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9"/>
  </p:notesMasterIdLst>
  <p:sldIdLst>
    <p:sldId id="256" r:id="rId2"/>
    <p:sldId id="303" r:id="rId3"/>
    <p:sldId id="320" r:id="rId4"/>
    <p:sldId id="321" r:id="rId5"/>
    <p:sldId id="319" r:id="rId6"/>
    <p:sldId id="328" r:id="rId7"/>
    <p:sldId id="325" r:id="rId8"/>
    <p:sldId id="327" r:id="rId9"/>
    <p:sldId id="329" r:id="rId10"/>
    <p:sldId id="330" r:id="rId11"/>
    <p:sldId id="331" r:id="rId12"/>
    <p:sldId id="332" r:id="rId13"/>
    <p:sldId id="323" r:id="rId14"/>
    <p:sldId id="334" r:id="rId15"/>
    <p:sldId id="333" r:id="rId16"/>
    <p:sldId id="335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82079" autoAdjust="0"/>
  </p:normalViewPr>
  <p:slideViewPr>
    <p:cSldViewPr>
      <p:cViewPr varScale="1">
        <p:scale>
          <a:sx n="64" d="100"/>
          <a:sy n="64" d="100"/>
        </p:scale>
        <p:origin x="680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5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70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4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6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11/18/2018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11/18/2018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11/18/2018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11/18/2018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11/18/2018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Base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protected: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width, length;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set_width</a:t>
            </a:r>
            <a:r>
              <a:rPr lang="en-US" sz="2000" b="1" dirty="0">
                <a:solidFill>
                  <a:srgbClr val="0070C0"/>
                </a:solidFill>
              </a:rPr>
              <a:t>(int w) {width=w;}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set_length</a:t>
            </a:r>
            <a:r>
              <a:rPr lang="en-US" sz="2000" b="1" dirty="0">
                <a:solidFill>
                  <a:srgbClr val="0070C0"/>
                </a:solidFill>
              </a:rPr>
              <a:t>(int l) {length=l;}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area() {return (width*length);}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5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Derived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104394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Box: public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height;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set_height</a:t>
            </a:r>
            <a:r>
              <a:rPr lang="en-US" sz="2000" b="1" dirty="0">
                <a:solidFill>
                  <a:srgbClr val="0070C0"/>
                </a:solidFill>
              </a:rPr>
              <a:t> (int h){height=h;}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/*protected members of the base class can be accessed by the derived class */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0070C0"/>
                </a:solidFill>
              </a:rPr>
              <a:t>int volume () {return (width*length*height);}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4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Rectangle </a:t>
            </a:r>
            <a:r>
              <a:rPr lang="en-US" b="1" dirty="0" err="1">
                <a:solidFill>
                  <a:srgbClr val="0070C0"/>
                </a:solidFill>
              </a:rPr>
              <a:t>rect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Box </a:t>
            </a:r>
            <a:r>
              <a:rPr lang="en-US" b="1" dirty="0" err="1">
                <a:solidFill>
                  <a:srgbClr val="0070C0"/>
                </a:solidFill>
              </a:rPr>
              <a:t>box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rect.set_width</a:t>
            </a:r>
            <a:r>
              <a:rPr lang="en-US" b="1" dirty="0">
                <a:solidFill>
                  <a:srgbClr val="0070C0"/>
                </a:solidFill>
              </a:rPr>
              <a:t>(3);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rect.set_length</a:t>
            </a:r>
            <a:r>
              <a:rPr lang="en-US" b="1" dirty="0">
                <a:solidFill>
                  <a:srgbClr val="0070C0"/>
                </a:solidFill>
              </a:rPr>
              <a:t>(4);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</a:t>
            </a:r>
            <a:r>
              <a:rPr lang="en-US" b="1" dirty="0">
                <a:solidFill>
                  <a:srgbClr val="0070C0"/>
                </a:solidFill>
              </a:rPr>
              <a:t> width(3);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box.set_length</a:t>
            </a:r>
            <a:r>
              <a:rPr lang="en-US" b="1" dirty="0">
                <a:solidFill>
                  <a:srgbClr val="0070C0"/>
                </a:solidFill>
              </a:rPr>
              <a:t>(4);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box.set_height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&lt;&lt;“Rectangle area: ”&lt;&lt;</a:t>
            </a:r>
            <a:r>
              <a:rPr lang="en-US" b="1" dirty="0" err="1">
                <a:solidFill>
                  <a:srgbClr val="0070C0"/>
                </a:solidFill>
              </a:rPr>
              <a:t>rect.area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 “Box base area: ”&lt;&lt;</a:t>
            </a:r>
            <a:r>
              <a:rPr lang="en-US" b="1" dirty="0" err="1">
                <a:solidFill>
                  <a:srgbClr val="0070C0"/>
                </a:solidFill>
              </a:rPr>
              <a:t>box.area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&lt;&lt;“Box volume: ”&lt;&lt;</a:t>
            </a:r>
            <a:r>
              <a:rPr lang="en-US" b="1" dirty="0" err="1">
                <a:solidFill>
                  <a:srgbClr val="0070C0"/>
                </a:solidFill>
              </a:rPr>
              <a:t>box.volume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7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Constructors, Destructors, and 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base class and derived class can have constructors and destructors</a:t>
            </a:r>
          </a:p>
          <a:p>
            <a:r>
              <a:rPr lang="en-US" dirty="0"/>
              <a:t>Constructor functions are executed in the order of derivation</a:t>
            </a:r>
          </a:p>
          <a:p>
            <a:r>
              <a:rPr lang="en-US" dirty="0"/>
              <a:t>Destructor functions are executed in the reverse order of derivation</a:t>
            </a:r>
          </a:p>
          <a:p>
            <a:r>
              <a:rPr lang="en-US" dirty="0"/>
              <a:t>While working with an object of a derived class, the base class constructor and destructor are always executed no matter how the inheritance was done (private, protected or public)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0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800" dirty="0"/>
              <a:t>Constructors, Destructors, and Inheritance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base()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“Constructing base class\n”;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~base()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“Destructing base class\n”;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derived : public base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derived()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“Constructing derived class\n”;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~derived()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“Destructing derived class\n”;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 derived obj;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5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Constructing base class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Constructing derived class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Destructing derived class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Destructing base class</a:t>
            </a:r>
          </a:p>
        </p:txBody>
      </p:sp>
    </p:spTree>
    <p:extLst>
      <p:ext uri="{BB962C8B-B14F-4D97-AF65-F5344CB8AC3E}">
        <p14:creationId xmlns:p14="http://schemas.microsoft.com/office/powerpoint/2010/main" val="393601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Constructors, Destructors, and 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a base class constructor takes parameters then it is the responsibility of the derived class constructor(s) to collect them and pass them to the base class constructor using the following syntax -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derived-constructor(</a:t>
            </a:r>
            <a:r>
              <a:rPr lang="en-US" b="1" dirty="0" err="1">
                <a:solidFill>
                  <a:srgbClr val="0070C0"/>
                </a:solidFill>
              </a:rPr>
              <a:t>arg</a:t>
            </a:r>
            <a:r>
              <a:rPr lang="en-US" b="1" dirty="0">
                <a:solidFill>
                  <a:srgbClr val="0070C0"/>
                </a:solidFill>
              </a:rPr>
              <a:t>-list) : base(</a:t>
            </a:r>
            <a:r>
              <a:rPr lang="en-US" b="1" dirty="0" err="1">
                <a:solidFill>
                  <a:srgbClr val="0070C0"/>
                </a:solidFill>
              </a:rPr>
              <a:t>arg</a:t>
            </a:r>
            <a:r>
              <a:rPr lang="en-US" b="1" dirty="0">
                <a:solidFill>
                  <a:srgbClr val="0070C0"/>
                </a:solidFill>
              </a:rPr>
              <a:t>-list) { … 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Here “base” is the name of the base class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 is permissible for both the derived class and the base class to use the same argument</a:t>
            </a:r>
          </a:p>
          <a:p>
            <a:pPr>
              <a:lnSpc>
                <a:spcPct val="90000"/>
              </a:lnSpc>
            </a:pPr>
            <a:r>
              <a:rPr lang="en-US" dirty="0"/>
              <a:t>It is also possible for the derived class to ignore all arguments and just pass them along o the base class.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8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800" dirty="0"/>
              <a:t>Constructors, Destructors, and Inheritance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(int m) { x = m;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MyDerived</a:t>
            </a:r>
            <a:r>
              <a:rPr lang="en-US" b="1" dirty="0">
                <a:solidFill>
                  <a:srgbClr val="0070C0"/>
                </a:solidFill>
              </a:rPr>
              <a:t> : public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MyDerived</a:t>
            </a:r>
            <a:r>
              <a:rPr lang="en-US" b="1" dirty="0">
                <a:solidFill>
                  <a:srgbClr val="0070C0"/>
                </a:solidFill>
              </a:rPr>
              <a:t>() :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(0) { y = 0;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MyDerived</a:t>
            </a:r>
            <a:r>
              <a:rPr lang="en-US" b="1" dirty="0">
                <a:solidFill>
                  <a:srgbClr val="0070C0"/>
                </a:solidFill>
              </a:rPr>
              <a:t>(int a) :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(a)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y =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MyDerived</a:t>
            </a:r>
            <a:r>
              <a:rPr lang="en-US" b="1" dirty="0">
                <a:solidFill>
                  <a:srgbClr val="0070C0"/>
                </a:solidFill>
              </a:rPr>
              <a:t>(int a, int b) :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(a)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 </a:t>
            </a:r>
            <a:r>
              <a:rPr lang="en-US" sz="1500" b="1" dirty="0" err="1">
                <a:solidFill>
                  <a:srgbClr val="0070C0"/>
                </a:solidFill>
              </a:rPr>
              <a:t>MyDerived</a:t>
            </a:r>
            <a:r>
              <a:rPr lang="en-US" sz="1500" b="1" dirty="0">
                <a:solidFill>
                  <a:srgbClr val="0070C0"/>
                </a:solidFill>
              </a:rPr>
              <a:t> o1; // x = 0, y = 0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 </a:t>
            </a:r>
            <a:r>
              <a:rPr lang="en-US" sz="1500" b="1" dirty="0" err="1">
                <a:solidFill>
                  <a:srgbClr val="0070C0"/>
                </a:solidFill>
              </a:rPr>
              <a:t>MyDerived</a:t>
            </a:r>
            <a:r>
              <a:rPr lang="en-US" sz="1500" b="1" dirty="0">
                <a:solidFill>
                  <a:srgbClr val="0070C0"/>
                </a:solidFill>
              </a:rPr>
              <a:t> o2(5); // x = 5, y = 0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 </a:t>
            </a:r>
            <a:r>
              <a:rPr lang="en-US" sz="1500" b="1" dirty="0" err="1">
                <a:solidFill>
                  <a:srgbClr val="0070C0"/>
                </a:solidFill>
              </a:rPr>
              <a:t>MyDerived</a:t>
            </a:r>
            <a:r>
              <a:rPr lang="en-US" sz="1500" b="1" dirty="0">
                <a:solidFill>
                  <a:srgbClr val="0070C0"/>
                </a:solidFill>
              </a:rPr>
              <a:t> o3(6, 7); // x = 6, y = 7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639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Chapter 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Inheritance</a:t>
            </a:r>
            <a:r>
              <a:rPr lang="en-US" b="1"/>
              <a:t> 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allows one object to inherit member variables and/or member functions from another object</a:t>
            </a:r>
          </a:p>
          <a:p>
            <a:endParaRPr lang="en-US" dirty="0"/>
          </a:p>
          <a:p>
            <a:r>
              <a:rPr lang="en-US" dirty="0"/>
              <a:t>Inherited object is called base object</a:t>
            </a:r>
          </a:p>
          <a:p>
            <a:r>
              <a:rPr lang="en-US" dirty="0"/>
              <a:t>Inheriting object is called derived object</a:t>
            </a:r>
          </a:p>
          <a:p>
            <a:endParaRPr lang="en-US" dirty="0"/>
          </a:p>
          <a:p>
            <a:r>
              <a:rPr lang="en-US" dirty="0"/>
              <a:t>Helps programmer to write reusable code</a:t>
            </a:r>
          </a:p>
          <a:p>
            <a:r>
              <a:rPr lang="en-US" dirty="0"/>
              <a:t>Helps programmer to write compact code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Inheritance starts with defining the base class first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class base-class-name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…….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};</a:t>
            </a:r>
          </a:p>
          <a:p>
            <a:r>
              <a:rPr lang="en-US" dirty="0"/>
              <a:t>Derived class is then defined using the base class</a:t>
            </a:r>
          </a:p>
          <a:p>
            <a:r>
              <a:rPr lang="en-US" dirty="0"/>
              <a:t>The general form of deriving a class from another class is as follows: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class derived-class-name: access base-class-name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………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};</a:t>
            </a:r>
          </a:p>
          <a:p>
            <a:r>
              <a:rPr lang="en-US" dirty="0"/>
              <a:t>Access can be either private or public or protected</a:t>
            </a:r>
          </a:p>
          <a:p>
            <a:r>
              <a:rPr lang="en-US" dirty="0"/>
              <a:t>Default access is private for derived class, public for derived structure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0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Visibility of base class members in derived class</a:t>
            </a:r>
            <a:r>
              <a:rPr lang="en-US" b="1" dirty="0"/>
              <a:t> 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6A97830-B6B7-4C31-A77C-40D41D7EDB3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88664" y="2363515"/>
            <a:ext cx="8303472" cy="3346994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7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Base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width, length;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set_width</a:t>
            </a:r>
            <a:r>
              <a:rPr lang="en-US" sz="2000" b="1" dirty="0">
                <a:solidFill>
                  <a:srgbClr val="0070C0"/>
                </a:solidFill>
              </a:rPr>
              <a:t>(int w) {width=w;}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set_length</a:t>
            </a:r>
            <a:r>
              <a:rPr lang="en-US" sz="2000" b="1" dirty="0">
                <a:solidFill>
                  <a:srgbClr val="0070C0"/>
                </a:solidFill>
              </a:rPr>
              <a:t>(int l) {length=l;}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area() {return (width*length);}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Derived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Box: public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height;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set_height</a:t>
            </a:r>
            <a:r>
              <a:rPr lang="en-US" sz="2000" b="1" dirty="0">
                <a:solidFill>
                  <a:srgbClr val="0070C0"/>
                </a:solidFill>
              </a:rPr>
              <a:t> (int h){height=h;}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volume () {return (area()*height);}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/ *private members of the base class cannot be accessed by the derived class*/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	//int volume () {return (width*length*height);}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7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Rectangle </a:t>
            </a:r>
            <a:r>
              <a:rPr lang="en-US" b="1" dirty="0" err="1">
                <a:solidFill>
                  <a:srgbClr val="0070C0"/>
                </a:solidFill>
              </a:rPr>
              <a:t>rect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Box </a:t>
            </a:r>
            <a:r>
              <a:rPr lang="en-US" b="1" dirty="0" err="1">
                <a:solidFill>
                  <a:srgbClr val="0070C0"/>
                </a:solidFill>
              </a:rPr>
              <a:t>box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rect.set_width</a:t>
            </a:r>
            <a:r>
              <a:rPr lang="en-US" b="1" dirty="0">
                <a:solidFill>
                  <a:srgbClr val="0070C0"/>
                </a:solidFill>
              </a:rPr>
              <a:t>(3);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rect.set_length</a:t>
            </a:r>
            <a:r>
              <a:rPr lang="en-US" b="1" dirty="0">
                <a:solidFill>
                  <a:srgbClr val="0070C0"/>
                </a:solidFill>
              </a:rPr>
              <a:t>(4);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</a:t>
            </a:r>
            <a:r>
              <a:rPr lang="en-US" b="1" dirty="0">
                <a:solidFill>
                  <a:srgbClr val="0070C0"/>
                </a:solidFill>
              </a:rPr>
              <a:t> width(3);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box.set_length</a:t>
            </a:r>
            <a:r>
              <a:rPr lang="en-US" b="1" dirty="0">
                <a:solidFill>
                  <a:srgbClr val="0070C0"/>
                </a:solidFill>
              </a:rPr>
              <a:t>(4);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box.set_height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&lt;&lt;“Rectangle area: ”&lt;&lt;</a:t>
            </a:r>
            <a:r>
              <a:rPr lang="en-US" b="1" dirty="0" err="1">
                <a:solidFill>
                  <a:srgbClr val="0070C0"/>
                </a:solidFill>
              </a:rPr>
              <a:t>rect.area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 “Box base area: base area: ”&lt;&lt;</a:t>
            </a:r>
            <a:r>
              <a:rPr lang="en-US" b="1" dirty="0" err="1">
                <a:solidFill>
                  <a:srgbClr val="0070C0"/>
                </a:solidFill>
              </a:rPr>
              <a:t>box.area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&lt;&lt;“Box volume: ”&lt;&lt;</a:t>
            </a:r>
            <a:r>
              <a:rPr lang="en-US" b="1" dirty="0" err="1">
                <a:solidFill>
                  <a:srgbClr val="0070C0"/>
                </a:solidFill>
              </a:rPr>
              <a:t>box.volume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2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Derived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Box: private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height;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set_height</a:t>
            </a:r>
            <a:r>
              <a:rPr lang="en-US" sz="2000" b="1" dirty="0">
                <a:solidFill>
                  <a:srgbClr val="0070C0"/>
                </a:solidFill>
              </a:rPr>
              <a:t> (int h){height=h;}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volume () {return (area()*height);}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6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Rectangle </a:t>
            </a:r>
            <a:r>
              <a:rPr lang="en-US" b="1" dirty="0" err="1">
                <a:solidFill>
                  <a:srgbClr val="0070C0"/>
                </a:solidFill>
              </a:rPr>
              <a:t>rect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Box </a:t>
            </a:r>
            <a:r>
              <a:rPr lang="en-US" b="1" dirty="0" err="1">
                <a:solidFill>
                  <a:srgbClr val="0070C0"/>
                </a:solidFill>
              </a:rPr>
              <a:t>box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rect.set_width</a:t>
            </a:r>
            <a:r>
              <a:rPr lang="en-US" b="1" dirty="0">
                <a:solidFill>
                  <a:srgbClr val="0070C0"/>
                </a:solidFill>
              </a:rPr>
              <a:t>(3);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rect.set_length</a:t>
            </a:r>
            <a:r>
              <a:rPr lang="en-US" b="1" dirty="0">
                <a:solidFill>
                  <a:srgbClr val="0070C0"/>
                </a:solidFill>
              </a:rPr>
              <a:t>(4);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//</a:t>
            </a:r>
            <a:r>
              <a:rPr lang="en-US" b="1" dirty="0" err="1">
                <a:solidFill>
                  <a:srgbClr val="C00000"/>
                </a:solidFill>
              </a:rPr>
              <a:t>box.set</a:t>
            </a:r>
            <a:r>
              <a:rPr lang="en-US" b="1" dirty="0">
                <a:solidFill>
                  <a:srgbClr val="C00000"/>
                </a:solidFill>
              </a:rPr>
              <a:t> width(3); 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//</a:t>
            </a:r>
            <a:r>
              <a:rPr lang="en-US" b="1" dirty="0" err="1">
                <a:solidFill>
                  <a:srgbClr val="C00000"/>
                </a:solidFill>
              </a:rPr>
              <a:t>box.set_length</a:t>
            </a:r>
            <a:r>
              <a:rPr lang="en-US" b="1" dirty="0">
                <a:solidFill>
                  <a:srgbClr val="C00000"/>
                </a:solidFill>
              </a:rPr>
              <a:t>(4); 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box.set_height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&lt;&lt;“Rectangle area: ”&lt;&lt;</a:t>
            </a:r>
            <a:r>
              <a:rPr lang="en-US" b="1" dirty="0" err="1">
                <a:solidFill>
                  <a:srgbClr val="0070C0"/>
                </a:solidFill>
              </a:rPr>
              <a:t>rect.area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/* function area() is private to Box object cannot be accessed outside Box object */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//</a:t>
            </a: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&lt;&lt; “Box base area: base area: ”&lt;&lt;</a:t>
            </a:r>
            <a:r>
              <a:rPr lang="en-US" b="1" dirty="0" err="1">
                <a:solidFill>
                  <a:srgbClr val="C00000"/>
                </a:solidFill>
              </a:rPr>
              <a:t>box.area</a:t>
            </a:r>
            <a:r>
              <a:rPr lang="en-US" b="1" dirty="0">
                <a:solidFill>
                  <a:srgbClr val="C00000"/>
                </a:solidFill>
              </a:rPr>
              <a:t>()&lt;&lt;</a:t>
            </a:r>
            <a:r>
              <a:rPr lang="en-US" b="1" dirty="0" err="1">
                <a:solidFill>
                  <a:srgbClr val="C00000"/>
                </a:solidFill>
              </a:rPr>
              <a:t>endl</a:t>
            </a:r>
            <a:r>
              <a:rPr lang="en-US" b="1" dirty="0">
                <a:solidFill>
                  <a:srgbClr val="C00000"/>
                </a:solidFill>
              </a:rPr>
              <a:t>;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&lt;&lt;“Box volume: ”&lt;&lt;</a:t>
            </a:r>
            <a:r>
              <a:rPr lang="en-US" b="1" dirty="0" err="1">
                <a:solidFill>
                  <a:srgbClr val="0070C0"/>
                </a:solidFill>
              </a:rPr>
              <a:t>box.volume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13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9741</TotalTime>
  <Words>934</Words>
  <Application>Microsoft Office PowerPoint</Application>
  <PresentationFormat>Widescreen</PresentationFormat>
  <Paragraphs>217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Inheritance </vt:lpstr>
      <vt:lpstr>Inheritance </vt:lpstr>
      <vt:lpstr>Visibility of base class members in derived class </vt:lpstr>
      <vt:lpstr>Inheritance: Base Class</vt:lpstr>
      <vt:lpstr>Inheritance: Derived Class</vt:lpstr>
      <vt:lpstr>Inheritance:</vt:lpstr>
      <vt:lpstr>Inheritance: Derived Class</vt:lpstr>
      <vt:lpstr>Inheritance</vt:lpstr>
      <vt:lpstr>Inheritance: Base Class</vt:lpstr>
      <vt:lpstr>Inheritance: Derived Class</vt:lpstr>
      <vt:lpstr>Inheritance</vt:lpstr>
      <vt:lpstr>Constructors, Destructors, and Inheritance </vt:lpstr>
      <vt:lpstr>Constructors, Destructors, and Inheritance</vt:lpstr>
      <vt:lpstr>Constructors, Destructors, and Inheritance </vt:lpstr>
      <vt:lpstr>Constructors, Destructors, and Inheritance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Tanzima Hashem</cp:lastModifiedBy>
  <cp:revision>474</cp:revision>
  <dcterms:created xsi:type="dcterms:W3CDTF">2012-03-31T05:29:50Z</dcterms:created>
  <dcterms:modified xsi:type="dcterms:W3CDTF">2018-11-18T03:55:22Z</dcterms:modified>
</cp:coreProperties>
</file>