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6"/>
  </p:notesMasterIdLst>
  <p:sldIdLst>
    <p:sldId id="256" r:id="rId2"/>
    <p:sldId id="349" r:id="rId3"/>
    <p:sldId id="357" r:id="rId4"/>
    <p:sldId id="350" r:id="rId5"/>
    <p:sldId id="358" r:id="rId6"/>
    <p:sldId id="355" r:id="rId7"/>
    <p:sldId id="356" r:id="rId8"/>
    <p:sldId id="351" r:id="rId9"/>
    <p:sldId id="352" r:id="rId10"/>
    <p:sldId id="319" r:id="rId11"/>
    <p:sldId id="353" r:id="rId12"/>
    <p:sldId id="343" r:id="rId13"/>
    <p:sldId id="354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82079" autoAdjust="0"/>
  </p:normalViewPr>
  <p:slideViewPr>
    <p:cSldViewPr>
      <p:cViewPr varScale="1">
        <p:scale>
          <a:sx n="64" d="100"/>
          <a:sy n="64" d="100"/>
        </p:scale>
        <p:origin x="68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1/10/2019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1/10/2019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Generic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template &lt;class X&gt;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void </a:t>
            </a:r>
            <a:r>
              <a:rPr lang="en-US" sz="2000" dirty="0" err="1">
                <a:solidFill>
                  <a:srgbClr val="0070C0"/>
                </a:solidFill>
              </a:rPr>
              <a:t>swapargs</a:t>
            </a:r>
            <a:r>
              <a:rPr lang="en-US" sz="2000" dirty="0">
                <a:solidFill>
                  <a:srgbClr val="0070C0"/>
                </a:solidFill>
              </a:rPr>
              <a:t>(X &amp;a, X &amp;b) {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“template version\n”; 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void </a:t>
            </a:r>
            <a:r>
              <a:rPr lang="en-US" sz="2000" dirty="0" err="1">
                <a:solidFill>
                  <a:srgbClr val="0070C0"/>
                </a:solidFill>
              </a:rPr>
              <a:t>swapargs</a:t>
            </a:r>
            <a:r>
              <a:rPr lang="en-US" sz="2000" dirty="0">
                <a:solidFill>
                  <a:srgbClr val="0070C0"/>
                </a:solidFill>
              </a:rPr>
              <a:t>(int &amp;a, int &amp;b) {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“int version\n”; 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int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= 10, j = 20;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double x = 11.11, y = 22.22;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</a:t>
            </a:r>
            <a:r>
              <a:rPr lang="en-US" sz="2000" dirty="0" err="1">
                <a:solidFill>
                  <a:srgbClr val="0070C0"/>
                </a:solidFill>
              </a:rPr>
              <a:t>swapargs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, j); // “int version”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</a:t>
            </a:r>
            <a:r>
              <a:rPr lang="en-US" sz="2000" dirty="0" err="1">
                <a:solidFill>
                  <a:srgbClr val="0070C0"/>
                </a:solidFill>
              </a:rPr>
              <a:t>swapargs</a:t>
            </a:r>
            <a:r>
              <a:rPr lang="en-US" sz="2000" dirty="0">
                <a:solidFill>
                  <a:srgbClr val="0070C0"/>
                </a:solidFill>
              </a:rPr>
              <a:t>(x, y); // “template version”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Generic Classes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Makes a class data-type independent</a:t>
            </a:r>
          </a:p>
          <a:p>
            <a:pPr>
              <a:lnSpc>
                <a:spcPct val="80000"/>
              </a:lnSpc>
            </a:pPr>
            <a:r>
              <a:rPr lang="en-US" dirty="0"/>
              <a:t>Useful when a class contains generalizable logic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generic stack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generic queue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generic linked list etc.</a:t>
            </a:r>
          </a:p>
          <a:p>
            <a:pPr>
              <a:lnSpc>
                <a:spcPct val="80000"/>
              </a:lnSpc>
            </a:pPr>
            <a:r>
              <a:rPr lang="en-US" dirty="0"/>
              <a:t>The actual data type is specified while declaring an object of the class</a:t>
            </a:r>
          </a:p>
          <a:p>
            <a:pPr>
              <a:lnSpc>
                <a:spcPct val="80000"/>
              </a:lnSpc>
            </a:pPr>
            <a:r>
              <a:rPr lang="en-US" dirty="0"/>
              <a:t>General form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template &lt;class Ttype1, class Ttype2, …, class </a:t>
            </a:r>
            <a:r>
              <a:rPr lang="en-US" dirty="0" err="1"/>
              <a:t>TtypeN</a:t>
            </a:r>
            <a:r>
              <a:rPr lang="en-US" dirty="0"/>
              <a:t>&gt;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class class-name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{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  // body of class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5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Generic Classes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template &lt;class X&gt;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class stack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	X </a:t>
            </a:r>
            <a:r>
              <a:rPr lang="en-US" sz="2000" dirty="0" err="1">
                <a:solidFill>
                  <a:srgbClr val="0070C0"/>
                </a:solidFill>
              </a:rPr>
              <a:t>stck</a:t>
            </a:r>
            <a:r>
              <a:rPr lang="en-US" sz="2000" dirty="0">
                <a:solidFill>
                  <a:srgbClr val="0070C0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	int </a:t>
            </a:r>
            <a:r>
              <a:rPr lang="en-US" sz="2000" dirty="0" err="1">
                <a:solidFill>
                  <a:srgbClr val="0070C0"/>
                </a:solidFill>
              </a:rPr>
              <a:t>tos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void </a:t>
            </a:r>
            <a:r>
              <a:rPr lang="en-US" sz="2000" dirty="0" err="1">
                <a:solidFill>
                  <a:srgbClr val="0070C0"/>
                </a:solidFill>
              </a:rPr>
              <a:t>init</a:t>
            </a:r>
            <a:r>
              <a:rPr lang="en-US" sz="2000" dirty="0">
                <a:solidFill>
                  <a:srgbClr val="0070C0"/>
                </a:solidFill>
              </a:rPr>
              <a:t>( ) { </a:t>
            </a:r>
            <a:r>
              <a:rPr lang="en-US" sz="2000" dirty="0" err="1">
                <a:solidFill>
                  <a:srgbClr val="0070C0"/>
                </a:solidFill>
              </a:rPr>
              <a:t>tos</a:t>
            </a:r>
            <a:r>
              <a:rPr lang="en-US" sz="2000" dirty="0">
                <a:solidFill>
                  <a:srgbClr val="0070C0"/>
                </a:solidFill>
              </a:rPr>
              <a:t> = 0;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void push(X item);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X pop( 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template &lt;class X&gt;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void stack&lt;X&gt;::push(X item) { … 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template &lt;class X&gt;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X stack&lt;X&gt;::pop( ) { … }</a:t>
            </a:r>
          </a:p>
        </p:txBody>
      </p:sp>
    </p:spTree>
    <p:extLst>
      <p:ext uri="{BB962C8B-B14F-4D97-AF65-F5344CB8AC3E}">
        <p14:creationId xmlns:p14="http://schemas.microsoft.com/office/powerpoint/2010/main" val="1019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Generic Classes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void main( 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stack&lt;char&gt; s1, s2;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s1.init( 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s2.init( 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s1.push(‘a’);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s1.push(‘b’);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s2.push(‘x’);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s2.push(‘y’);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s1.pop( ); // 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s2.pop( ); // 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 </a:t>
            </a:r>
            <a:r>
              <a:rPr lang="en-US" sz="2000" dirty="0">
                <a:solidFill>
                  <a:srgbClr val="0070C0"/>
                </a:solidFill>
              </a:rPr>
              <a:t>stack&lt;double&gt; ds1, ds2;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ds1.init( 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ds2.init( 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ds1.push(1.1);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ds1.push(2.2);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ds2.push(3.3);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ds2.push(4.4);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ds1.pop( ); // 2.2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</a:t>
            </a:r>
            <a:r>
              <a:rPr lang="en-US" sz="2000" dirty="0" err="1">
                <a:solidFill>
                  <a:srgbClr val="0070C0"/>
                </a:solidFill>
              </a:rPr>
              <a:t>cout</a:t>
            </a:r>
            <a:r>
              <a:rPr lang="en-US" sz="2000" dirty="0">
                <a:solidFill>
                  <a:srgbClr val="0070C0"/>
                </a:solidFill>
              </a:rPr>
              <a:t> &lt;&lt; ds2.pop( ); // 4.4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23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Sections 11.1, 11.2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C++ Templates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Templates allow to create a generic function or class for several data types instead of creating several specific functions or classes for several data types</a:t>
            </a:r>
          </a:p>
          <a:p>
            <a:endParaRPr lang="en-US" dirty="0"/>
          </a:p>
          <a:p>
            <a:r>
              <a:rPr lang="en-US" dirty="0"/>
              <a:t>A generic function or class defines a general set of operations that will be applied to the data (of various types)</a:t>
            </a:r>
          </a:p>
          <a:p>
            <a:endParaRPr lang="en-US" dirty="0"/>
          </a:p>
          <a:p>
            <a:r>
              <a:rPr lang="en-US" dirty="0"/>
              <a:t>The type of the data is specified as the parameter whenever a specific version of the function or class for a specific data type is required</a:t>
            </a:r>
          </a:p>
          <a:p>
            <a:endParaRPr lang="en-US" dirty="0"/>
          </a:p>
          <a:p>
            <a:r>
              <a:rPr lang="en-US" dirty="0"/>
              <a:t>Helps programmer to write reusable code</a:t>
            </a:r>
          </a:p>
          <a:p>
            <a:r>
              <a:rPr lang="en-US" dirty="0"/>
              <a:t>Helps to write compact code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6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Generic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int maximum(int a, int b, int c)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int max = a;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if (b &gt; max) max = b;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if (c &gt; max) max = c;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return max;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float maximum(float a, float b, float c)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float max = a;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if (b &gt; max) max = b;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if (c &gt; max) max = c;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return max;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double maximum(double a, double b, double c)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double max = a;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if (b &gt; max) max = b;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if (c &gt; max) max = c;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return max;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The logic is exactly the same, but the data type is different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Function </a:t>
            </a:r>
            <a:r>
              <a:rPr lang="en-US" sz="1800" dirty="0">
                <a:solidFill>
                  <a:srgbClr val="C00000"/>
                </a:solidFill>
              </a:rPr>
              <a:t>templates</a:t>
            </a:r>
            <a:r>
              <a:rPr lang="en-US" sz="1800" dirty="0"/>
              <a:t> allow the logic to be written once and used for all data types – </a:t>
            </a:r>
            <a:r>
              <a:rPr lang="en-US" sz="1800" dirty="0">
                <a:solidFill>
                  <a:srgbClr val="3333FF"/>
                </a:solidFill>
              </a:rPr>
              <a:t>generic function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8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Generic Functions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generic function defines a general set of operations that will be applied to various types of data</a:t>
            </a:r>
          </a:p>
          <a:p>
            <a:pPr>
              <a:lnSpc>
                <a:spcPct val="80000"/>
              </a:lnSpc>
            </a:pPr>
            <a:r>
              <a:rPr lang="en-US" dirty="0"/>
              <a:t>Allows to create a function that can automatically overload itself !!!</a:t>
            </a:r>
          </a:p>
          <a:p>
            <a:pPr>
              <a:lnSpc>
                <a:spcPct val="80000"/>
              </a:lnSpc>
            </a:pPr>
            <a:r>
              <a:rPr lang="en-US" dirty="0"/>
              <a:t>Allows to make the data type, on which to work, a parameter to the function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General form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template &lt;class Ttype1, class Ttype2, …, class </a:t>
            </a:r>
            <a:r>
              <a:rPr lang="en-US" sz="1800" dirty="0" err="1"/>
              <a:t>TtypeN</a:t>
            </a:r>
            <a:r>
              <a:rPr lang="en-US" sz="1800" dirty="0"/>
              <a:t>&gt;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ret-type </a:t>
            </a:r>
            <a:r>
              <a:rPr lang="en-US" sz="1800" dirty="0" err="1"/>
              <a:t>func</a:t>
            </a:r>
            <a:r>
              <a:rPr lang="en-US" sz="1800" dirty="0"/>
              <a:t>-name(param list)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{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   // body of function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}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Here,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template is a keyword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We can use keyword “</a:t>
            </a:r>
            <a:r>
              <a:rPr lang="en-US" sz="1600" dirty="0" err="1"/>
              <a:t>typename</a:t>
            </a:r>
            <a:r>
              <a:rPr lang="en-US" sz="1600" dirty="0"/>
              <a:t>” in place of keyword “class”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“</a:t>
            </a:r>
            <a:r>
              <a:rPr lang="en-US" sz="1600" dirty="0" err="1"/>
              <a:t>TtypeN</a:t>
            </a:r>
            <a:r>
              <a:rPr lang="en-US" sz="1600" dirty="0"/>
              <a:t>” is the placeholder for data types used by the function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5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Generic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int maximum(int a, int b, int c)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int max = a;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if (b &gt; max) max = b;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if (c &gt; max) max = c;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return max;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float maximum(float a, float b, float c)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float max = a;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if (b &gt; max) max = b;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if (c &gt; max) max = c;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return max;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double maximum(double a, double b, double c)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double max = a;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if (b &gt; max) max = b;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if (c &gt; max) max = c;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return max;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T maximum(T a, T b, T c)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T max = a;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if (b &gt; max) max = b;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if (c &gt; max) max = c;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return max;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Generic Functions</a:t>
            </a:r>
            <a:endParaRPr lang="en-US" b="1" dirty="0"/>
          </a:p>
        </p:txBody>
      </p:sp>
      <p:sp>
        <p:nvSpPr>
          <p:cNvPr id="45" name="Text Box 1027">
            <a:extLst>
              <a:ext uri="{FF2B5EF4-FFF2-40B4-BE49-F238E27FC236}">
                <a16:creationId xmlns:a16="http://schemas.microsoft.com/office/drawing/2014/main" id="{F3670398-DAB7-45C5-A27D-DB170B33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09800"/>
            <a:ext cx="2420938" cy="7858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th-TH" altLang="en-US"/>
              <a:t>Template &lt;class T&gt;</a:t>
            </a:r>
          </a:p>
          <a:p>
            <a:pPr>
              <a:spcBef>
                <a:spcPct val="50000"/>
              </a:spcBef>
            </a:pPr>
            <a:r>
              <a:rPr lang="th-TH" altLang="en-US"/>
              <a:t>T func (T arg) { … }</a:t>
            </a:r>
          </a:p>
        </p:txBody>
      </p:sp>
      <p:sp>
        <p:nvSpPr>
          <p:cNvPr id="46" name="Text Box 1028">
            <a:extLst>
              <a:ext uri="{FF2B5EF4-FFF2-40B4-BE49-F238E27FC236}">
                <a16:creationId xmlns:a16="http://schemas.microsoft.com/office/drawing/2014/main" id="{FBEF64FF-AA6D-4992-B7C7-2A78EC6E8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95800"/>
            <a:ext cx="2552700" cy="7858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th-TH" altLang="en-US"/>
              <a:t>float func (float arg)</a:t>
            </a:r>
          </a:p>
          <a:p>
            <a:pPr>
              <a:spcBef>
                <a:spcPct val="50000"/>
              </a:spcBef>
            </a:pPr>
            <a:r>
              <a:rPr lang="th-TH" altLang="en-US"/>
              <a:t>{ … }</a:t>
            </a:r>
          </a:p>
        </p:txBody>
      </p:sp>
      <p:sp>
        <p:nvSpPr>
          <p:cNvPr id="47" name="Text Box 1029">
            <a:extLst>
              <a:ext uri="{FF2B5EF4-FFF2-40B4-BE49-F238E27FC236}">
                <a16:creationId xmlns:a16="http://schemas.microsoft.com/office/drawing/2014/main" id="{BBDE35D3-4FC9-4CC1-811B-DFC64FFC7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95800"/>
            <a:ext cx="2457450" cy="7858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th-TH" altLang="en-US"/>
              <a:t>char func (char arg)</a:t>
            </a:r>
          </a:p>
          <a:p>
            <a:pPr>
              <a:spcBef>
                <a:spcPct val="50000"/>
              </a:spcBef>
            </a:pPr>
            <a:r>
              <a:rPr lang="th-TH" altLang="en-US"/>
              <a:t>{ … }</a:t>
            </a:r>
          </a:p>
        </p:txBody>
      </p:sp>
      <p:sp>
        <p:nvSpPr>
          <p:cNvPr id="48" name="Text Box 1030">
            <a:extLst>
              <a:ext uri="{FF2B5EF4-FFF2-40B4-BE49-F238E27FC236}">
                <a16:creationId xmlns:a16="http://schemas.microsoft.com/office/drawing/2014/main" id="{2821380C-2931-4A49-AA9E-D46BF55B3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2066925" cy="7858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th-TH" altLang="en-US"/>
              <a:t>int func (int arg)</a:t>
            </a:r>
          </a:p>
          <a:p>
            <a:pPr>
              <a:spcBef>
                <a:spcPct val="50000"/>
              </a:spcBef>
            </a:pPr>
            <a:r>
              <a:rPr lang="th-TH" altLang="en-US"/>
              <a:t>{ … }</a:t>
            </a:r>
          </a:p>
        </p:txBody>
      </p:sp>
      <p:sp>
        <p:nvSpPr>
          <p:cNvPr id="49" name="Line 1031">
            <a:extLst>
              <a:ext uri="{FF2B5EF4-FFF2-40B4-BE49-F238E27FC236}">
                <a16:creationId xmlns:a16="http://schemas.microsoft.com/office/drawing/2014/main" id="{9D30CCF0-65FB-40E9-A9D6-E70FDED8B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971800"/>
            <a:ext cx="1295400" cy="1371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50" name="Line 1032">
            <a:extLst>
              <a:ext uri="{FF2B5EF4-FFF2-40B4-BE49-F238E27FC236}">
                <a16:creationId xmlns:a16="http://schemas.microsoft.com/office/drawing/2014/main" id="{684936B5-B6BD-44FE-A707-E4A55BE97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124200"/>
            <a:ext cx="381000" cy="1143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51" name="Line 1033">
            <a:extLst>
              <a:ext uri="{FF2B5EF4-FFF2-40B4-BE49-F238E27FC236}">
                <a16:creationId xmlns:a16="http://schemas.microsoft.com/office/drawing/2014/main" id="{C2FF1E77-E189-41B5-AC57-F58D69326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24200"/>
            <a:ext cx="1905000" cy="1143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52" name="Text Box 1034">
            <a:extLst>
              <a:ext uri="{FF2B5EF4-FFF2-40B4-BE49-F238E27FC236}">
                <a16:creationId xmlns:a16="http://schemas.microsoft.com/office/drawing/2014/main" id="{2BE3F42E-2458-401B-96D0-D526874C5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885544"/>
            <a:ext cx="265906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r>
              <a:rPr lang="th-TH" altLang="en-US">
                <a:solidFill>
                  <a:srgbClr val="C00000"/>
                </a:solidFill>
              </a:rPr>
              <a:t>One function template</a:t>
            </a:r>
          </a:p>
          <a:p>
            <a:r>
              <a:rPr lang="th-TH" altLang="en-US">
                <a:solidFill>
                  <a:srgbClr val="C00000"/>
                </a:solidFill>
              </a:rPr>
              <a:t>in source file</a:t>
            </a:r>
          </a:p>
        </p:txBody>
      </p:sp>
      <p:sp>
        <p:nvSpPr>
          <p:cNvPr id="53" name="Text Box 1035">
            <a:extLst>
              <a:ext uri="{FF2B5EF4-FFF2-40B4-BE49-F238E27FC236}">
                <a16:creationId xmlns:a16="http://schemas.microsoft.com/office/drawing/2014/main" id="{60D0AD2C-B7C2-48E3-A601-A037939E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19400"/>
            <a:ext cx="312896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r>
              <a:rPr lang="th-TH" altLang="en-US" dirty="0">
                <a:solidFill>
                  <a:srgbClr val="C00000"/>
                </a:solidFill>
              </a:rPr>
              <a:t>Argument type determines</a:t>
            </a:r>
          </a:p>
          <a:p>
            <a:r>
              <a:rPr lang="th-TH" altLang="en-US" dirty="0">
                <a:solidFill>
                  <a:srgbClr val="C00000"/>
                </a:solidFill>
              </a:rPr>
              <a:t>function instantiation</a:t>
            </a:r>
          </a:p>
        </p:txBody>
      </p:sp>
      <p:sp>
        <p:nvSpPr>
          <p:cNvPr id="54" name="Text Box 1036">
            <a:extLst>
              <a:ext uri="{FF2B5EF4-FFF2-40B4-BE49-F238E27FC236}">
                <a16:creationId xmlns:a16="http://schemas.microsoft.com/office/drawing/2014/main" id="{BF8C9B87-E0B8-4C8A-8084-889AFD433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6043613"/>
            <a:ext cx="5845175" cy="3730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r>
              <a:rPr lang="th-TH" altLang="en-US" dirty="0">
                <a:solidFill>
                  <a:srgbClr val="C00000"/>
                </a:solidFill>
              </a:rPr>
              <a:t>Many template functions in memory (when invoked)</a:t>
            </a:r>
          </a:p>
        </p:txBody>
      </p:sp>
      <p:sp>
        <p:nvSpPr>
          <p:cNvPr id="55" name="Line 1038">
            <a:extLst>
              <a:ext uri="{FF2B5EF4-FFF2-40B4-BE49-F238E27FC236}">
                <a16:creationId xmlns:a16="http://schemas.microsoft.com/office/drawing/2014/main" id="{A6CF69DC-DD1C-42FD-8B74-34717B5401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5486400"/>
            <a:ext cx="914400" cy="609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56" name="Line 1039">
            <a:extLst>
              <a:ext uri="{FF2B5EF4-FFF2-40B4-BE49-F238E27FC236}">
                <a16:creationId xmlns:a16="http://schemas.microsoft.com/office/drawing/2014/main" id="{DB164EAE-45D6-4AF7-B05D-C90F16656B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410200"/>
            <a:ext cx="0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57" name="Line 1040">
            <a:extLst>
              <a:ext uri="{FF2B5EF4-FFF2-40B4-BE49-F238E27FC236}">
                <a16:creationId xmlns:a16="http://schemas.microsoft.com/office/drawing/2014/main" id="{7ED974A0-4911-4A00-9959-2A25E08693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5410200"/>
            <a:ext cx="457200" cy="533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 anchor="ctr">
            <a:spAutoFit/>
          </a:bodyPr>
          <a:lstStyle/>
          <a:p>
            <a:endParaRPr lang="en-US"/>
          </a:p>
        </p:txBody>
      </p:sp>
      <p:sp>
        <p:nvSpPr>
          <p:cNvPr id="58" name="Text Box 1041">
            <a:extLst>
              <a:ext uri="{FF2B5EF4-FFF2-40B4-BE49-F238E27FC236}">
                <a16:creationId xmlns:a16="http://schemas.microsoft.com/office/drawing/2014/main" id="{1FEC8BB1-5B49-4EEF-AF35-DB801D0E2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356" y="3605213"/>
            <a:ext cx="74084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r>
              <a:rPr lang="th-TH" altLang="en-US"/>
              <a:t>int</a:t>
            </a:r>
          </a:p>
        </p:txBody>
      </p:sp>
      <p:sp>
        <p:nvSpPr>
          <p:cNvPr id="59" name="Text Box 1042">
            <a:extLst>
              <a:ext uri="{FF2B5EF4-FFF2-40B4-BE49-F238E27FC236}">
                <a16:creationId xmlns:a16="http://schemas.microsoft.com/office/drawing/2014/main" id="{18D30DC6-3383-44DD-B0E9-A57FC1A4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0300" y="3605213"/>
            <a:ext cx="6731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r>
              <a:rPr lang="th-TH" altLang="en-US" dirty="0"/>
              <a:t>char</a:t>
            </a:r>
          </a:p>
        </p:txBody>
      </p:sp>
      <p:sp>
        <p:nvSpPr>
          <p:cNvPr id="60" name="Text Box 1043">
            <a:extLst>
              <a:ext uri="{FF2B5EF4-FFF2-40B4-BE49-F238E27FC236}">
                <a16:creationId xmlns:a16="http://schemas.microsoft.com/office/drawing/2014/main" id="{90967968-F691-4461-82D7-5EBC2EB6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81400"/>
            <a:ext cx="7207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3600" tIns="46800" rIns="93600" bIns="46800">
            <a:spAutoFit/>
          </a:bodyPr>
          <a:lstStyle/>
          <a:p>
            <a:r>
              <a:rPr lang="th-TH" alt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106270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Generic Functions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What the compiler does?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Function template does not cause the compiler to generate any code (similar to the way a class does not create anything in memory)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th-TH" altLang="en-US" dirty="0"/>
              <a:t>Compiler simply remembers the template for possible future use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th-TH" altLang="en-US" dirty="0"/>
              <a:t>Code generation does not take place until the function is actually called (invoked)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6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Generic Functions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template &lt;class X&gt;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void </a:t>
            </a:r>
            <a:r>
              <a:rPr lang="en-US" sz="1800" dirty="0" err="1">
                <a:solidFill>
                  <a:srgbClr val="0070C0"/>
                </a:solidFill>
              </a:rPr>
              <a:t>swapargs</a:t>
            </a:r>
            <a:r>
              <a:rPr lang="en-US" sz="1800" dirty="0">
                <a:solidFill>
                  <a:srgbClr val="0070C0"/>
                </a:solidFill>
              </a:rPr>
              <a:t>(X &amp;a, X &amp;b)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X temp;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temp = 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a =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b = temp;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template &lt;class X1, class X2&gt;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void print(X1 x, X2 y)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cout</a:t>
            </a:r>
            <a:r>
              <a:rPr lang="en-US" sz="1800" dirty="0">
                <a:solidFill>
                  <a:srgbClr val="0070C0"/>
                </a:solidFill>
              </a:rPr>
              <a:t> &lt;&lt; x &lt;&lt; “, ” &lt;&lt; y &lt;&lt; </a:t>
            </a:r>
            <a:r>
              <a:rPr lang="en-US" sz="1800" dirty="0" err="1">
                <a:solidFill>
                  <a:srgbClr val="0070C0"/>
                </a:solidFill>
              </a:rPr>
              <a:t>endl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int 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 = 10, j = 20;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double x = 11.11, y = 22.22;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print(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, j); 	// 10, 20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swapargs</a:t>
            </a:r>
            <a:r>
              <a:rPr lang="en-US" sz="1800" dirty="0">
                <a:solidFill>
                  <a:srgbClr val="0070C0"/>
                </a:solidFill>
              </a:rPr>
              <a:t> (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, j); 	// (int, int)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print(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, j); 	// 20, 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print(x, y); 	// 11.11, 22.22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</a:t>
            </a:r>
            <a:r>
              <a:rPr lang="en-US" sz="1800" dirty="0" err="1">
                <a:solidFill>
                  <a:srgbClr val="0070C0"/>
                </a:solidFill>
              </a:rPr>
              <a:t>swapargs</a:t>
            </a:r>
            <a:r>
              <a:rPr lang="en-US" sz="1800" dirty="0">
                <a:solidFill>
                  <a:srgbClr val="0070C0"/>
                </a:solidFill>
              </a:rPr>
              <a:t> (x, y); 	//(double, double)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print(x, y); 	// 22.22, 11.11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print(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>
                <a:solidFill>
                  <a:srgbClr val="0070C0"/>
                </a:solidFill>
              </a:rPr>
              <a:t>, y); 	// 20, 11.11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// (int, double)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86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Generic Functions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compiler generates as many different versions of a template function as required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Generic functions are more restricted than overloaded functions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Overloaded functions can alter their processing logic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But, a generic function has only a single processing logic for all data types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can also write an explicit overload of a template function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3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17035</TotalTime>
  <Words>1266</Words>
  <Application>Microsoft Office PowerPoint</Application>
  <PresentationFormat>Widescreen</PresentationFormat>
  <Paragraphs>228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C++ Templates</vt:lpstr>
      <vt:lpstr>Generic Functions</vt:lpstr>
      <vt:lpstr>Generic Functions</vt:lpstr>
      <vt:lpstr>Generic Functions</vt:lpstr>
      <vt:lpstr>Generic Functions</vt:lpstr>
      <vt:lpstr>Generic Functions</vt:lpstr>
      <vt:lpstr>Generic Functions</vt:lpstr>
      <vt:lpstr>Generic Functions</vt:lpstr>
      <vt:lpstr>Generic Functions</vt:lpstr>
      <vt:lpstr>Generic Classes</vt:lpstr>
      <vt:lpstr>Generic Classes</vt:lpstr>
      <vt:lpstr>Generic Classes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Tanzima Hashem</cp:lastModifiedBy>
  <cp:revision>669</cp:revision>
  <dcterms:created xsi:type="dcterms:W3CDTF">2012-03-31T05:29:50Z</dcterms:created>
  <dcterms:modified xsi:type="dcterms:W3CDTF">2019-01-11T14:26:16Z</dcterms:modified>
</cp:coreProperties>
</file>