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  <p:sldMasterId id="2147483864" r:id="rId2"/>
  </p:sldMasterIdLst>
  <p:notesMasterIdLst>
    <p:notesMasterId r:id="rId45"/>
  </p:notesMasterIdLst>
  <p:sldIdLst>
    <p:sldId id="256" r:id="rId3"/>
    <p:sldId id="257" r:id="rId4"/>
    <p:sldId id="260" r:id="rId5"/>
    <p:sldId id="261" r:id="rId6"/>
    <p:sldId id="262" r:id="rId7"/>
    <p:sldId id="263" r:id="rId8"/>
    <p:sldId id="268" r:id="rId9"/>
    <p:sldId id="271" r:id="rId10"/>
    <p:sldId id="272" r:id="rId11"/>
    <p:sldId id="264" r:id="rId12"/>
    <p:sldId id="275" r:id="rId13"/>
    <p:sldId id="276" r:id="rId14"/>
    <p:sldId id="266" r:id="rId15"/>
    <p:sldId id="265" r:id="rId16"/>
    <p:sldId id="274" r:id="rId17"/>
    <p:sldId id="267" r:id="rId18"/>
    <p:sldId id="270" r:id="rId19"/>
    <p:sldId id="269" r:id="rId20"/>
    <p:sldId id="277" r:id="rId21"/>
    <p:sldId id="278" r:id="rId22"/>
    <p:sldId id="279" r:id="rId23"/>
    <p:sldId id="290" r:id="rId24"/>
    <p:sldId id="282" r:id="rId25"/>
    <p:sldId id="291" r:id="rId26"/>
    <p:sldId id="292" r:id="rId27"/>
    <p:sldId id="299" r:id="rId28"/>
    <p:sldId id="298" r:id="rId29"/>
    <p:sldId id="302" r:id="rId30"/>
    <p:sldId id="300" r:id="rId31"/>
    <p:sldId id="301" r:id="rId32"/>
    <p:sldId id="309" r:id="rId33"/>
    <p:sldId id="310" r:id="rId34"/>
    <p:sldId id="303" r:id="rId35"/>
    <p:sldId id="296" r:id="rId36"/>
    <p:sldId id="304" r:id="rId37"/>
    <p:sldId id="307" r:id="rId38"/>
    <p:sldId id="305" r:id="rId39"/>
    <p:sldId id="308" r:id="rId40"/>
    <p:sldId id="293" r:id="rId41"/>
    <p:sldId id="297" r:id="rId42"/>
    <p:sldId id="294" r:id="rId43"/>
    <p:sldId id="28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9" autoAdjust="0"/>
  </p:normalViewPr>
  <p:slideViewPr>
    <p:cSldViewPr>
      <p:cViewPr varScale="1">
        <p:scale>
          <a:sx n="52" d="100"/>
          <a:sy n="52" d="100"/>
        </p:scale>
        <p:origin x="113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2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3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1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person…customer, passenger, student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8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4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11/1/2018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>
              <a:defRPr/>
            </a:pPr>
            <a:fld id="{F5C61D96-402F-4FA8-A1B1-7A217579A5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4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9F1DD710-2B25-4260-900C-D2BF1B8E04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307974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>
              <a:defRPr/>
            </a:pPr>
            <a:fld id="{E2263691-42C1-400E-A76E-FCDBD30CA4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7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EEAD0-E94C-4D41-97B1-5A0D721FA7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5164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5C500-C0DA-4625-AB22-0ACDD8A8B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043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EE631D-30DB-448C-9E38-B632A5743B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4058171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8C0D2-3A27-48D6-AAF2-BB501216E8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1722CB2-E06B-4B5B-991C-2FF1AB9E93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970444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11/1/2018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9D1D5F4-D8DF-43F3-9096-011E0DCEA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940730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70E53-CD3A-4D31-8098-F25416E6E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A1981-2E33-48E2-B641-AFCAB6C72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11/1/2018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11/1/2018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11/1/2018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E05A17-8776-4468-B78A-7054A7E227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dirty="0"/>
              <a:t>Encapsulation is the mechanism that binds together code and the data it manipulates, and keeps both safe from outside interference and misuse</a:t>
            </a:r>
          </a:p>
          <a:p>
            <a:endParaRPr lang="en-US" dirty="0"/>
          </a:p>
          <a:p>
            <a:r>
              <a:rPr lang="en-US" dirty="0"/>
              <a:t>One way to think about encapsulation is as a protective wrapper that prevents the code and data from being arbitrarily accessed by other code defined outside the wrapper</a:t>
            </a:r>
          </a:p>
          <a:p>
            <a:endParaRPr lang="en-US" dirty="0"/>
          </a:p>
          <a:p>
            <a:r>
              <a:rPr lang="en-US" dirty="0"/>
              <a:t>Access to the code and data inside the wrapper is tightly controlled through a well-defined interface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367BB-0426-439C-A67E-EBE0B1A786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0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dirty="0"/>
              <a:t>Generally the basis of encapsulation is the class</a:t>
            </a:r>
          </a:p>
          <a:p>
            <a:endParaRPr lang="en-US" dirty="0"/>
          </a:p>
          <a:p>
            <a:r>
              <a:rPr lang="en-US" dirty="0"/>
              <a:t>A class defines the structure and behavior (data and code) that will be shared by a set of objects </a:t>
            </a:r>
          </a:p>
          <a:p>
            <a:endParaRPr lang="en-US" dirty="0"/>
          </a:p>
          <a:p>
            <a:r>
              <a:rPr lang="en-US" dirty="0"/>
              <a:t>Each object of a given class contains the structure and behavior defined by the class</a:t>
            </a:r>
          </a:p>
          <a:p>
            <a:endParaRPr lang="en-US" dirty="0"/>
          </a:p>
          <a:p>
            <a:r>
              <a:rPr lang="en-US" dirty="0"/>
              <a:t>Objects are sometimes referred to as instances of a class</a:t>
            </a:r>
          </a:p>
          <a:p>
            <a:endParaRPr lang="en-US" dirty="0"/>
          </a:p>
          <a:p>
            <a:r>
              <a:rPr lang="en-US" dirty="0"/>
              <a:t>A class is a logical construct; an object has physical reality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F74D6-4E14-4F3C-B702-C91E85CFE7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sz="2800" dirty="0"/>
              <a:t>When you create a class, you will specify the code and data that constitute that class</a:t>
            </a:r>
          </a:p>
          <a:p>
            <a:pPr lvl="1"/>
            <a:r>
              <a:rPr lang="en-US" dirty="0"/>
              <a:t>These elements are called members of the class</a:t>
            </a:r>
          </a:p>
          <a:p>
            <a:pPr lvl="1"/>
            <a:r>
              <a:rPr lang="en-US" dirty="0"/>
              <a:t>The data defined by the class are referred to as member variables or instance variables</a:t>
            </a:r>
          </a:p>
          <a:p>
            <a:pPr lvl="1"/>
            <a:r>
              <a:rPr lang="en-US" dirty="0"/>
              <a:t>The code that operates on that data is referred to as member methods or just methods </a:t>
            </a:r>
          </a:p>
          <a:p>
            <a:r>
              <a:rPr lang="en-US" sz="2800" dirty="0"/>
              <a:t>The behavior and interface of a class are defined by the methods that operate on its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23062-2F21-4256-978C-4D5EF425A1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Inheritance is the process by which one object acquires the properties of another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hierarchical classification, each object would need to define all of its characteristics explicitly</a:t>
            </a:r>
          </a:p>
          <a:p>
            <a:r>
              <a:rPr lang="en-US" dirty="0"/>
              <a:t>Inheritance helps to eliminate redundant code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A7447-8F5F-47AC-BDB5-0AC938DFDFFF}"/>
              </a:ext>
            </a:extLst>
          </p:cNvPr>
          <p:cNvSpPr txBox="1"/>
          <p:nvPr/>
        </p:nvSpPr>
        <p:spPr>
          <a:xfrm>
            <a:off x="4419600" y="2438400"/>
            <a:ext cx="19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91B91-6BFD-4102-B912-42FF5D10C7DF}"/>
              </a:ext>
            </a:extLst>
          </p:cNvPr>
          <p:cNvSpPr txBox="1"/>
          <p:nvPr/>
        </p:nvSpPr>
        <p:spPr>
          <a:xfrm>
            <a:off x="914400" y="3664803"/>
            <a:ext cx="273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Undergraduate</a:t>
            </a:r>
          </a:p>
          <a:p>
            <a:r>
              <a:rPr lang="en-US" sz="2400" b="1" dirty="0"/>
              <a:t>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8E436-C009-4C3F-831F-EC6D938DABAE}"/>
              </a:ext>
            </a:extLst>
          </p:cNvPr>
          <p:cNvSpPr txBox="1"/>
          <p:nvPr/>
        </p:nvSpPr>
        <p:spPr>
          <a:xfrm>
            <a:off x="4279649" y="3664803"/>
            <a:ext cx="273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Master’s</a:t>
            </a:r>
          </a:p>
          <a:p>
            <a:r>
              <a:rPr lang="en-US" sz="2400" b="1" dirty="0"/>
              <a:t>STUDENT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7B7D9-6961-43E9-9B43-CE7BBC097978}"/>
              </a:ext>
            </a:extLst>
          </p:cNvPr>
          <p:cNvSpPr txBox="1"/>
          <p:nvPr/>
        </p:nvSpPr>
        <p:spPr>
          <a:xfrm>
            <a:off x="7010400" y="3664803"/>
            <a:ext cx="273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PhD</a:t>
            </a:r>
          </a:p>
          <a:p>
            <a:r>
              <a:rPr lang="en-US" sz="2400" b="1" dirty="0"/>
              <a:t>STUDENT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490D14-8627-47B9-A796-CF69E31C8263}"/>
              </a:ext>
            </a:extLst>
          </p:cNvPr>
          <p:cNvCxnSpPr>
            <a:cxnSpLocks/>
          </p:cNvCxnSpPr>
          <p:nvPr/>
        </p:nvCxnSpPr>
        <p:spPr>
          <a:xfrm flipV="1">
            <a:off x="2355977" y="2900065"/>
            <a:ext cx="2132845" cy="73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69CC4-82E7-4E0A-98E9-BB7EB213620A}"/>
              </a:ext>
            </a:extLst>
          </p:cNvPr>
          <p:cNvCxnSpPr>
            <a:cxnSpLocks/>
          </p:cNvCxnSpPr>
          <p:nvPr/>
        </p:nvCxnSpPr>
        <p:spPr>
          <a:xfrm flipV="1">
            <a:off x="5181600" y="2900065"/>
            <a:ext cx="0" cy="76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7C231F-E324-4C69-82B5-E3ABAD0933E1}"/>
              </a:ext>
            </a:extLst>
          </p:cNvPr>
          <p:cNvCxnSpPr>
            <a:cxnSpLocks/>
          </p:cNvCxnSpPr>
          <p:nvPr/>
        </p:nvCxnSpPr>
        <p:spPr>
          <a:xfrm flipH="1" flipV="1">
            <a:off x="6025271" y="2900065"/>
            <a:ext cx="1429880" cy="736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13AAE3-6E89-4C71-BE44-8ABD6E457815}"/>
              </a:ext>
            </a:extLst>
          </p:cNvPr>
          <p:cNvCxnSpPr>
            <a:cxnSpLocks/>
          </p:cNvCxnSpPr>
          <p:nvPr/>
        </p:nvCxnSpPr>
        <p:spPr>
          <a:xfrm flipV="1">
            <a:off x="2355977" y="2900063"/>
            <a:ext cx="2132845" cy="737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C0B1F-5017-4BAA-B42F-33E1AF3294AE}"/>
              </a:ext>
            </a:extLst>
          </p:cNvPr>
          <p:cNvCxnSpPr>
            <a:cxnSpLocks/>
          </p:cNvCxnSpPr>
          <p:nvPr/>
        </p:nvCxnSpPr>
        <p:spPr>
          <a:xfrm flipV="1">
            <a:off x="5181600" y="2900063"/>
            <a:ext cx="0" cy="764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03C35-FFE9-4C04-A230-5ECC56BF86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Poly – Many</a:t>
            </a:r>
          </a:p>
          <a:p>
            <a:r>
              <a:rPr lang="en-US" dirty="0"/>
              <a:t>Morph – Form</a:t>
            </a:r>
          </a:p>
          <a:p>
            <a:endParaRPr lang="en-US" dirty="0"/>
          </a:p>
          <a:p>
            <a:r>
              <a:rPr lang="en-US" dirty="0"/>
              <a:t>Polymorphism is the characteristic that enables an entity to co exist in more than one form</a:t>
            </a:r>
          </a:p>
          <a:p>
            <a:endParaRPr lang="en-US" dirty="0"/>
          </a:p>
          <a:p>
            <a:r>
              <a:rPr lang="en-US" dirty="0"/>
              <a:t>Polymorphism is a feature that allows one interface to be used for a general class of actions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DAEC-235E-4B3C-81F8-C4AE2F7BBD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01024-37B6-44D6-8099-A06854E7F47B}"/>
              </a:ext>
            </a:extLst>
          </p:cNvPr>
          <p:cNvSpPr txBox="1"/>
          <p:nvPr/>
        </p:nvSpPr>
        <p:spPr>
          <a:xfrm>
            <a:off x="4592186" y="1295400"/>
            <a:ext cx="2265814" cy="25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speak()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C2ACE-FC7A-4EBA-A255-C5387FE49D8C}"/>
              </a:ext>
            </a:extLst>
          </p:cNvPr>
          <p:cNvSpPr txBox="1"/>
          <p:nvPr/>
        </p:nvSpPr>
        <p:spPr>
          <a:xfrm>
            <a:off x="4213542" y="3534041"/>
            <a:ext cx="2265814" cy="144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ABD180-D469-4FE4-9929-4750A6FC7F99}"/>
              </a:ext>
            </a:extLst>
          </p:cNvPr>
          <p:cNvSpPr txBox="1"/>
          <p:nvPr/>
        </p:nvSpPr>
        <p:spPr>
          <a:xfrm>
            <a:off x="8325986" y="22098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meow</a:t>
            </a:r>
          </a:p>
          <a:p>
            <a:endParaRPr lang="en-US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B58A22-582B-41B5-B503-DC26B3092182}"/>
              </a:ext>
            </a:extLst>
          </p:cNvPr>
          <p:cNvGrpSpPr/>
          <p:nvPr/>
        </p:nvGrpSpPr>
        <p:grpSpPr>
          <a:xfrm>
            <a:off x="1600200" y="1904999"/>
            <a:ext cx="6629400" cy="1135798"/>
            <a:chOff x="1600200" y="1904999"/>
            <a:chExt cx="6629400" cy="113579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B7FB3C1-950E-4894-B74D-E1CA08737831}"/>
                </a:ext>
              </a:extLst>
            </p:cNvPr>
            <p:cNvSpPr/>
            <p:nvPr/>
          </p:nvSpPr>
          <p:spPr>
            <a:xfrm>
              <a:off x="3987298" y="1904999"/>
              <a:ext cx="2794502" cy="10241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74E10B-FC3F-4444-9875-987982DDB748}"/>
                </a:ext>
              </a:extLst>
            </p:cNvPr>
            <p:cNvSpPr txBox="1"/>
            <p:nvPr/>
          </p:nvSpPr>
          <p:spPr>
            <a:xfrm>
              <a:off x="4213542" y="1967396"/>
              <a:ext cx="2265814" cy="14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14410F-28F9-4DD0-A470-C9AB3C1C17D5}"/>
                </a:ext>
              </a:extLst>
            </p:cNvPr>
            <p:cNvSpPr txBox="1"/>
            <p:nvPr/>
          </p:nvSpPr>
          <p:spPr>
            <a:xfrm>
              <a:off x="1600200" y="2209800"/>
              <a:ext cx="2265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Cat</a:t>
              </a:r>
            </a:p>
            <a:p>
              <a:endParaRPr lang="en-US" sz="2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BD135B0-608C-4858-B9AD-E2793A6C6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509503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647E2E-C28B-4B87-90CF-51F3CB5F9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800" y="2514600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8022E3-174B-4F5F-9BB4-EA8318A17B34}"/>
              </a:ext>
            </a:extLst>
          </p:cNvPr>
          <p:cNvGrpSpPr/>
          <p:nvPr/>
        </p:nvGrpSpPr>
        <p:grpSpPr>
          <a:xfrm>
            <a:off x="1600200" y="3131402"/>
            <a:ext cx="6629400" cy="1135798"/>
            <a:chOff x="1600200" y="1904999"/>
            <a:chExt cx="6629400" cy="11357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5CBE02-25BB-433D-AB81-86B84D3DD60A}"/>
                </a:ext>
              </a:extLst>
            </p:cNvPr>
            <p:cNvSpPr/>
            <p:nvPr/>
          </p:nvSpPr>
          <p:spPr>
            <a:xfrm>
              <a:off x="3987298" y="1904999"/>
              <a:ext cx="2794502" cy="10241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8F751C-0B43-49D7-BB6F-0FCC92583F53}"/>
                </a:ext>
              </a:extLst>
            </p:cNvPr>
            <p:cNvSpPr txBox="1"/>
            <p:nvPr/>
          </p:nvSpPr>
          <p:spPr>
            <a:xfrm>
              <a:off x="4213542" y="1967396"/>
              <a:ext cx="2265814" cy="14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106996-BA06-48A1-A8BC-7F4943957BB9}"/>
                </a:ext>
              </a:extLst>
            </p:cNvPr>
            <p:cNvSpPr txBox="1"/>
            <p:nvPr/>
          </p:nvSpPr>
          <p:spPr>
            <a:xfrm>
              <a:off x="1600200" y="2209800"/>
              <a:ext cx="2265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Cow</a:t>
              </a:r>
            </a:p>
            <a:p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41776B-3324-4444-B08F-5088B32B1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509503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9C1D14-68E2-4F9E-9E98-78363AC22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800" y="2514600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E20E9F-B81E-4E77-BE68-D543CC7E98B0}"/>
              </a:ext>
            </a:extLst>
          </p:cNvPr>
          <p:cNvGrpSpPr/>
          <p:nvPr/>
        </p:nvGrpSpPr>
        <p:grpSpPr>
          <a:xfrm>
            <a:off x="1600200" y="4274402"/>
            <a:ext cx="6629400" cy="1135798"/>
            <a:chOff x="1600200" y="1904999"/>
            <a:chExt cx="6629400" cy="11357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FCA699F-65D1-4123-A6D4-B6058C0210F8}"/>
                </a:ext>
              </a:extLst>
            </p:cNvPr>
            <p:cNvSpPr/>
            <p:nvPr/>
          </p:nvSpPr>
          <p:spPr>
            <a:xfrm>
              <a:off x="3987298" y="1904999"/>
              <a:ext cx="2794502" cy="102415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61E817-5692-4B7C-A492-3DAE5309D51B}"/>
                </a:ext>
              </a:extLst>
            </p:cNvPr>
            <p:cNvSpPr txBox="1"/>
            <p:nvPr/>
          </p:nvSpPr>
          <p:spPr>
            <a:xfrm>
              <a:off x="4213542" y="1967396"/>
              <a:ext cx="2265814" cy="14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A1A7E3-3991-4AEA-9527-3FAA02EAFEE5}"/>
                </a:ext>
              </a:extLst>
            </p:cNvPr>
            <p:cNvSpPr txBox="1"/>
            <p:nvPr/>
          </p:nvSpPr>
          <p:spPr>
            <a:xfrm>
              <a:off x="1600200" y="2209800"/>
              <a:ext cx="2265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Dog</a:t>
              </a:r>
            </a:p>
            <a:p>
              <a:endParaRPr lang="en-US" sz="24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2204D8-03A8-43D4-AD70-5CB42DA43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509503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E98A24-0A6E-46A6-8D80-5619C7201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800" y="2514600"/>
              <a:ext cx="1447800" cy="5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D16F3EC-7DA5-4F52-A478-E295F38A5B97}"/>
              </a:ext>
            </a:extLst>
          </p:cNvPr>
          <p:cNvSpPr txBox="1"/>
          <p:nvPr/>
        </p:nvSpPr>
        <p:spPr>
          <a:xfrm>
            <a:off x="8305800" y="3436203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moo</a:t>
            </a:r>
          </a:p>
          <a:p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ACB3B0-FDD0-4979-837E-95A93F7B77E6}"/>
              </a:ext>
            </a:extLst>
          </p:cNvPr>
          <p:cNvSpPr txBox="1"/>
          <p:nvPr/>
        </p:nvSpPr>
        <p:spPr>
          <a:xfrm>
            <a:off x="8305800" y="45720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woof</a:t>
            </a:r>
          </a:p>
          <a:p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819418-851A-490D-9A9E-9CF74688221A}"/>
              </a:ext>
            </a:extLst>
          </p:cNvPr>
          <p:cNvSpPr txBox="1"/>
          <p:nvPr/>
        </p:nvSpPr>
        <p:spPr>
          <a:xfrm>
            <a:off x="4648334" y="45720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  <a:p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178D3-9F11-477C-889D-A61D27787E2C}"/>
              </a:ext>
            </a:extLst>
          </p:cNvPr>
          <p:cNvSpPr txBox="1"/>
          <p:nvPr/>
        </p:nvSpPr>
        <p:spPr>
          <a:xfrm>
            <a:off x="4648200" y="3436203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  <a:p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286DAE-A70C-4B22-B8CB-6B0856FBCB5D}"/>
              </a:ext>
            </a:extLst>
          </p:cNvPr>
          <p:cNvSpPr txBox="1"/>
          <p:nvPr/>
        </p:nvSpPr>
        <p:spPr>
          <a:xfrm>
            <a:off x="4648200" y="2133600"/>
            <a:ext cx="22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4B126-62C1-45AF-B64D-B90B9EA1E6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Reduce complexity+ isolate impact of changes</a:t>
            </a:r>
          </a:p>
          <a:p>
            <a:pPr lvl="1"/>
            <a:endParaRPr lang="en-US" dirty="0"/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Reduce complexity+ increase reusability</a:t>
            </a:r>
          </a:p>
          <a:p>
            <a:pPr lvl="1"/>
            <a:endParaRPr lang="en-US" dirty="0"/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Eliminate redundant code</a:t>
            </a:r>
          </a:p>
          <a:p>
            <a:endParaRPr lang="en-US" dirty="0"/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Reduce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629A-D159-46C8-A3D0-90ED19E1BE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Procedural Programming</a:t>
            </a:r>
          </a:p>
          <a:p>
            <a:pPr lvl="1"/>
            <a:r>
              <a:rPr lang="en-US" dirty="0"/>
              <a:t>List of instructions for a computer to follow</a:t>
            </a:r>
          </a:p>
          <a:p>
            <a:pPr lvl="1"/>
            <a:r>
              <a:rPr lang="en-US" dirty="0"/>
              <a:t>Groups of similar tasks are organized as functions</a:t>
            </a:r>
          </a:p>
          <a:p>
            <a:pPr lvl="1"/>
            <a:r>
              <a:rPr lang="en-US" dirty="0"/>
              <a:t>Functions share global data</a:t>
            </a:r>
          </a:p>
          <a:p>
            <a:pPr lvl="1"/>
            <a:endParaRPr lang="en-US" dirty="0"/>
          </a:p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Emphasis on data rather than procedures/functions</a:t>
            </a:r>
          </a:p>
          <a:p>
            <a:pPr lvl="1"/>
            <a:r>
              <a:rPr lang="en-US" dirty="0"/>
              <a:t>Programs are divided into objects</a:t>
            </a:r>
          </a:p>
          <a:p>
            <a:pPr lvl="1"/>
            <a:r>
              <a:rPr lang="en-US" dirty="0"/>
              <a:t>Data structures are designed such that they characterize the objects</a:t>
            </a:r>
          </a:p>
          <a:p>
            <a:pPr lvl="1"/>
            <a:r>
              <a:rPr lang="en-US" dirty="0"/>
              <a:t>Functions that operate on the data of an object are tied together in the same data structure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6C4AB-6E2A-4A96-BF6D-A3AC517A3A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C++ is the C programmer’s answer to Object-Oriented Programming (OOP).</a:t>
            </a:r>
          </a:p>
          <a:p>
            <a:endParaRPr lang="en-US" dirty="0"/>
          </a:p>
          <a:p>
            <a:r>
              <a:rPr lang="en-US" dirty="0"/>
              <a:t>C++ is an enhanced version of the C language.</a:t>
            </a:r>
          </a:p>
          <a:p>
            <a:endParaRPr lang="en-US" dirty="0"/>
          </a:p>
          <a:p>
            <a:r>
              <a:rPr lang="en-US" dirty="0"/>
              <a:t>C++ adds support for OOP without sacrificing any of C’s power, elegance, or flexibility.</a:t>
            </a:r>
          </a:p>
          <a:p>
            <a:endParaRPr lang="en-US" dirty="0"/>
          </a:p>
          <a:p>
            <a:r>
              <a:rPr lang="en-US" dirty="0"/>
              <a:t>C++ was invented in 1979 by Bjarne </a:t>
            </a:r>
            <a:r>
              <a:rPr lang="en-US" dirty="0" err="1"/>
              <a:t>Stroustrup</a:t>
            </a:r>
            <a:r>
              <a:rPr lang="en-US" dirty="0"/>
              <a:t> at Bell Laboratories in Murray Hill, New Jersey, USA.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74378-BD76-4493-949D-92DDB10B05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C++ New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new-style headers do not have .h extension and do not specify filenames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&lt;vector&gt;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&lt;string&gt;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cstring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cmath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dirty="0"/>
              <a:t>Specify standard identifiers that are mapped to files by the compiler</a:t>
            </a:r>
          </a:p>
          <a:p>
            <a:r>
              <a:rPr lang="en-US" dirty="0"/>
              <a:t>C++ still support C-style header files, e.g.,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stdio.h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string.h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7CE73-1AF0-4657-A8AB-87EF977BB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4" y="274638"/>
            <a:ext cx="9998676" cy="1143000"/>
          </a:xfrm>
        </p:spPr>
        <p:txBody>
          <a:bodyPr/>
          <a:lstStyle/>
          <a:p>
            <a:r>
              <a:rPr lang="en-US" b="1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3124" y="1600200"/>
            <a:ext cx="10151076" cy="4873752"/>
          </a:xfrm>
        </p:spPr>
        <p:txBody>
          <a:bodyPr>
            <a:normAutofit/>
          </a:bodyPr>
          <a:lstStyle/>
          <a:p>
            <a:r>
              <a:rPr lang="en-US" dirty="0"/>
              <a:t>Teach Yourself C++, Third Edition.</a:t>
            </a:r>
          </a:p>
          <a:p>
            <a:pPr lvl="1"/>
            <a:r>
              <a:rPr lang="en-US" dirty="0"/>
              <a:t>Herbert </a:t>
            </a:r>
            <a:r>
              <a:rPr lang="en-US" dirty="0" err="1"/>
              <a:t>Schidlt</a:t>
            </a:r>
            <a:r>
              <a:rPr lang="en-US" dirty="0"/>
              <a:t>,</a:t>
            </a:r>
          </a:p>
          <a:p>
            <a:pPr lvl="1"/>
            <a:endParaRPr lang="en-US" dirty="0"/>
          </a:p>
          <a:p>
            <a:r>
              <a:rPr lang="en-US" dirty="0"/>
              <a:t>Tentative Plan</a:t>
            </a:r>
          </a:p>
          <a:p>
            <a:pPr lvl="1"/>
            <a:r>
              <a:rPr lang="en-US" dirty="0"/>
              <a:t>Week 1-4, 9, 10 … C++</a:t>
            </a:r>
          </a:p>
          <a:p>
            <a:pPr lvl="1"/>
            <a:r>
              <a:rPr lang="en-US" dirty="0"/>
              <a:t>Week 5-8, 11-14 …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D086F-5D6C-48BF-B9E9-F4DE8502B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en-US" b="1" dirty="0"/>
              <a:t>C++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A namespace is a declaration region</a:t>
            </a:r>
          </a:p>
          <a:p>
            <a:r>
              <a:rPr lang="en-US" dirty="0"/>
              <a:t>It localizes the names of identifiers to avoid name collisions</a:t>
            </a:r>
          </a:p>
          <a:p>
            <a:r>
              <a:rPr lang="en-US" dirty="0"/>
              <a:t>The contents of new-style headers are placed in the std namespace</a:t>
            </a:r>
          </a:p>
          <a:p>
            <a:endParaRPr lang="en-US" dirty="0"/>
          </a:p>
          <a:p>
            <a:r>
              <a:rPr lang="en-US" dirty="0"/>
              <a:t>In order to use the library functions with new- style headers we need to bring std namespace into visibility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using namespace std;</a:t>
            </a:r>
          </a:p>
          <a:p>
            <a:endParaRPr lang="en-US" dirty="0"/>
          </a:p>
          <a:p>
            <a:r>
              <a:rPr lang="en-US" dirty="0"/>
              <a:t>In C, the names of the library functions and other such items are not localized by any namespace, instead, they are implicitly placed into global namespace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45A0-EC60-4952-8B6C-47F179A1DE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en-US" b="1" dirty="0"/>
              <a:t>C++ 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I/O is performed using I/O operator instead of I/O functions</a:t>
            </a:r>
          </a:p>
          <a:p>
            <a:endParaRPr lang="en-US" dirty="0"/>
          </a:p>
          <a:p>
            <a:r>
              <a:rPr lang="en-US" dirty="0"/>
              <a:t>The output operator (insertion operator) is &lt;&lt;</a:t>
            </a:r>
          </a:p>
          <a:p>
            <a:r>
              <a:rPr lang="en-US" dirty="0"/>
              <a:t>The input operator (extraction operator) is &gt;&gt;</a:t>
            </a:r>
          </a:p>
          <a:p>
            <a:endParaRPr lang="en-US" dirty="0"/>
          </a:p>
          <a:p>
            <a:r>
              <a:rPr lang="en-US" dirty="0"/>
              <a:t>In order to use either &lt;&lt; or &gt;&gt; operator programs must begin with the followings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…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using namespace std;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2B454-3A76-4A2F-9B8F-F46163EC80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pt-BR" b="1" dirty="0"/>
              <a:t>C++ Console I/O (Output)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Output operator &lt;&lt; is associated with </a:t>
            </a:r>
            <a:r>
              <a:rPr lang="en-US" dirty="0" err="1"/>
              <a:t>cout</a:t>
            </a:r>
            <a:r>
              <a:rPr lang="en-US" dirty="0"/>
              <a:t>, a predefined stream linked to the console output (monitor)</a:t>
            </a:r>
          </a:p>
          <a:p>
            <a:r>
              <a:rPr lang="en-US" dirty="0"/>
              <a:t>In general, </a:t>
            </a:r>
            <a:r>
              <a:rPr lang="en-US" dirty="0" err="1"/>
              <a:t>cout</a:t>
            </a:r>
            <a:r>
              <a:rPr lang="en-US" dirty="0"/>
              <a:t> &lt;&lt; </a:t>
            </a:r>
            <a:r>
              <a:rPr lang="en-US" i="1" dirty="0"/>
              <a:t>expression</a:t>
            </a:r>
            <a:endParaRPr lang="en-US" dirty="0"/>
          </a:p>
          <a:p>
            <a:pPr marL="73152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(“Hello World!”); </a:t>
            </a:r>
          </a:p>
          <a:p>
            <a:pPr marL="731520" lvl="2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“Hello World!”;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(“%d”,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); /* int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(“%f”, 100.99);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100.99;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(“\n”)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“\n”, or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‘\n’, or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C171-D0E1-47D3-B258-81D794E7F3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pt-BR" b="1" dirty="0"/>
              <a:t>C++ Console I/O (Input)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dirty="0"/>
              <a:t>Input operator &gt;&gt; is associated with </a:t>
            </a:r>
            <a:r>
              <a:rPr lang="en-US" dirty="0" err="1"/>
              <a:t>cin</a:t>
            </a:r>
            <a:r>
              <a:rPr lang="en-US" dirty="0"/>
              <a:t>, a predefined stream linked to the console input</a:t>
            </a: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r>
              <a:rPr lang="en-US" dirty="0"/>
              <a:t>In general, </a:t>
            </a:r>
            <a:r>
              <a:rPr lang="en-US" dirty="0" err="1"/>
              <a:t>cin</a:t>
            </a:r>
            <a:r>
              <a:rPr lang="en-US" dirty="0"/>
              <a:t> &gt;&gt; variable;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scanf</a:t>
            </a:r>
            <a:r>
              <a:rPr lang="en-US" b="1" dirty="0">
                <a:solidFill>
                  <a:srgbClr val="0070C0"/>
                </a:solidFill>
              </a:rPr>
              <a:t>(“%s”, </a:t>
            </a:r>
            <a:r>
              <a:rPr lang="en-US" b="1" dirty="0" err="1">
                <a:solidFill>
                  <a:srgbClr val="0070C0"/>
                </a:solidFill>
              </a:rPr>
              <a:t>strName</a:t>
            </a:r>
            <a:r>
              <a:rPr lang="en-US" b="1" dirty="0">
                <a:solidFill>
                  <a:srgbClr val="0070C0"/>
                </a:solidFill>
              </a:rPr>
              <a:t>); /* char </a:t>
            </a:r>
            <a:r>
              <a:rPr lang="en-US" b="1" dirty="0" err="1">
                <a:solidFill>
                  <a:srgbClr val="0070C0"/>
                </a:solidFill>
              </a:rPr>
              <a:t>strName</a:t>
            </a:r>
            <a:r>
              <a:rPr lang="en-US" b="1" dirty="0">
                <a:solidFill>
                  <a:srgbClr val="0070C0"/>
                </a:solidFill>
              </a:rPr>
              <a:t>[16] */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</a:t>
            </a:r>
            <a:r>
              <a:rPr lang="en-US" b="1" dirty="0" err="1">
                <a:solidFill>
                  <a:srgbClr val="0070C0"/>
                </a:solidFill>
              </a:rPr>
              <a:t>strName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marL="731520" lvl="2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scanf</a:t>
            </a:r>
            <a:r>
              <a:rPr lang="en-US" b="1" dirty="0">
                <a:solidFill>
                  <a:srgbClr val="0070C0"/>
                </a:solidFill>
              </a:rPr>
              <a:t>(“%d”, &amp;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); /* int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 */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marL="731520" lvl="2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scanf</a:t>
            </a:r>
            <a:r>
              <a:rPr lang="en-US" b="1" dirty="0">
                <a:solidFill>
                  <a:srgbClr val="0070C0"/>
                </a:solidFill>
              </a:rPr>
              <a:t>(“%f”, &amp;</a:t>
            </a:r>
            <a:r>
              <a:rPr lang="en-US" b="1" dirty="0" err="1">
                <a:solidFill>
                  <a:srgbClr val="0070C0"/>
                </a:solidFill>
              </a:rPr>
              <a:t>fValue</a:t>
            </a:r>
            <a:r>
              <a:rPr lang="en-US" b="1" dirty="0">
                <a:solidFill>
                  <a:srgbClr val="0070C0"/>
                </a:solidFill>
              </a:rPr>
              <a:t>); /* float </a:t>
            </a:r>
            <a:r>
              <a:rPr lang="en-US" b="1" dirty="0" err="1">
                <a:solidFill>
                  <a:srgbClr val="0070C0"/>
                </a:solidFill>
              </a:rPr>
              <a:t>fValue</a:t>
            </a:r>
            <a:r>
              <a:rPr lang="en-US" b="1" dirty="0">
                <a:solidFill>
                  <a:srgbClr val="0070C0"/>
                </a:solidFill>
              </a:rPr>
              <a:t> */</a:t>
            </a:r>
          </a:p>
          <a:p>
            <a:pPr marL="731520" lvl="2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</a:t>
            </a:r>
            <a:r>
              <a:rPr lang="en-US" b="1" dirty="0" err="1">
                <a:solidFill>
                  <a:srgbClr val="0070C0"/>
                </a:solidFill>
              </a:rPr>
              <a:t>fValue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73D0-F6C4-43F2-8297-C2914F9901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en-US" b="1" dirty="0"/>
              <a:t>C++ Console I/O (I/O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“Hello” &lt;&lt; ‘ ‘ &lt;&lt; “World” &lt;&lt; ‘!’;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“Value of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 is: ” &lt;&lt; </a:t>
            </a:r>
            <a:r>
              <a:rPr lang="en-US" b="1" dirty="0" err="1">
                <a:solidFill>
                  <a:srgbClr val="0070C0"/>
                </a:solidFill>
              </a:rPr>
              <a:t>iCount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“Enter day, month, year: ”;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day &gt;&gt; month &gt;&gt; year;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day;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month;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E3CB-DC43-4284-AF5E-DB0983D09C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0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261600" cy="1143000"/>
          </a:xfrm>
        </p:spPr>
        <p:txBody>
          <a:bodyPr/>
          <a:lstStyle/>
          <a:p>
            <a:r>
              <a:rPr lang="pt-BR" b="1" dirty="0"/>
              <a:t>C++ Console I/O (An Example)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char str[16];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“Enter a string: 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cin</a:t>
            </a:r>
            <a:r>
              <a:rPr lang="en-US" b="1" dirty="0">
                <a:solidFill>
                  <a:srgbClr val="0070C0"/>
                </a:solidFill>
              </a:rPr>
              <a:t> &gt;&gt; str;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“You entered: ”</a:t>
            </a:r>
            <a:r>
              <a:rPr lang="en-US" b="1">
                <a:solidFill>
                  <a:srgbClr val="0070C0"/>
                </a:solidFill>
              </a:rPr>
              <a:t> &lt;&lt; </a:t>
            </a:r>
            <a:r>
              <a:rPr lang="en-US" b="1" dirty="0">
                <a:solidFill>
                  <a:srgbClr val="0070C0"/>
                </a:solidFill>
              </a:rPr>
              <a:t>str;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11821-278C-49E5-AB92-DFDB3A7B85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the logical abstraction or model of C++ Objects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Class declaration defines a new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what an object of that type will look like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the nature of the data and functions of that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Classes must be defined before creating the objects, i.e., objects cannot be created without the classes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Definition of a class does not create any physical objects rather a logical abstraction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syntax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F7D07E-C444-4D28-9A7A-2F624E0D44F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743200" y="2743200"/>
            <a:ext cx="6705600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br>
              <a:rPr lang="en-US" sz="2800" dirty="0"/>
            </a:br>
            <a:r>
              <a:rPr lang="en-US" sz="2800" dirty="0"/>
              <a:t>}</a:t>
            </a:r>
            <a:r>
              <a:rPr lang="en-US" sz="2800" i="1" dirty="0"/>
              <a:t>object-list (optional)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9723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Member access specifiers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public: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C</a:t>
            </a:r>
            <a:r>
              <a:rPr lang="en-US" altLang="en-US"/>
              <a:t>an </a:t>
            </a:r>
            <a:r>
              <a:rPr lang="en-US" altLang="en-US" dirty="0"/>
              <a:t>be accessed outside the class directly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The public stuff is </a:t>
            </a:r>
            <a:r>
              <a:rPr lang="en-US" altLang="en-US" i="1" dirty="0"/>
              <a:t>the interface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private: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Accessible only to member functions of class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Private members and methods are for internal use only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Rectangle{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height,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int,int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area() {return (height*width);}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void Rectangle::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height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width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 is a set of instructions that tells the computer what to do to come up with a solution for a particular problem</a:t>
            </a:r>
          </a:p>
          <a:p>
            <a:pPr lvl="1"/>
            <a:endParaRPr lang="en-US" dirty="0"/>
          </a:p>
          <a:p>
            <a:r>
              <a:rPr lang="en-US" dirty="0"/>
              <a:t>Programming Paradigms</a:t>
            </a:r>
          </a:p>
          <a:p>
            <a:pPr lvl="1"/>
            <a:r>
              <a:rPr lang="en-US" dirty="0"/>
              <a:t>Procedural/Structured Programming</a:t>
            </a:r>
          </a:p>
          <a:p>
            <a:pPr lvl="2"/>
            <a:r>
              <a:rPr lang="en-US" dirty="0"/>
              <a:t>Focus on functions</a:t>
            </a:r>
          </a:p>
          <a:p>
            <a:pPr marL="731520" lvl="2" indent="0">
              <a:buNone/>
            </a:pPr>
            <a:endParaRPr lang="en-US" dirty="0"/>
          </a:p>
          <a:p>
            <a:pPr lvl="1"/>
            <a:r>
              <a:rPr lang="en-US" dirty="0"/>
              <a:t>Object Oriented Programming</a:t>
            </a:r>
          </a:p>
          <a:p>
            <a:pPr lvl="2"/>
            <a:r>
              <a:rPr lang="en-US" dirty="0"/>
              <a:t>Focus on objects (data)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1B6-E501-4BCD-BFB0-546C18BC62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void </a:t>
            </a:r>
            <a:r>
              <a:rPr lang="en-US" sz="2900" b="1" dirty="0" err="1">
                <a:solidFill>
                  <a:srgbClr val="0070C0"/>
                </a:solidFill>
              </a:rPr>
              <a:t>setRadius</a:t>
            </a:r>
            <a:r>
              <a:rPr lang="en-US" sz="2900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getDiameter</a:t>
            </a:r>
            <a:r>
              <a:rPr lang="en-US" sz="2900" b="1" dirty="0">
                <a:solidFill>
                  <a:srgbClr val="0070C0"/>
                </a:solidFill>
              </a:rPr>
              <a:t>() { 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4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used as the type specifier to create C++ Objects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r>
              <a:rPr lang="en-US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An object declaration creates a physical entity of its class type, i.e., occupies memory space class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Each object has its own copy of data 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1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recta.set_values</a:t>
            </a:r>
            <a:r>
              <a:rPr lang="en-US" b="1" dirty="0">
                <a:solidFill>
                  <a:srgbClr val="0070C0"/>
                </a:solidFill>
              </a:rPr>
              <a:t>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rectb.set_values</a:t>
            </a:r>
            <a:r>
              <a:rPr lang="en-US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"recta area: " &lt;&lt; </a:t>
            </a:r>
            <a:r>
              <a:rPr lang="en-US" b="1" dirty="0" err="1">
                <a:solidFill>
                  <a:srgbClr val="0070C0"/>
                </a:solidFill>
              </a:rPr>
              <a:t>recta.area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 area: " &lt;&lt; </a:t>
            </a:r>
            <a:r>
              <a:rPr lang="en-US" b="1" dirty="0" err="1">
                <a:solidFill>
                  <a:srgbClr val="0070C0"/>
                </a:solidFill>
              </a:rPr>
              <a:t>rectb.area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</a:t>
            </a:r>
            <a:r>
              <a:rPr lang="en-US" b="1" dirty="0" err="1">
                <a:solidFill>
                  <a:schemeClr val="accent3"/>
                </a:solidFill>
              </a:rPr>
              <a:t>recta.height</a:t>
            </a:r>
            <a:r>
              <a:rPr lang="en-US" b="1" dirty="0">
                <a:solidFill>
                  <a:schemeClr val="accent3"/>
                </a:solidFill>
              </a:rPr>
              <a:t>=5;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// Not possible, height is a private member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>
                <a:solidFill>
                  <a:srgbClr val="0070C0"/>
                </a:solidFill>
              </a:rPr>
              <a:t>	return </a:t>
            </a:r>
            <a:r>
              <a:rPr lang="en-US" b="1" dirty="0">
                <a:solidFill>
                  <a:srgbClr val="0070C0"/>
                </a:solidFill>
              </a:rPr>
              <a:t>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or more functions can share the same name as long as either</a:t>
            </a:r>
          </a:p>
          <a:p>
            <a:pPr lvl="1"/>
            <a:r>
              <a:rPr lang="en-US" sz="2400" dirty="0"/>
              <a:t>The type of their arguments differs, or</a:t>
            </a:r>
          </a:p>
          <a:p>
            <a:pPr lvl="1"/>
            <a:r>
              <a:rPr lang="en-US" sz="2400" dirty="0"/>
              <a:t>The number of their arguments differs, or</a:t>
            </a:r>
          </a:p>
          <a:p>
            <a:pPr lvl="1"/>
            <a:r>
              <a:rPr lang="en-US" sz="2400" dirty="0"/>
              <a:t>Both of the above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compiler will automatically select the correct version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return type alone is not a sufficient difference to allow function overloading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printData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int: " &lt;&lt;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print(double  f)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float: " &lt;&lt; f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void print(char* c)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"Printing character: " &lt;&lt; c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69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main(void)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printData</a:t>
            </a:r>
            <a:r>
              <a:rPr lang="en-US" b="1" dirty="0">
                <a:solidFill>
                  <a:srgbClr val="0070C0"/>
                </a:solidFill>
              </a:rPr>
              <a:t> pd;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integer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float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(500.263);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// Call print to print character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pd.print</a:t>
            </a:r>
            <a:r>
              <a:rPr lang="en-US" b="1" dirty="0">
                <a:solidFill>
                  <a:srgbClr val="0070C0"/>
                </a:solidFill>
              </a:rPr>
              <a:t>("Hello C++");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8CC63-12C6-4D4B-8714-8AB1DF61D799}"/>
              </a:ext>
            </a:extLst>
          </p:cNvPr>
          <p:cNvSpPr txBox="1"/>
          <p:nvPr/>
        </p:nvSpPr>
        <p:spPr>
          <a:xfrm>
            <a:off x="5029200" y="2971800"/>
            <a:ext cx="70104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Printing int: 5</a:t>
            </a:r>
          </a:p>
          <a:p>
            <a:r>
              <a:rPr lang="en-US" sz="2400" dirty="0"/>
              <a:t>Printing float: 500.263</a:t>
            </a:r>
          </a:p>
          <a:p>
            <a:r>
              <a:rPr lang="en-US" sz="2400" dirty="0"/>
              <a:t>Printing character: Hello C++</a:t>
            </a:r>
          </a:p>
        </p:txBody>
      </p:sp>
    </p:spTree>
    <p:extLst>
      <p:ext uri="{BB962C8B-B14F-4D97-AF65-F5344CB8AC3E}">
        <p14:creationId xmlns:p14="http://schemas.microsoft.com/office/powerpoint/2010/main" val="864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double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(double x, double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50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sum</a:t>
            </a:r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x,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y, 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z)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 cout &lt;&lt; </a:t>
            </a:r>
            <a:r>
              <a:rPr lang="fr-FR" b="1" dirty="0" err="1">
                <a:solidFill>
                  <a:srgbClr val="0070C0"/>
                </a:solidFill>
              </a:rPr>
              <a:t>x+y+z</a:t>
            </a:r>
            <a:r>
              <a:rPr lang="fr-FR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89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// This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incorrect and </a:t>
            </a:r>
            <a:r>
              <a:rPr lang="fr-FR" b="1" dirty="0" err="1">
                <a:solidFill>
                  <a:srgbClr val="0070C0"/>
                </a:solidFill>
              </a:rPr>
              <a:t>will</a:t>
            </a:r>
            <a:r>
              <a:rPr lang="fr-FR" b="1" dirty="0">
                <a:solidFill>
                  <a:srgbClr val="0070C0"/>
                </a:solidFill>
              </a:rPr>
              <a:t> not compile.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f1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a);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double f1 (</a:t>
            </a:r>
            <a:r>
              <a:rPr lang="fr-FR" b="1" dirty="0" err="1">
                <a:solidFill>
                  <a:srgbClr val="0070C0"/>
                </a:solidFill>
              </a:rPr>
              <a:t>int</a:t>
            </a:r>
            <a:r>
              <a:rPr lang="fr-FR" b="1" dirty="0">
                <a:solidFill>
                  <a:srgbClr val="0070C0"/>
                </a:solidFill>
              </a:rPr>
              <a:t> a);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f1(10)		//</a:t>
            </a:r>
            <a:r>
              <a:rPr lang="fr-FR" b="1" dirty="0" err="1">
                <a:solidFill>
                  <a:srgbClr val="0070C0"/>
                </a:solidFill>
              </a:rPr>
              <a:t>which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function</a:t>
            </a:r>
            <a:r>
              <a:rPr lang="fr-FR" b="1" dirty="0">
                <a:solidFill>
                  <a:srgbClr val="0070C0"/>
                </a:solidFill>
              </a:rPr>
              <a:t>  </a:t>
            </a:r>
            <a:r>
              <a:rPr lang="fr-FR" b="1" dirty="0" err="1">
                <a:solidFill>
                  <a:srgbClr val="0070C0"/>
                </a:solidFill>
              </a:rPr>
              <a:t>does</a:t>
            </a:r>
            <a:r>
              <a:rPr lang="fr-FR" b="1" dirty="0">
                <a:solidFill>
                  <a:srgbClr val="0070C0"/>
                </a:solidFill>
              </a:rPr>
              <a:t> the computer call???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56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C++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Multi-line comments</a:t>
            </a:r>
          </a:p>
          <a:p>
            <a:pPr lvl="1"/>
            <a:r>
              <a:rPr lang="en-US" dirty="0"/>
              <a:t>/* one or more lines of comments */</a:t>
            </a:r>
          </a:p>
          <a:p>
            <a:r>
              <a:rPr lang="en-US" dirty="0"/>
              <a:t>Single line comments</a:t>
            </a:r>
          </a:p>
          <a:p>
            <a:pPr lvl="1"/>
            <a:r>
              <a:rPr lang="en-US" dirty="0"/>
              <a:t>//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2771-994F-46AC-B69A-D114E0FADA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and Straightforward</a:t>
            </a:r>
          </a:p>
          <a:p>
            <a:pPr lvl="1"/>
            <a:r>
              <a:rPr lang="en-US" dirty="0"/>
              <a:t>A program is divided into functions</a:t>
            </a:r>
          </a:p>
          <a:p>
            <a:pPr lvl="1"/>
            <a:r>
              <a:rPr lang="en-US" dirty="0"/>
              <a:t>Data is stored in variables</a:t>
            </a:r>
          </a:p>
          <a:p>
            <a:pPr lvl="1"/>
            <a:r>
              <a:rPr lang="en-US" dirty="0"/>
              <a:t>Functions operate on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 with procedural programming appear as programs grow larger and more complex</a:t>
            </a:r>
          </a:p>
          <a:p>
            <a:pPr marL="731520" lvl="2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3EA118-9971-4F38-8178-39F508F1E03D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1905000"/>
            <a:ext cx="7848599" cy="3581399"/>
            <a:chOff x="2880" y="1584"/>
            <a:chExt cx="7632" cy="2736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EE58D779-A717-4D2C-9372-B54B911B0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584"/>
              <a:ext cx="23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MAIN PROGRAM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34C0F776-4485-463D-B66F-DA6A89852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3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2F19E58E-0E7E-4A3B-97DD-E6E7D6E07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2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BA157A9-116A-4246-AED7-CD86479A1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" y="1584"/>
              <a:ext cx="23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GLOBAL DATA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61E07B7-D21C-46C0-8461-F07C301BE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6" y="388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5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3601635-49CB-406C-B93B-AC3DA892C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88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/>
                <a:t>FUNCTION 4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80828ECA-6D97-48D0-BE9E-E80BA8326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en-US" sz="1600" dirty="0"/>
                <a:t>FUNCTION 1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1D37CECC-7A36-4FA0-AAE5-282F0740B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016"/>
              <a:ext cx="25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18B9277-F89F-43B1-8CCF-4703DD3A9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48" y="2016"/>
              <a:ext cx="14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83D2BE89-190F-49CB-A4EF-49BA65E0E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" y="2016"/>
              <a:ext cx="144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4DF26885-B392-4AC2-89D1-49978ACB3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024"/>
              <a:ext cx="576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9BD073D4-C1C5-4343-A245-EED783C99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024"/>
              <a:ext cx="1152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D81CEDEC-50E7-42CF-93EF-1433FE2F3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3024"/>
              <a:ext cx="2304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5BCE801A-55D7-402A-83C7-0E2B3E453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" y="3024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329D8E67-8D44-460B-9555-CC7B85347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8" y="172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859DE9F7-2922-4898-A4A7-919EC2B72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016"/>
              <a:ext cx="4032" cy="5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8B751B79-3C16-44D5-832C-F34DD8DD2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2" y="2016"/>
              <a:ext cx="216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93902301-0CB3-43C2-B7D9-27831FAD2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0" y="2016"/>
              <a:ext cx="86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F66A2768-3CA8-456D-BD0B-DBBD7FFC6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4" y="2016"/>
              <a:ext cx="1728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7666569A-502F-41B5-AD3C-452ABA545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016"/>
              <a:ext cx="360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D0DC88E-4C97-465F-A08C-9EBEF24D7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32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Keywords (partial list)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D3C3B6-F2B2-4CF4-A2E8-1A218F19839A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latin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bool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catch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delete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false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friend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inline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namespace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new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operator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private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protected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public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template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this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throw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true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try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using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virtual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wchar_t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Some Differences Between C and C++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 need to use “void” to denote empty parameter list.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All functions must be prototyped.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a function is declared as returning a value, it </a:t>
            </a:r>
            <a:r>
              <a:rPr lang="en-US" b="1" i="1" dirty="0"/>
              <a:t>must</a:t>
            </a:r>
            <a:r>
              <a:rPr lang="en-US" dirty="0"/>
              <a:t> return a value.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Return type of all functions must be declared explicitly.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Local variables can be declared anywhere.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C++ defines the </a:t>
            </a:r>
            <a:r>
              <a:rPr lang="en-US" b="1" dirty="0">
                <a:solidFill>
                  <a:srgbClr val="6600CC"/>
                </a:solidFill>
              </a:rPr>
              <a:t>bool</a:t>
            </a:r>
            <a:r>
              <a:rPr lang="en-US" dirty="0"/>
              <a:t> datatype, and keywords </a:t>
            </a:r>
            <a:r>
              <a:rPr lang="en-US" b="1" dirty="0">
                <a:solidFill>
                  <a:srgbClr val="6600CC"/>
                </a:solidFill>
              </a:rPr>
              <a:t>true </a:t>
            </a:r>
            <a:r>
              <a:rPr lang="en-US" dirty="0"/>
              <a:t>(any nonzero value) and </a:t>
            </a:r>
            <a:r>
              <a:rPr lang="en-US" b="1" dirty="0">
                <a:solidFill>
                  <a:srgbClr val="6600CC"/>
                </a:solidFill>
              </a:rPr>
              <a:t>false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/>
              <a:t>(zero).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66B8118-72DA-4FC8-97A5-F0DA7A1EB3A0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6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Chapter 1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>
                <a:hlinkClick r:id="rId3"/>
              </a:rPr>
              <a:t>http://mhkabir.buet.ac.bd/cse201/index.html</a:t>
            </a:r>
            <a:endParaRPr lang="en-US" sz="2400" b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manage increasing complexity object-oriented programming was conceived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Better organization of the code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Smaller code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Reuse of code</a:t>
            </a:r>
          </a:p>
          <a:p>
            <a:endParaRPr lang="en-US" dirty="0"/>
          </a:p>
          <a:p>
            <a:r>
              <a:rPr lang="en-US" dirty="0"/>
              <a:t>It organizes a program around its data (that is, objects) and a set of well-defined interfaces to that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7040-FF47-48BA-A68B-5FA3A401E9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08" y="246535"/>
            <a:ext cx="10170984" cy="1199206"/>
          </a:xfrm>
        </p:spPr>
        <p:txBody>
          <a:bodyPr/>
          <a:lstStyle/>
          <a:p>
            <a:r>
              <a:rPr lang="en-US" b="1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functions are combined in a unit, called an object</a:t>
            </a:r>
          </a:p>
          <a:p>
            <a:pPr lvl="1"/>
            <a:r>
              <a:rPr lang="en-US" dirty="0"/>
              <a:t>Variable </a:t>
            </a:r>
            <a:r>
              <a:rPr lang="en-US" dirty="0">
                <a:sym typeface="Wingdings" panose="05000000000000000000" pitchFamily="2" charset="2"/>
              </a:rPr>
              <a:t> Property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  Method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4353D7-50CD-426D-BB7D-5ECD5F0BB1CA}"/>
              </a:ext>
            </a:extLst>
          </p:cNvPr>
          <p:cNvGrpSpPr/>
          <p:nvPr/>
        </p:nvGrpSpPr>
        <p:grpSpPr>
          <a:xfrm>
            <a:off x="2209800" y="3427770"/>
            <a:ext cx="2794502" cy="3277830"/>
            <a:chOff x="4127249" y="3047385"/>
            <a:chExt cx="2794502" cy="32778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3E7AC2E-A0FC-43FB-BC1D-FA4143EE7BDA}"/>
                </a:ext>
              </a:extLst>
            </p:cNvPr>
            <p:cNvSpPr/>
            <p:nvPr/>
          </p:nvSpPr>
          <p:spPr>
            <a:xfrm>
              <a:off x="4127249" y="3047385"/>
              <a:ext cx="2794502" cy="32778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2C5DE3-1B45-4DA3-B1CC-A06C7B9540CA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4127249" y="4686300"/>
              <a:ext cx="2794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E290C4-DE19-4A61-BF35-306DAA246B9B}"/>
                </a:ext>
              </a:extLst>
            </p:cNvPr>
            <p:cNvSpPr txBox="1"/>
            <p:nvPr/>
          </p:nvSpPr>
          <p:spPr>
            <a:xfrm>
              <a:off x="4353493" y="3247087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make</a:t>
              </a:r>
            </a:p>
            <a:p>
              <a:r>
                <a:rPr lang="en-US" sz="2400" dirty="0"/>
                <a:t>model</a:t>
              </a:r>
            </a:p>
            <a:p>
              <a:r>
                <a:rPr lang="en-US" sz="2400" dirty="0"/>
                <a:t>color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DB3DF0-B308-49F0-B7C5-10094496F82A}"/>
                </a:ext>
              </a:extLst>
            </p:cNvPr>
            <p:cNvSpPr txBox="1"/>
            <p:nvPr/>
          </p:nvSpPr>
          <p:spPr>
            <a:xfrm>
              <a:off x="4353493" y="4789958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start()</a:t>
              </a:r>
            </a:p>
            <a:p>
              <a:r>
                <a:rPr lang="en-US" sz="2400" dirty="0"/>
                <a:t>stop()</a:t>
              </a:r>
            </a:p>
            <a:p>
              <a:r>
                <a:rPr lang="en-US" sz="2400" dirty="0"/>
                <a:t>move()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2432483-A4AA-4629-AFAD-945CBE34A45F}"/>
              </a:ext>
            </a:extLst>
          </p:cNvPr>
          <p:cNvSpPr txBox="1"/>
          <p:nvPr/>
        </p:nvSpPr>
        <p:spPr>
          <a:xfrm>
            <a:off x="3035551" y="296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0A0D42-0514-45D7-A6BD-D259EF99E052}"/>
              </a:ext>
            </a:extLst>
          </p:cNvPr>
          <p:cNvGrpSpPr/>
          <p:nvPr/>
        </p:nvGrpSpPr>
        <p:grpSpPr>
          <a:xfrm>
            <a:off x="7187698" y="3432235"/>
            <a:ext cx="2794502" cy="3277830"/>
            <a:chOff x="4127249" y="3047385"/>
            <a:chExt cx="2794502" cy="327783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94018EF-D272-44DD-9A78-ACBF8626CAD3}"/>
                </a:ext>
              </a:extLst>
            </p:cNvPr>
            <p:cNvSpPr/>
            <p:nvPr/>
          </p:nvSpPr>
          <p:spPr>
            <a:xfrm>
              <a:off x="4127249" y="3047385"/>
              <a:ext cx="2794502" cy="32778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5D703F-03A0-43A0-B94B-A915F6E25A8F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4127249" y="4686300"/>
              <a:ext cx="2794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93B2A4-A73B-428E-AE1A-E88E9736C281}"/>
                </a:ext>
              </a:extLst>
            </p:cNvPr>
            <p:cNvSpPr txBox="1"/>
            <p:nvPr/>
          </p:nvSpPr>
          <p:spPr>
            <a:xfrm>
              <a:off x="4353493" y="3247087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name</a:t>
              </a:r>
            </a:p>
            <a:p>
              <a:r>
                <a:rPr lang="en-US" sz="2400" dirty="0"/>
                <a:t>id</a:t>
              </a:r>
            </a:p>
            <a:p>
              <a:r>
                <a:rPr lang="en-US" sz="2400" dirty="0"/>
                <a:t>gender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B60CE8-6198-494F-8671-3A1A853CB6C5}"/>
                </a:ext>
              </a:extLst>
            </p:cNvPr>
            <p:cNvSpPr txBox="1"/>
            <p:nvPr/>
          </p:nvSpPr>
          <p:spPr>
            <a:xfrm>
              <a:off x="4353493" y="4789958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read()</a:t>
              </a:r>
            </a:p>
            <a:p>
              <a:r>
                <a:rPr lang="en-US" sz="2400" dirty="0" err="1"/>
                <a:t>attend_class</a:t>
              </a:r>
              <a:r>
                <a:rPr lang="en-US" sz="2400" dirty="0"/>
                <a:t>()</a:t>
              </a:r>
            </a:p>
            <a:p>
              <a:r>
                <a:rPr lang="en-US" sz="2400" dirty="0" err="1"/>
                <a:t>give_exam</a:t>
              </a:r>
              <a:r>
                <a:rPr lang="en-US" sz="2400" dirty="0"/>
                <a:t>()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CB3F65-6235-44C1-9AD6-736D22309784}"/>
              </a:ext>
            </a:extLst>
          </p:cNvPr>
          <p:cNvSpPr txBox="1"/>
          <p:nvPr/>
        </p:nvSpPr>
        <p:spPr>
          <a:xfrm>
            <a:off x="7632449" y="2971800"/>
            <a:ext cx="19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F7E237-8665-4C2F-BC21-80D8E0D8F031}"/>
              </a:ext>
            </a:extLst>
          </p:cNvPr>
          <p:cNvGrpSpPr/>
          <p:nvPr/>
        </p:nvGrpSpPr>
        <p:grpSpPr>
          <a:xfrm>
            <a:off x="2209800" y="3429000"/>
            <a:ext cx="2794502" cy="3277830"/>
            <a:chOff x="4127249" y="3047385"/>
            <a:chExt cx="2794502" cy="327783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187A0D-5A65-4E80-B5A5-B000E8138B64}"/>
                </a:ext>
              </a:extLst>
            </p:cNvPr>
            <p:cNvSpPr/>
            <p:nvPr/>
          </p:nvSpPr>
          <p:spPr>
            <a:xfrm>
              <a:off x="4127249" y="3047385"/>
              <a:ext cx="2794502" cy="32778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F5EDBA-1E1C-4529-8DD4-F2423F39754F}"/>
                </a:ext>
              </a:extLst>
            </p:cNvPr>
            <p:cNvCxnSpPr>
              <a:stCxn id="19" idx="1"/>
              <a:endCxn id="19" idx="3"/>
            </p:cNvCxnSpPr>
            <p:nvPr/>
          </p:nvCxnSpPr>
          <p:spPr>
            <a:xfrm>
              <a:off x="4127249" y="4686300"/>
              <a:ext cx="2794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A9B52A-32DB-4647-80B1-9382402137C0}"/>
                </a:ext>
              </a:extLst>
            </p:cNvPr>
            <p:cNvSpPr txBox="1"/>
            <p:nvPr/>
          </p:nvSpPr>
          <p:spPr>
            <a:xfrm>
              <a:off x="4353493" y="3247087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make</a:t>
              </a:r>
            </a:p>
            <a:p>
              <a:r>
                <a:rPr lang="en-US" sz="2400" dirty="0"/>
                <a:t>model</a:t>
              </a:r>
            </a:p>
            <a:p>
              <a:r>
                <a:rPr lang="en-US" sz="2400" dirty="0"/>
                <a:t>color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61ED1B-8A9A-4191-BC34-71C3E8CE3C54}"/>
                </a:ext>
              </a:extLst>
            </p:cNvPr>
            <p:cNvSpPr txBox="1"/>
            <p:nvPr/>
          </p:nvSpPr>
          <p:spPr>
            <a:xfrm>
              <a:off x="4353493" y="4789958"/>
              <a:ext cx="226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start()</a:t>
              </a:r>
            </a:p>
            <a:p>
              <a:r>
                <a:rPr lang="en-US" sz="2400" dirty="0"/>
                <a:t>stop()</a:t>
              </a:r>
            </a:p>
            <a:p>
              <a:r>
                <a:rPr lang="en-US" sz="2400" dirty="0"/>
                <a:t>move()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9B2DF3-B579-43F3-B5A6-F2CE16982E3E}"/>
              </a:ext>
            </a:extLst>
          </p:cNvPr>
          <p:cNvSpPr txBox="1"/>
          <p:nvPr/>
        </p:nvSpPr>
        <p:spPr>
          <a:xfrm>
            <a:off x="3035551" y="296856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3F509-4A12-4DE1-BF52-6652E37774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endParaRPr lang="en-US" dirty="0"/>
          </a:p>
          <a:p>
            <a:r>
              <a:rPr lang="en-US" dirty="0"/>
              <a:t>Encapsulation</a:t>
            </a:r>
          </a:p>
          <a:p>
            <a:endParaRPr lang="en-US" dirty="0"/>
          </a:p>
          <a:p>
            <a:r>
              <a:rPr lang="en-US" dirty="0"/>
              <a:t>Inheritance</a:t>
            </a:r>
          </a:p>
          <a:p>
            <a:endParaRPr lang="en-US" dirty="0"/>
          </a:p>
          <a:p>
            <a:r>
              <a:rPr lang="en-US" dirty="0"/>
              <a:t>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47A7C-42BC-4C85-B399-294B0F79AA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Humans manage complexity through abstraction</a:t>
            </a:r>
          </a:p>
          <a:p>
            <a:pPr lvl="1"/>
            <a:r>
              <a:rPr lang="en-US" dirty="0"/>
              <a:t>People do not think of a car as a set of tens of thousands of individual parts</a:t>
            </a:r>
          </a:p>
          <a:p>
            <a:pPr lvl="1"/>
            <a:r>
              <a:rPr lang="en-US" dirty="0"/>
              <a:t>They think of it as a well-defined object with its own unique behavior </a:t>
            </a:r>
          </a:p>
          <a:p>
            <a:pPr lvl="1"/>
            <a:r>
              <a:rPr lang="en-US" dirty="0"/>
              <a:t>They can ignore the details of how the engine, transmission, and braking systems work. </a:t>
            </a:r>
          </a:p>
          <a:p>
            <a:pPr lvl="1"/>
            <a:r>
              <a:rPr lang="en-US" dirty="0"/>
              <a:t>Instead, they are free to utilize the object as a whole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6F9E-E491-4786-8CA4-07E932136B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FFE5-7CB6-4207-9E76-DA43101D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7AB6-985E-480F-B114-2E69BDC06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Hide some of the functions and properties from outside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 interface </a:t>
            </a:r>
            <a:r>
              <a:rPr lang="en-US" dirty="0">
                <a:sym typeface="Wingdings" panose="05000000000000000000" pitchFamily="2" charset="2"/>
              </a:rPr>
              <a:t> reduce complexity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Reduce the impact of change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F6AA3A-3096-4EC9-B367-39202B1F1A08}"/>
              </a:ext>
            </a:extLst>
          </p:cNvPr>
          <p:cNvSpPr/>
          <p:nvPr/>
        </p:nvSpPr>
        <p:spPr>
          <a:xfrm>
            <a:off x="1021081" y="1783081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0FA53-7A80-492A-9BBA-982D5DC37F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1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4767</TotalTime>
  <Words>1808</Words>
  <Application>Microsoft Office PowerPoint</Application>
  <PresentationFormat>Widescreen</PresentationFormat>
  <Paragraphs>499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1_Oriel</vt:lpstr>
      <vt:lpstr>CSE 107: Object Oriented Programming Language</vt:lpstr>
      <vt:lpstr>Textbook</vt:lpstr>
      <vt:lpstr>Program</vt:lpstr>
      <vt:lpstr>Procedural Programming</vt:lpstr>
      <vt:lpstr>Object Oriented Programming</vt:lpstr>
      <vt:lpstr>Objects</vt:lpstr>
      <vt:lpstr>Features</vt:lpstr>
      <vt:lpstr>Abstraction</vt:lpstr>
      <vt:lpstr>Abstraction</vt:lpstr>
      <vt:lpstr>Encapsulation</vt:lpstr>
      <vt:lpstr>Encapsulation</vt:lpstr>
      <vt:lpstr>Encapsulation</vt:lpstr>
      <vt:lpstr>Inheritance</vt:lpstr>
      <vt:lpstr>Polymorphism</vt:lpstr>
      <vt:lpstr>Polymorphism</vt:lpstr>
      <vt:lpstr>Benefits of OOP</vt:lpstr>
      <vt:lpstr>Summary</vt:lpstr>
      <vt:lpstr>Introduction to C++</vt:lpstr>
      <vt:lpstr>C++ New Header</vt:lpstr>
      <vt:lpstr>C++ Namespace</vt:lpstr>
      <vt:lpstr>C++ Console I/O</vt:lpstr>
      <vt:lpstr>C++ Console I/O (Output)</vt:lpstr>
      <vt:lpstr>C++ Console I/O (Input)</vt:lpstr>
      <vt:lpstr>C++ Console I/O (I/O Chaining)</vt:lpstr>
      <vt:lpstr>C++ Console I/O (An Example) </vt:lpstr>
      <vt:lpstr>Classes</vt:lpstr>
      <vt:lpstr>Classes</vt:lpstr>
      <vt:lpstr>Classes</vt:lpstr>
      <vt:lpstr>Classes</vt:lpstr>
      <vt:lpstr>Classes</vt:lpstr>
      <vt:lpstr>C++ Objects</vt:lpstr>
      <vt:lpstr>C++ Objects</vt:lpstr>
      <vt:lpstr>Function Overloading </vt:lpstr>
      <vt:lpstr>Function Overloading</vt:lpstr>
      <vt:lpstr>Function Overloading</vt:lpstr>
      <vt:lpstr>Function Overloading</vt:lpstr>
      <vt:lpstr>Function Overloading</vt:lpstr>
      <vt:lpstr>Function Overloading</vt:lpstr>
      <vt:lpstr>C++ Comments</vt:lpstr>
      <vt:lpstr>C++ Keywords (partial list)</vt:lpstr>
      <vt:lpstr>Some Differences Between C and C++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lenovo</cp:lastModifiedBy>
  <cp:revision>336</cp:revision>
  <dcterms:created xsi:type="dcterms:W3CDTF">2012-03-31T05:29:50Z</dcterms:created>
  <dcterms:modified xsi:type="dcterms:W3CDTF">2018-11-01T03:17:54Z</dcterms:modified>
</cp:coreProperties>
</file>