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eeksforgeeks.org/fork-system-call/" TargetMode="External"/><Relationship Id="rId3" Type="http://schemas.openxmlformats.org/officeDocument/2006/relationships/hyperlink" Target="https://www.youtube.com/watch?v=IFEFVXvjiHY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5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CSE 313 </a:t>
            </a:r>
            <a:br/>
            <a:r>
              <a:t>Operating System</a:t>
            </a:r>
            <a:br/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A28E6A"/>
                </a:solidFill>
              </a:defRPr>
            </a:lvl1pPr>
          </a:lstStyle>
          <a:p>
            <a:pPr>
              <a:defRPr>
                <a:solidFill>
                  <a:srgbClr val="FF0000"/>
                </a:solidFill>
              </a:defRPr>
            </a:pPr>
            <a:r>
              <a:rPr>
                <a:solidFill>
                  <a:srgbClr val="A28E6A"/>
                </a:solidFill>
              </a:rPr>
              <a:t>Lecture By: Rezwana Reaz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 Resource Manager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 can be shared in two different ways: </a:t>
            </a:r>
            <a:br/>
          </a:p>
          <a:p>
            <a:pPr lvl="1">
              <a:spcBef>
                <a:spcPts val="500"/>
              </a:spcBef>
              <a:defRPr b="1">
                <a:latin typeface="Times"/>
                <a:ea typeface="Times"/>
                <a:cs typeface="Times"/>
                <a:sym typeface="Times"/>
              </a:defRPr>
            </a:pPr>
            <a:r>
              <a:t>Time multiplexing: </a:t>
            </a:r>
            <a:endParaRPr sz="2800"/>
          </a:p>
          <a:p>
            <a:pPr lvl="2" marL="1185333" indent="-296333">
              <a:spcBef>
                <a:spcPts val="500"/>
              </a:spcBef>
              <a:defRPr sz="2400"/>
            </a:pPr>
            <a:r>
              <a:t>In a single CPU system, several running programs take turns.</a:t>
            </a:r>
          </a:p>
          <a:p>
            <a:pPr lvl="2" marL="260096" indent="628903">
              <a:spcBef>
                <a:spcPts val="500"/>
              </a:spcBef>
              <a:buSzTx/>
              <a:buNone/>
              <a:defRPr sz="2400"/>
            </a:pPr>
          </a:p>
          <a:p>
            <a:pPr lvl="1">
              <a:spcBef>
                <a:spcPts val="500"/>
              </a:spcBef>
              <a:defRPr b="1">
                <a:latin typeface="Times"/>
                <a:ea typeface="Times"/>
                <a:cs typeface="Times"/>
                <a:sym typeface="Times"/>
              </a:defRPr>
            </a:pPr>
            <a:r>
              <a:t>Space multiplexing: </a:t>
            </a:r>
            <a:endParaRPr sz="2800"/>
          </a:p>
          <a:p>
            <a:pPr lvl="2" marL="1185333" indent="-296333">
              <a:spcBef>
                <a:spcPts val="500"/>
              </a:spcBef>
              <a:defRPr sz="2400"/>
            </a:pPr>
            <a:r>
              <a:t>main memory is divided up among several running programs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1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Computer Hardware Review</a:t>
            </a:r>
          </a:p>
        </p:txBody>
      </p:sp>
      <p:sp>
        <p:nvSpPr>
          <p:cNvPr id="164" name="Shape 16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9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Processors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Fetches instructions from memory and executes them.</a:t>
            </a:r>
          </a:p>
          <a:p>
            <a:pPr/>
            <a:r>
              <a:t>Basic cycle:</a:t>
            </a:r>
            <a:br/>
          </a:p>
          <a:p>
            <a:pPr lvl="1">
              <a:spcBef>
                <a:spcPts val="500"/>
              </a:spcBef>
            </a:pPr>
            <a:r>
              <a:t>Fetch 		Decode 		Execute</a:t>
            </a:r>
            <a:br/>
            <a:endParaRPr sz="2800"/>
          </a:p>
          <a:p>
            <a:pPr/>
            <a:r>
              <a:t>The cycle is repeated until the program finishes.</a:t>
            </a:r>
          </a:p>
        </p:txBody>
      </p:sp>
      <p:sp>
        <p:nvSpPr>
          <p:cNvPr id="168" name="Shape 168"/>
          <p:cNvSpPr/>
          <p:nvPr/>
        </p:nvSpPr>
        <p:spPr>
          <a:xfrm>
            <a:off x="2508069" y="4159214"/>
            <a:ext cx="1043636" cy="5169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34817"/>
          </a:solidFill>
          <a:ln w="12700">
            <a:solidFill>
              <a:srgbClr val="9A351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5624576" y="4182438"/>
            <a:ext cx="1043637" cy="5169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34817"/>
          </a:solidFill>
          <a:ln w="12700">
            <a:solidFill>
              <a:srgbClr val="9A351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Pipelining vs Superscalar Architecture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095" indent="-260095">
              <a:buSzTx/>
              <a:buNone/>
            </a:pPr>
          </a:p>
        </p:txBody>
      </p:sp>
      <p:pic>
        <p:nvPicPr>
          <p:cNvPr id="173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0350" y="3195175"/>
            <a:ext cx="7432370" cy="4113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Multithreaded vs Multicore Chips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Multithreaded Chips</a:t>
            </a:r>
          </a:p>
          <a:p>
            <a:pPr lvl="1" marL="844550" indent="-422275" defTabSz="554990">
              <a:spcBef>
                <a:spcPts val="500"/>
              </a:spcBef>
              <a:defRPr sz="3420"/>
            </a:pPr>
            <a:r>
              <a:t>Replicate some of the control logic.</a:t>
            </a:r>
            <a:endParaRPr sz="2660"/>
          </a:p>
          <a:p>
            <a:pPr lvl="1" marL="844550" indent="-422275" defTabSz="554990">
              <a:spcBef>
                <a:spcPts val="500"/>
              </a:spcBef>
              <a:defRPr sz="3420"/>
            </a:pPr>
            <a:r>
              <a:t>Allow the CPU to hold the states of two different threads and then switch back and forth on a nanosecond time scale.</a:t>
            </a:r>
            <a:endParaRPr sz="2660"/>
          </a:p>
          <a:p>
            <a:pPr lvl="1" marL="844550" indent="-422275" defTabSz="554990">
              <a:spcBef>
                <a:spcPts val="500"/>
              </a:spcBef>
              <a:defRPr sz="3420">
                <a:solidFill>
                  <a:srgbClr val="FF0000"/>
                </a:solidFill>
              </a:defRPr>
            </a:pPr>
            <a:r>
              <a:t>Does not offer true parallelism though!</a:t>
            </a:r>
            <a:endParaRPr sz="2660"/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Multicore Chips</a:t>
            </a:r>
          </a:p>
          <a:p>
            <a:pPr lvl="1" marL="844550" indent="-422275" defTabSz="554990">
              <a:spcBef>
                <a:spcPts val="500"/>
              </a:spcBef>
              <a:defRPr sz="3420"/>
            </a:pPr>
            <a:r>
              <a:t>CPU chips with two or four or more complete processors or cores on them.</a:t>
            </a:r>
            <a:endParaRPr sz="2660"/>
          </a:p>
          <a:p>
            <a:pPr lvl="1" marL="844550" indent="-422275" defTabSz="554990">
              <a:spcBef>
                <a:spcPts val="500"/>
              </a:spcBef>
              <a:defRPr sz="3420">
                <a:solidFill>
                  <a:srgbClr val="FF0000"/>
                </a:solidFill>
              </a:defRPr>
            </a:pPr>
            <a:r>
              <a:t>Requires a multiprocessor operating system.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Ideally, a memory should be extremely fast, abundantly large, and dirt cheap.</a:t>
            </a:r>
          </a:p>
        </p:txBody>
      </p:sp>
      <p:pic>
        <p:nvPicPr>
          <p:cNvPr id="180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7035" y="4125976"/>
            <a:ext cx="6116322" cy="3647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5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Booting the Computer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 loads every other program into RAM for running</a:t>
            </a:r>
          </a:p>
          <a:p>
            <a:pPr/>
            <a:r>
              <a:t>So OS has to load into RAM before any other programs</a:t>
            </a:r>
          </a:p>
          <a:p>
            <a:pPr/>
            <a:r>
              <a:t>But how to load the OS into </a:t>
            </a:r>
            <a:r>
              <a:rPr>
                <a:solidFill>
                  <a:srgbClr val="FF0000"/>
                </a:solidFill>
              </a:rPr>
              <a:t>RAM</a:t>
            </a:r>
            <a:r>
              <a:t> after power-on?</a:t>
            </a:r>
          </a:p>
          <a:p>
            <a:pPr/>
            <a:r>
              <a:t>The procedure of starting a computer by loading the OS into RAM is known as </a:t>
            </a:r>
            <a:r>
              <a:rPr i="1" u="sng">
                <a:latin typeface="Times"/>
                <a:ea typeface="Times"/>
                <a:cs typeface="Times"/>
                <a:sym typeface="Times"/>
              </a:rPr>
              <a:t>booting the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0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Motherboard includes a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non-volatile</a:t>
            </a:r>
            <a:r>
              <a:t> ROM chip </a:t>
            </a:r>
          </a:p>
          <a:p>
            <a:pPr/>
            <a:r>
              <a:t>The ROM chip is shipped with a </a:t>
            </a:r>
            <a:r>
              <a:rPr b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start up program </a:t>
            </a:r>
            <a:r>
              <a:t>referred to as the BIOS (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Basic Input/Output System)</a:t>
            </a:r>
          </a:p>
        </p:txBody>
      </p:sp>
      <p:sp>
        <p:nvSpPr>
          <p:cNvPr id="186" name="Shape 186"/>
          <p:cNvSpPr/>
          <p:nvPr/>
        </p:nvSpPr>
        <p:spPr>
          <a:xfrm>
            <a:off x="3556387" y="1257299"/>
            <a:ext cx="614602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Booting the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the computer is booted,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BIOS Program is started</a:t>
            </a:r>
            <a:endParaRPr i="1">
              <a:latin typeface="Times"/>
              <a:ea typeface="Times"/>
              <a:cs typeface="Times"/>
              <a:sym typeface="Times"/>
            </a:endParaRPr>
          </a:p>
          <a:p>
            <a:pPr/>
            <a:r>
              <a:t>BIOS first runs </a:t>
            </a:r>
            <a:r>
              <a:rPr b="1" i="1">
                <a:latin typeface="Times"/>
                <a:ea typeface="Times"/>
                <a:cs typeface="Times"/>
                <a:sym typeface="Times"/>
              </a:rPr>
              <a:t>diagnostics</a:t>
            </a:r>
            <a:r>
              <a:t> to determine the state of the machine</a:t>
            </a:r>
          </a:p>
          <a:p>
            <a:pPr lvl="1">
              <a:spcBef>
                <a:spcPts val="500"/>
              </a:spcBef>
            </a:pPr>
            <a:r>
              <a:t>checks how much RAM is installed and </a:t>
            </a:r>
            <a:endParaRPr sz="2800"/>
          </a:p>
          <a:p>
            <a:pPr lvl="1">
              <a:spcBef>
                <a:spcPts val="500"/>
              </a:spcBef>
            </a:pPr>
            <a:r>
              <a:t>checks whether the keyboard and other basic devices are installed and responding correctly</a:t>
            </a:r>
            <a:endParaRPr sz="2800"/>
          </a:p>
          <a:p>
            <a:pPr lvl="1">
              <a:spcBef>
                <a:spcPts val="500"/>
              </a:spcBef>
            </a:pPr>
            <a:r>
              <a:t>…</a:t>
            </a:r>
          </a:p>
        </p:txBody>
      </p:sp>
      <p:sp>
        <p:nvSpPr>
          <p:cNvPr id="189" name="Shape 189"/>
          <p:cNvSpPr/>
          <p:nvPr/>
        </p:nvSpPr>
        <p:spPr>
          <a:xfrm>
            <a:off x="3556387" y="1257299"/>
            <a:ext cx="614602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Booting the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9431" indent="-229431" defTabSz="537463">
              <a:lnSpc>
                <a:spcPct val="81000"/>
              </a:lnSpc>
              <a:spcBef>
                <a:spcPts val="3800"/>
              </a:spcBef>
              <a:defRPr sz="2760"/>
            </a:pPr>
            <a:r>
              <a:t>BIOS then determines the </a:t>
            </a:r>
            <a:r>
              <a:rPr b="1" i="1">
                <a:latin typeface="Times"/>
                <a:ea typeface="Times"/>
                <a:cs typeface="Times"/>
                <a:sym typeface="Times"/>
              </a:rPr>
              <a:t>boot device </a:t>
            </a:r>
            <a:r>
              <a:t>by trying a list of devices stored in the CMOS memory</a:t>
            </a:r>
          </a:p>
          <a:p>
            <a:pPr lvl="1" marL="633272" indent="-224332" defTabSz="537463">
              <a:lnSpc>
                <a:spcPct val="81000"/>
              </a:lnSpc>
              <a:spcBef>
                <a:spcPts val="500"/>
              </a:spcBef>
              <a:defRPr sz="2208"/>
            </a:pPr>
            <a:r>
              <a:t>Hard drive</a:t>
            </a:r>
          </a:p>
          <a:p>
            <a:pPr lvl="1" marL="633272" indent="-224332" defTabSz="537463">
              <a:lnSpc>
                <a:spcPct val="81000"/>
              </a:lnSpc>
              <a:spcBef>
                <a:spcPts val="500"/>
              </a:spcBef>
              <a:defRPr sz="2208"/>
            </a:pPr>
            <a:r>
              <a:t>CD-ROM</a:t>
            </a:r>
          </a:p>
          <a:p>
            <a:pPr lvl="1" marL="633272" indent="-224332" defTabSz="537463">
              <a:lnSpc>
                <a:spcPct val="81000"/>
              </a:lnSpc>
              <a:spcBef>
                <a:spcPts val="500"/>
              </a:spcBef>
              <a:defRPr sz="2208"/>
            </a:pPr>
            <a:r>
              <a:t>Flash drive</a:t>
            </a:r>
          </a:p>
          <a:p>
            <a:pPr marL="229431" indent="-229431" defTabSz="537463">
              <a:lnSpc>
                <a:spcPct val="81000"/>
              </a:lnSpc>
              <a:spcBef>
                <a:spcPts val="3800"/>
              </a:spcBef>
              <a:defRPr sz="2760"/>
            </a:pPr>
            <a:r>
              <a:t>The </a:t>
            </a:r>
            <a:r>
              <a:rPr>
                <a:solidFill>
                  <a:srgbClr val="FF0000"/>
                </a:solidFill>
              </a:rPr>
              <a:t>first sector </a:t>
            </a:r>
            <a:r>
              <a:t>from the </a:t>
            </a:r>
            <a:r>
              <a:rPr b="1" i="1">
                <a:latin typeface="Times"/>
                <a:ea typeface="Times"/>
                <a:cs typeface="Times"/>
                <a:sym typeface="Times"/>
              </a:rPr>
              <a:t>boot device </a:t>
            </a:r>
            <a:r>
              <a:t>is </a:t>
            </a:r>
            <a:r>
              <a:rPr u="sng"/>
              <a:t>read into memory </a:t>
            </a:r>
            <a:r>
              <a:t>and </a:t>
            </a:r>
            <a:r>
              <a:rPr u="sng"/>
              <a:t>executed</a:t>
            </a:r>
          </a:p>
          <a:p>
            <a:pPr lvl="1" marL="633272" indent="-224332" defTabSz="537463">
              <a:lnSpc>
                <a:spcPct val="81000"/>
              </a:lnSpc>
              <a:spcBef>
                <a:spcPts val="500"/>
              </a:spcBef>
              <a:defRPr sz="2208"/>
            </a:pPr>
            <a:r>
              <a:t>This sector contains a </a:t>
            </a:r>
            <a:r>
              <a:rPr>
                <a:solidFill>
                  <a:srgbClr val="FF0000"/>
                </a:solidFill>
              </a:rPr>
              <a:t>program</a:t>
            </a:r>
            <a:r>
              <a:t> that examines the </a:t>
            </a:r>
            <a:r>
              <a:rPr b="1" i="1" sz="3128">
                <a:latin typeface="Times"/>
                <a:ea typeface="Times"/>
                <a:cs typeface="Times"/>
                <a:sym typeface="Times"/>
              </a:rPr>
              <a:t>partition table </a:t>
            </a:r>
            <a:r>
              <a:t>at the </a:t>
            </a:r>
            <a:r>
              <a:rPr>
                <a:solidFill>
                  <a:srgbClr val="FF0000"/>
                </a:solidFill>
              </a:rPr>
              <a:t>end</a:t>
            </a:r>
            <a:r>
              <a:t> of the </a:t>
            </a:r>
            <a:r>
              <a:rPr b="1" i="1" sz="3128">
                <a:latin typeface="Times"/>
                <a:ea typeface="Times"/>
                <a:cs typeface="Times"/>
                <a:sym typeface="Times"/>
              </a:rPr>
              <a:t>boot sector </a:t>
            </a:r>
            <a:r>
              <a:t>to determine the </a:t>
            </a:r>
            <a:r>
              <a:rPr b="1" i="1" sz="3128">
                <a:latin typeface="Times"/>
                <a:ea typeface="Times"/>
                <a:cs typeface="Times"/>
                <a:sym typeface="Times"/>
              </a:rPr>
              <a:t>active partition </a:t>
            </a:r>
          </a:p>
          <a:p>
            <a:pPr marL="229431" indent="-229431" defTabSz="537463">
              <a:lnSpc>
                <a:spcPct val="81000"/>
              </a:lnSpc>
              <a:spcBef>
                <a:spcPts val="3800"/>
              </a:spcBef>
              <a:defRPr sz="2760"/>
            </a:pPr>
            <a:r>
              <a:t>Then a secondary boot loader is read in from that partition. </a:t>
            </a:r>
          </a:p>
          <a:p>
            <a:pPr lvl="1" marL="633272" indent="-224332" defTabSz="537463">
              <a:lnSpc>
                <a:spcPct val="81000"/>
              </a:lnSpc>
              <a:spcBef>
                <a:spcPts val="500"/>
              </a:spcBef>
              <a:defRPr sz="2208"/>
            </a:pPr>
            <a:r>
              <a:t>This loader reads in the OS from the </a:t>
            </a:r>
            <a:r>
              <a:rPr b="1" i="1" sz="3128">
                <a:latin typeface="Times"/>
                <a:ea typeface="Times"/>
                <a:cs typeface="Times"/>
                <a:sym typeface="Times"/>
              </a:rPr>
              <a:t>active partition </a:t>
            </a:r>
            <a:r>
              <a:t>and starts it.</a:t>
            </a:r>
          </a:p>
          <a:p>
            <a:pPr marL="229431" indent="-229431" defTabSz="537463">
              <a:lnSpc>
                <a:spcPct val="81000"/>
              </a:lnSpc>
              <a:spcBef>
                <a:spcPts val="3800"/>
              </a:spcBef>
              <a:defRPr sz="2760"/>
            </a:pPr>
            <a:r>
              <a:t>OS performs the initialization tasks, creates whatever background processes are needed, and starts up a login program or GUI.</a:t>
            </a:r>
          </a:p>
        </p:txBody>
      </p:sp>
      <p:sp>
        <p:nvSpPr>
          <p:cNvPr id="192" name="Shape 192"/>
          <p:cNvSpPr/>
          <p:nvPr/>
        </p:nvSpPr>
        <p:spPr>
          <a:xfrm>
            <a:off x="2886629" y="1130299"/>
            <a:ext cx="614602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Booting the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61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Textbooks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778000" algn="l"/>
              </a:tabLst>
            </a:pPr>
            <a:r>
              <a:t>Modern Operating Systems</a:t>
            </a:r>
          </a:p>
          <a:p>
            <a:pPr lvl="1">
              <a:spcBef>
                <a:spcPts val="500"/>
              </a:spcBef>
              <a:tabLst>
                <a:tab pos="1778000" algn="l"/>
              </a:tabLst>
            </a:pPr>
            <a:r>
              <a:t>Andrew S. Tanenbaum</a:t>
            </a:r>
            <a:endParaRPr sz="2800"/>
          </a:p>
          <a:p>
            <a:pPr lvl="1">
              <a:spcBef>
                <a:spcPts val="500"/>
              </a:spcBef>
              <a:tabLst>
                <a:tab pos="1778000" algn="l"/>
              </a:tabLst>
            </a:pPr>
            <a:r>
              <a:t>3</a:t>
            </a:r>
            <a:r>
              <a:rPr baseline="30888"/>
              <a:t>rd</a:t>
            </a:r>
            <a:r>
              <a:t> Edition or Newer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7108000" y="3098024"/>
            <a:ext cx="2339058" cy="3002909"/>
            <a:chOff x="0" y="0"/>
            <a:chExt cx="2339057" cy="3002907"/>
          </a:xfrm>
        </p:grpSpPr>
        <p:sp>
          <p:nvSpPr>
            <p:cNvPr id="124" name="Shape 124"/>
            <p:cNvSpPr/>
            <p:nvPr/>
          </p:nvSpPr>
          <p:spPr>
            <a:xfrm>
              <a:off x="-1" y="-1"/>
              <a:ext cx="2339059" cy="300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6"/>
                  </a:moveTo>
                  <a:lnTo>
                    <a:pt x="0" y="1446"/>
                  </a:lnTo>
                  <a:cubicBezTo>
                    <a:pt x="0" y="647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647"/>
                    <a:pt x="21600" y="1446"/>
                  </a:cubicBezTo>
                  <a:lnTo>
                    <a:pt x="21600" y="20154"/>
                  </a:lnTo>
                  <a:lnTo>
                    <a:pt x="21600" y="20154"/>
                  </a:lnTo>
                  <a:cubicBezTo>
                    <a:pt x="21600" y="20953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953"/>
                    <a:pt x="0" y="2015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5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5"/>
            <a:stretch>
              <a:fillRect/>
            </a:stretch>
          </p:blipFill>
          <p:spPr>
            <a:xfrm>
              <a:off x="0" y="0"/>
              <a:ext cx="2339058" cy="300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8" y="0"/>
                  </a:moveTo>
                  <a:cubicBezTo>
                    <a:pt x="833" y="0"/>
                    <a:pt x="0" y="649"/>
                    <a:pt x="0" y="1447"/>
                  </a:cubicBezTo>
                  <a:lnTo>
                    <a:pt x="0" y="20155"/>
                  </a:lnTo>
                  <a:cubicBezTo>
                    <a:pt x="0" y="20954"/>
                    <a:pt x="833" y="21600"/>
                    <a:pt x="1858" y="21600"/>
                  </a:cubicBezTo>
                  <a:lnTo>
                    <a:pt x="19742" y="21600"/>
                  </a:lnTo>
                  <a:cubicBezTo>
                    <a:pt x="20767" y="21600"/>
                    <a:pt x="21600" y="20954"/>
                    <a:pt x="21600" y="20155"/>
                  </a:cubicBezTo>
                  <a:lnTo>
                    <a:pt x="21600" y="1447"/>
                  </a:lnTo>
                  <a:cubicBezTo>
                    <a:pt x="21600" y="649"/>
                    <a:pt x="20767" y="0"/>
                    <a:pt x="19742" y="0"/>
                  </a:cubicBezTo>
                  <a:lnTo>
                    <a:pt x="185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7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Fundamental Concepts</a:t>
            </a:r>
          </a:p>
        </p:txBody>
      </p:sp>
      <p:sp>
        <p:nvSpPr>
          <p:cNvPr id="195" name="Shape 19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7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952500" y="2603500"/>
            <a:ext cx="10993522" cy="4733362"/>
          </a:xfrm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The most fundamental part of an operating system</a:t>
            </a:r>
          </a:p>
          <a:p>
            <a:pPr lvl="1" marL="622300" indent="-311150" defTabSz="408940">
              <a:spcBef>
                <a:spcPts val="2900"/>
              </a:spcBef>
              <a:defRPr sz="2520"/>
            </a:pPr>
            <a:r>
              <a:t>Heart of an OS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The first thing that is loaded into memory when OS starts loading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Runs at all times on the computer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Major role includes memory management, process management, disk management etc.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Often used as another name of 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Dual-Mode Operation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952500" y="2603500"/>
            <a:ext cx="10714915" cy="4120127"/>
          </a:xfrm>
          <a:prstGeom prst="rect">
            <a:avLst/>
          </a:prstGeom>
        </p:spPr>
        <p:txBody>
          <a:bodyPr/>
          <a:lstStyle/>
          <a:p>
            <a:pPr marL="211226" indent="-211226" defTabSz="449833">
              <a:spcBef>
                <a:spcPts val="3200"/>
              </a:spcBef>
              <a:defRPr sz="2772"/>
            </a:pPr>
            <a:r>
              <a:t>CPU executes in 2 Modes</a:t>
            </a:r>
          </a:p>
          <a:p>
            <a:pPr lvl="1" marL="595736" indent="-253471" defTabSz="449833">
              <a:spcBef>
                <a:spcPts val="400"/>
              </a:spcBef>
              <a:defRPr sz="2772"/>
            </a:pPr>
            <a:r>
              <a:t>Kernel mode</a:t>
            </a:r>
            <a:endParaRPr sz="2156"/>
          </a:p>
          <a:p>
            <a:pPr lvl="2" marL="895756" indent="-211226" defTabSz="449833">
              <a:spcBef>
                <a:spcPts val="400"/>
              </a:spcBef>
              <a:defRPr sz="2772"/>
            </a:pPr>
            <a:r>
              <a:t>CPU can execute all machine instructions</a:t>
            </a:r>
            <a:endParaRPr sz="1848"/>
          </a:p>
          <a:p>
            <a:pPr lvl="2" marL="895756" indent="-211226" defTabSz="449833">
              <a:spcBef>
                <a:spcPts val="400"/>
              </a:spcBef>
              <a:defRPr sz="2772"/>
            </a:pPr>
            <a:r>
              <a:t>CPU can use every hardware feature </a:t>
            </a:r>
            <a:endParaRPr sz="1848"/>
          </a:p>
          <a:p>
            <a:pPr lvl="1" marL="595736" indent="-253471" defTabSz="449833">
              <a:spcBef>
                <a:spcPts val="400"/>
              </a:spcBef>
              <a:defRPr sz="2772"/>
            </a:pPr>
            <a:r>
              <a:t>User mode</a:t>
            </a:r>
            <a:endParaRPr sz="2156"/>
          </a:p>
          <a:p>
            <a:pPr lvl="2" marL="895756" indent="-211226" defTabSz="449833">
              <a:spcBef>
                <a:spcPts val="400"/>
              </a:spcBef>
              <a:defRPr sz="2772"/>
            </a:pPr>
            <a:r>
              <a:t>permits only a subset of the instructions  and a subset of the hardware features.</a:t>
            </a:r>
            <a:endParaRPr sz="1848"/>
          </a:p>
          <a:p>
            <a:pPr marL="211226" indent="-211226" defTabSz="449833">
              <a:spcBef>
                <a:spcPts val="3200"/>
              </a:spcBef>
              <a:defRPr sz="2772"/>
            </a:pPr>
            <a:r>
              <a:t>Allows OS to protect itself and other system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Dual-Mode Operation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952499" y="2603500"/>
            <a:ext cx="5572545" cy="5657537"/>
          </a:xfrm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OS runs in kernel mode, user programs in user mode</a:t>
            </a:r>
          </a:p>
          <a:p>
            <a:pPr lvl="1" marL="684529" indent="-342264" defTabSz="449833">
              <a:spcBef>
                <a:spcPts val="400"/>
              </a:spcBef>
              <a:defRPr sz="2772"/>
            </a:pPr>
            <a:r>
              <a:t>OS is </a:t>
            </a:r>
            <a:r>
              <a:rPr b="1" sz="2925">
                <a:latin typeface="Times"/>
                <a:ea typeface="Times"/>
                <a:cs typeface="Times"/>
                <a:sym typeface="Times"/>
              </a:rPr>
              <a:t>Boss</a:t>
            </a:r>
            <a:r>
              <a:t>, the applications are laborers</a:t>
            </a:r>
            <a:endParaRPr sz="2156"/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Mode bit provided by </a:t>
            </a:r>
            <a:r>
              <a:rPr b="1">
                <a:solidFill>
                  <a:srgbClr val="FF0033"/>
                </a:solidFill>
                <a:latin typeface="Times"/>
                <a:ea typeface="Times"/>
                <a:cs typeface="Times"/>
                <a:sym typeface="Times"/>
              </a:rPr>
              <a:t>hardware</a:t>
            </a:r>
            <a:endParaRPr b="1">
              <a:solidFill>
                <a:srgbClr val="FF0033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 marL="684529" indent="-342264" defTabSz="449833">
              <a:spcBef>
                <a:spcPts val="400"/>
              </a:spcBef>
              <a:defRPr sz="2772"/>
            </a:pPr>
            <a:r>
              <a:t>Provides ability to distinguish when system is running user code or kernel code</a:t>
            </a:r>
            <a:endParaRPr sz="2156"/>
          </a:p>
          <a:p>
            <a:pPr lvl="1" marL="684529" indent="-342264" defTabSz="449833">
              <a:spcBef>
                <a:spcPts val="400"/>
              </a:spcBef>
              <a:defRPr sz="2772"/>
            </a:pPr>
            <a:r>
              <a:t>Some instructions designated as privileged, only executable in kernel mode</a:t>
            </a:r>
          </a:p>
        </p:txBody>
      </p:sp>
      <p:pic>
        <p:nvPicPr>
          <p:cNvPr id="205" name="image10.jpg" descr="01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3822" y="3302837"/>
            <a:ext cx="5226379" cy="2905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5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Kernel Mode Execution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6887" indent="-246887" defTabSz="525779">
              <a:spcBef>
                <a:spcPts val="3700"/>
              </a:spcBef>
              <a:defRPr sz="3239"/>
            </a:pPr>
            <a:r>
              <a:t>When does CPU start executing in kernel mode?</a:t>
            </a:r>
          </a:p>
          <a:p>
            <a:pPr lvl="1" marL="1143000" indent="-571500" defTabSz="525779">
              <a:spcBef>
                <a:spcPts val="500"/>
              </a:spcBef>
              <a:buSzPct val="100000"/>
              <a:buAutoNum type="alphaUcPeriod" startAt="1"/>
              <a:defRPr sz="3239"/>
            </a:pPr>
            <a:r>
              <a:t>System Boot - starting a computer</a:t>
            </a:r>
            <a:endParaRPr sz="2159"/>
          </a:p>
          <a:p>
            <a:pPr lvl="1" marL="1143000" indent="-571500" defTabSz="525779">
              <a:spcBef>
                <a:spcPts val="500"/>
              </a:spcBef>
              <a:buSzPct val="100000"/>
              <a:buAutoNum type="alphaUcPeriod" startAt="1"/>
              <a:defRPr sz="3239"/>
            </a:pPr>
            <a:r>
              <a:t>Hardware Interrupt - generated by hardware devices to signal that they need some attention from the OS.</a:t>
            </a:r>
            <a:endParaRPr sz="2159"/>
          </a:p>
          <a:p>
            <a:pPr lvl="1" marL="1143000" indent="-571500" defTabSz="525779">
              <a:spcBef>
                <a:spcPts val="500"/>
              </a:spcBef>
              <a:buSzPct val="100000"/>
              <a:buAutoNum type="alphaUcPeriod" startAt="1"/>
              <a:defRPr sz="3239"/>
            </a:pPr>
            <a:r>
              <a:t>Trap </a:t>
            </a:r>
            <a:endParaRPr sz="2520"/>
          </a:p>
          <a:p>
            <a:pPr lvl="2" marL="1714500" indent="-571500" defTabSz="525779">
              <a:spcBef>
                <a:spcPts val="500"/>
              </a:spcBef>
              <a:buSzPct val="100000"/>
              <a:buAutoNum type="alphaUcPeriod" startAt="1"/>
              <a:defRPr sz="3239"/>
            </a:pPr>
            <a:r>
              <a:t>A software-generated interrupt caused either by an error (i.e. division by 0 or invalid memory access) or </a:t>
            </a:r>
            <a:endParaRPr sz="2159"/>
          </a:p>
          <a:p>
            <a:pPr lvl="2" marL="1714500" indent="-571500" defTabSz="525779">
              <a:spcBef>
                <a:spcPts val="500"/>
              </a:spcBef>
              <a:buSzPct val="100000"/>
              <a:buAutoNum type="alphaUcPeriod" startAt="1"/>
              <a:defRPr sz="3239"/>
            </a:pPr>
            <a:r>
              <a:t>By a specific request from a user program that an operating-system service needs to be performed.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Switching Modes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obtain services from the operating system, </a:t>
            </a:r>
          </a:p>
          <a:p>
            <a:pPr lvl="1">
              <a:spcBef>
                <a:spcPts val="500"/>
              </a:spcBef>
            </a:pPr>
            <a:r>
              <a:t>an user program must make a </a:t>
            </a:r>
            <a:r>
              <a:rPr b="1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system call</a:t>
            </a:r>
            <a:r>
              <a:t>, which </a:t>
            </a:r>
            <a:r>
              <a:rPr b="1" i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traps</a:t>
            </a:r>
            <a:r>
              <a:rPr>
                <a:solidFill>
                  <a:srgbClr val="FF0000"/>
                </a:solidFill>
              </a:rPr>
              <a:t> </a:t>
            </a:r>
            <a:r>
              <a:t>into the kernel and invokes the operating system. </a:t>
            </a:r>
            <a:endParaRPr sz="2800"/>
          </a:p>
          <a:p>
            <a:pPr/>
            <a:r>
              <a:t>The </a:t>
            </a:r>
            <a:r>
              <a:rPr b="1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TRAP </a:t>
            </a:r>
            <a:r>
              <a:t>instruction switches from user mode to kernel mode and starts the operating system. </a:t>
            </a:r>
          </a:p>
          <a:p>
            <a:pPr/>
            <a:r>
              <a:t>When the work has been completed, control is returned to the user program at the instruction following the system call.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System Calls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628">
                <a:solidFill>
                  <a:srgbClr val="FF0000"/>
                </a:solidFill>
              </a:defRPr>
            </a:pPr>
            <a:r>
              <a:t>Programming interface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t>services</a:t>
            </a:r>
            <a:r>
              <a:rPr>
                <a:solidFill>
                  <a:srgbClr val="000000"/>
                </a:solidFill>
              </a:rPr>
              <a:t> provided by the </a:t>
            </a:r>
            <a:r>
              <a:t>OS</a:t>
            </a:r>
          </a:p>
          <a:p>
            <a:pPr marL="178003" indent="-178003" defTabSz="426466">
              <a:spcBef>
                <a:spcPts val="3000"/>
              </a:spcBef>
              <a:defRPr sz="876"/>
            </a:pP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Typically used from a high-level language (C or C++) program.</a:t>
            </a:r>
          </a:p>
          <a:p>
            <a:pPr marL="178003" indent="-178003" defTabSz="426466">
              <a:spcBef>
                <a:spcPts val="3000"/>
              </a:spcBef>
              <a:defRPr sz="876"/>
            </a:pP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Typically a number is associated with each system call, and the OS maintains a table indexed according to these numbers.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</a:p>
          <a:p>
            <a:pPr marL="0" indent="0" defTabSz="426466">
              <a:spcBef>
                <a:spcPts val="3000"/>
              </a:spcBef>
              <a:buSzTx/>
              <a:buNone/>
              <a:defRPr sz="2628"/>
            </a:pPr>
            <a:br/>
            <a:endParaRPr sz="2044"/>
          </a:p>
          <a:p>
            <a:pPr marL="189870" indent="-189870" defTabSz="426466">
              <a:spcBef>
                <a:spcPts val="3000"/>
              </a:spcBef>
              <a:buSzTx/>
              <a:buNone/>
              <a:defRPr sz="2628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159" y="2749824"/>
            <a:ext cx="7605979" cy="6006552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Steps in making a System Call</a:t>
            </a:r>
          </a:p>
        </p:txBody>
      </p:sp>
      <p:sp>
        <p:nvSpPr>
          <p:cNvPr id="218" name="Shape 218"/>
          <p:cNvSpPr/>
          <p:nvPr>
            <p:ph type="body" sz="half" idx="1"/>
          </p:nvPr>
        </p:nvSpPr>
        <p:spPr>
          <a:xfrm>
            <a:off x="455194" y="2835974"/>
            <a:ext cx="4513138" cy="5834252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UNIX has a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read</a:t>
            </a:r>
            <a:r>
              <a:t> system call for reading files</a:t>
            </a:r>
          </a:p>
          <a:p>
            <a:pPr marL="289681" indent="-289681" defTabSz="514095">
              <a:spcBef>
                <a:spcPts val="3600"/>
              </a:spcBef>
              <a:defRPr sz="3168"/>
            </a:pPr>
            <a:r>
              <a:t>invoked from C programs by calling a library procedure with the same name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read</a:t>
            </a:r>
            <a:r>
              <a:t> like this:</a:t>
            </a:r>
          </a:p>
          <a:p>
            <a:pPr marL="0" indent="0" defTabSz="514095">
              <a:spcBef>
                <a:spcPts val="3600"/>
              </a:spcBef>
              <a:buSzTx/>
              <a:buNone/>
              <a:defRPr sz="31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count = read(fd, buffer, nbytes);</a:t>
            </a:r>
          </a:p>
        </p:txBody>
      </p:sp>
      <p:sp>
        <p:nvSpPr>
          <p:cNvPr id="219" name="Shape 219"/>
          <p:cNvSpPr/>
          <p:nvPr/>
        </p:nvSpPr>
        <p:spPr>
          <a:xfrm>
            <a:off x="6990189" y="8902700"/>
            <a:ext cx="402955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See the steps in more details in Section 1.6</a:t>
            </a:r>
          </a:p>
        </p:txBody>
      </p:sp>
      <p:sp>
        <p:nvSpPr>
          <p:cNvPr id="220" name="Shape 220"/>
          <p:cNvSpPr/>
          <p:nvPr/>
        </p:nvSpPr>
        <p:spPr>
          <a:xfrm>
            <a:off x="6854454" y="6731668"/>
            <a:ext cx="47351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sz="1300"/>
              <a:t>TRAP instruction is executed for mode switching</a:t>
            </a:r>
            <a:r>
              <a:rPr sz="38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Trapping into kernel is </a:t>
            </a:r>
            <a:r>
              <a:rPr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costly</a:t>
            </a:r>
          </a:p>
        </p:txBody>
      </p:sp>
      <p:sp>
        <p:nvSpPr>
          <p:cNvPr id="223" name="Shape 223"/>
          <p:cNvSpPr/>
          <p:nvPr>
            <p:ph type="body" sz="half" idx="1"/>
          </p:nvPr>
        </p:nvSpPr>
        <p:spPr>
          <a:xfrm>
            <a:off x="1866899" y="2539331"/>
            <a:ext cx="9271001" cy="3014852"/>
          </a:xfrm>
          <a:prstGeom prst="rect">
            <a:avLst/>
          </a:prstGeom>
        </p:spPr>
        <p:txBody>
          <a:bodyPr/>
          <a:lstStyle/>
          <a:p>
            <a:pPr marL="262254" indent="-262254" defTabSz="344677">
              <a:spcBef>
                <a:spcPts val="2400"/>
              </a:spcBef>
              <a:defRPr sz="2124"/>
            </a:pPr>
            <a:r>
              <a:t>Save minimal CPU state (PC, sp, …) – done by hardware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Switches to KERNEL mode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KERNEL determines what system call has occurred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KERNEL verifies that the parameters passed are correct and legal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Restore state before returning to user program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1852938" y="5751629"/>
            <a:ext cx="9298924" cy="3251201"/>
            <a:chOff x="0" y="0"/>
            <a:chExt cx="9298923" cy="3251199"/>
          </a:xfrm>
        </p:grpSpPr>
        <p:sp>
          <p:nvSpPr>
            <p:cNvPr id="224" name="Shape 224"/>
            <p:cNvSpPr/>
            <p:nvPr/>
          </p:nvSpPr>
          <p:spPr>
            <a:xfrm>
              <a:off x="81280" y="1095374"/>
              <a:ext cx="9181467" cy="2155826"/>
            </a:xfrm>
            <a:prstGeom prst="rect">
              <a:avLst/>
            </a:prstGeom>
            <a:solidFill>
              <a:srgbClr val="FFCC99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81280" y="0"/>
              <a:ext cx="9181467" cy="1137921"/>
            </a:xfrm>
            <a:prstGeom prst="rect">
              <a:avLst/>
            </a:prstGeom>
            <a:solidFill>
              <a:srgbClr val="0070C0">
                <a:alpha val="39999"/>
              </a:srgbClr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28" name="Group 228"/>
            <p:cNvGrpSpPr/>
            <p:nvPr/>
          </p:nvGrpSpPr>
          <p:grpSpPr>
            <a:xfrm>
              <a:off x="236143" y="568960"/>
              <a:ext cx="1884835" cy="487681"/>
              <a:chOff x="-88976" y="0"/>
              <a:chExt cx="1884833" cy="48768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0" y="0"/>
                <a:ext cx="1706881" cy="487681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240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-88977" y="32510"/>
                <a:ext cx="1884834" cy="422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User process</a:t>
                </a:r>
              </a:p>
            </p:txBody>
          </p:sp>
        </p:grpSp>
        <p:sp>
          <p:nvSpPr>
            <p:cNvPr id="229" name="Shape 229"/>
            <p:cNvSpPr/>
            <p:nvPr/>
          </p:nvSpPr>
          <p:spPr>
            <a:xfrm>
              <a:off x="2140656" y="812800"/>
              <a:ext cx="7315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32" name="Group 232"/>
            <p:cNvGrpSpPr/>
            <p:nvPr/>
          </p:nvGrpSpPr>
          <p:grpSpPr>
            <a:xfrm>
              <a:off x="2891856" y="568960"/>
              <a:ext cx="1706881" cy="487681"/>
              <a:chOff x="0" y="0"/>
              <a:chExt cx="1706880" cy="487680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0" y="0"/>
                <a:ext cx="1706881" cy="487681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240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4270" y="32510"/>
                <a:ext cx="1698340" cy="422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System Call</a:t>
                </a:r>
              </a:p>
            </p:txBody>
          </p:sp>
        </p:grpSp>
        <p:sp>
          <p:nvSpPr>
            <p:cNvPr id="233" name="Shape 233"/>
            <p:cNvSpPr/>
            <p:nvPr/>
          </p:nvSpPr>
          <p:spPr>
            <a:xfrm>
              <a:off x="0" y="1381760"/>
              <a:ext cx="918464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3413760" y="1056640"/>
              <a:ext cx="81281" cy="48768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748690" y="1371090"/>
              <a:ext cx="1736540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Trap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>
                <a:defRPr b="1"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Mode bit = 0</a:t>
              </a:r>
            </a:p>
          </p:txBody>
        </p:sp>
        <p:sp>
          <p:nvSpPr>
            <p:cNvPr id="236" name="Shape 236"/>
            <p:cNvSpPr/>
            <p:nvPr/>
          </p:nvSpPr>
          <p:spPr>
            <a:xfrm flipH="1">
              <a:off x="3008482" y="2113280"/>
              <a:ext cx="567839" cy="56783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39" name="Group 239"/>
            <p:cNvGrpSpPr/>
            <p:nvPr/>
          </p:nvGrpSpPr>
          <p:grpSpPr>
            <a:xfrm>
              <a:off x="1194680" y="2417882"/>
              <a:ext cx="2770238" cy="609996"/>
              <a:chOff x="-252270" y="0"/>
              <a:chExt cx="2770237" cy="609995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0" y="0"/>
                <a:ext cx="2265697" cy="609996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240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-252271" y="78426"/>
                <a:ext cx="2770238" cy="453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Save Caller’s state</a:t>
                </a:r>
              </a:p>
            </p:txBody>
          </p:sp>
        </p:grpSp>
        <p:sp>
          <p:nvSpPr>
            <p:cNvPr id="240" name="Shape 240"/>
            <p:cNvSpPr/>
            <p:nvPr/>
          </p:nvSpPr>
          <p:spPr>
            <a:xfrm>
              <a:off x="3892899" y="2722880"/>
              <a:ext cx="40640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43" name="Group 243"/>
            <p:cNvGrpSpPr/>
            <p:nvPr/>
          </p:nvGrpSpPr>
          <p:grpSpPr>
            <a:xfrm>
              <a:off x="4304521" y="2438400"/>
              <a:ext cx="2770238" cy="568961"/>
              <a:chOff x="-287838" y="0"/>
              <a:chExt cx="2770237" cy="568960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0" y="0"/>
                <a:ext cx="2194561" cy="568961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240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-287839" y="73150"/>
                <a:ext cx="2770238" cy="422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Execute system call</a:t>
                </a:r>
              </a:p>
            </p:txBody>
          </p:sp>
        </p:grpSp>
        <p:sp>
          <p:nvSpPr>
            <p:cNvPr id="244" name="Shape 244"/>
            <p:cNvSpPr/>
            <p:nvPr/>
          </p:nvSpPr>
          <p:spPr>
            <a:xfrm>
              <a:off x="7066012" y="2722880"/>
              <a:ext cx="40640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47" name="Group 247"/>
            <p:cNvGrpSpPr/>
            <p:nvPr/>
          </p:nvGrpSpPr>
          <p:grpSpPr>
            <a:xfrm>
              <a:off x="7414362" y="2440321"/>
              <a:ext cx="1884562" cy="568961"/>
              <a:chOff x="-88840" y="0"/>
              <a:chExt cx="1884560" cy="568960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0" y="0"/>
                <a:ext cx="1706881" cy="568961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240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-88841" y="73150"/>
                <a:ext cx="1884562" cy="422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Restore state</a:t>
                </a:r>
              </a:p>
            </p:txBody>
          </p:sp>
        </p:grpSp>
        <p:sp>
          <p:nvSpPr>
            <p:cNvPr id="248" name="Shape 248"/>
            <p:cNvSpPr/>
            <p:nvPr/>
          </p:nvSpPr>
          <p:spPr>
            <a:xfrm>
              <a:off x="7056531" y="1411730"/>
              <a:ext cx="1736540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Return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>
                <a:defRPr b="1"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Mode bit = 1</a:t>
              </a:r>
            </a:p>
          </p:txBody>
        </p:sp>
        <p:sp>
          <p:nvSpPr>
            <p:cNvPr id="249" name="Shape 249"/>
            <p:cNvSpPr/>
            <p:nvPr/>
          </p:nvSpPr>
          <p:spPr>
            <a:xfrm flipV="1">
              <a:off x="7559040" y="2031999"/>
              <a:ext cx="162561" cy="48768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0" name="Shape 250"/>
            <p:cNvSpPr/>
            <p:nvPr/>
          </p:nvSpPr>
          <p:spPr>
            <a:xfrm flipV="1">
              <a:off x="7884160" y="975360"/>
              <a:ext cx="243841" cy="65024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53" name="Group 253"/>
            <p:cNvGrpSpPr/>
            <p:nvPr/>
          </p:nvGrpSpPr>
          <p:grpSpPr>
            <a:xfrm>
              <a:off x="6749505" y="568960"/>
              <a:ext cx="2350592" cy="487681"/>
              <a:chOff x="-199935" y="0"/>
              <a:chExt cx="2350591" cy="487680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0" y="0"/>
                <a:ext cx="1950721" cy="487681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240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-199936" y="32510"/>
                <a:ext cx="2350592" cy="422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Resume process</a:t>
                </a:r>
              </a:p>
            </p:txBody>
          </p:sp>
        </p:grpSp>
        <p:sp>
          <p:nvSpPr>
            <p:cNvPr id="254" name="Shape 254"/>
            <p:cNvSpPr/>
            <p:nvPr/>
          </p:nvSpPr>
          <p:spPr>
            <a:xfrm>
              <a:off x="4821370" y="81405"/>
              <a:ext cx="1736540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User Mode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>
                <a:defRPr b="1"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Mode bit = 1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733580" y="1400810"/>
              <a:ext cx="1912120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Kernel Mode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>
                <a:defRPr b="1"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Mode bit = 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952500" y="444499"/>
            <a:ext cx="11099800" cy="1481473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Examples of Windows &amp; Unix System Calls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0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6315" y="2030765"/>
            <a:ext cx="7824874" cy="667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Modern Computer System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system</a:t>
            </a:r>
          </a:p>
          <a:p>
            <a:pPr lvl="1">
              <a:spcBef>
                <a:spcPts val="500"/>
              </a:spcBef>
            </a:pPr>
            <a:r>
              <a:t>Many H/W components</a:t>
            </a:r>
            <a:endParaRPr sz="2800"/>
          </a:p>
          <a:p>
            <a:pPr lvl="1">
              <a:spcBef>
                <a:spcPts val="500"/>
              </a:spcBef>
            </a:pPr>
            <a:r>
              <a:t>Many programs running</a:t>
            </a:r>
            <a:br/>
            <a:r>
              <a:t>simultaneously </a:t>
            </a:r>
            <a:endParaRPr sz="2800"/>
          </a:p>
          <a:p>
            <a:pPr/>
            <a:r>
              <a:t>Each running program</a:t>
            </a:r>
          </a:p>
          <a:p>
            <a:pPr lvl="1">
              <a:spcBef>
                <a:spcPts val="500"/>
              </a:spcBef>
            </a:pPr>
            <a:r>
              <a:t>Executed in the CPU</a:t>
            </a:r>
            <a:endParaRPr sz="2800"/>
          </a:p>
          <a:p>
            <a:pPr lvl="1">
              <a:spcBef>
                <a:spcPts val="500"/>
              </a:spcBef>
            </a:pPr>
            <a:r>
              <a:t>Resides in the Memory</a:t>
            </a:r>
            <a:endParaRPr sz="2800"/>
          </a:p>
          <a:p>
            <a:pPr lvl="1">
              <a:spcBef>
                <a:spcPts val="500"/>
              </a:spcBef>
            </a:pPr>
            <a:r>
              <a:t>May Interact with several devices</a:t>
            </a:r>
          </a:p>
        </p:txBody>
      </p:sp>
      <p:grpSp>
        <p:nvGrpSpPr>
          <p:cNvPr id="132" name="Group 132"/>
          <p:cNvGrpSpPr/>
          <p:nvPr/>
        </p:nvGrpSpPr>
        <p:grpSpPr>
          <a:xfrm>
            <a:off x="7106574" y="3203979"/>
            <a:ext cx="4774851" cy="2325541"/>
            <a:chOff x="0" y="0"/>
            <a:chExt cx="4774850" cy="2325539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4774851" cy="2325540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31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27" t="17949" r="427" b="17664"/>
            <a:stretch>
              <a:fillRect/>
            </a:stretch>
          </p:blipFill>
          <p:spPr>
            <a:xfrm>
              <a:off x="0" y="-1"/>
              <a:ext cx="4774850" cy="2325541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27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Some OS Components/Services/functions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1607820" y="2359372"/>
            <a:ext cx="9214386" cy="6787456"/>
          </a:xfrm>
          <a:prstGeom prst="rect">
            <a:avLst/>
          </a:prstGeom>
          <a:solidFill>
            <a:srgbClr val="F8F8F8">
              <a:alpha val="78822"/>
            </a:srgbClr>
          </a:solidFill>
        </p:spPr>
        <p:txBody>
          <a:bodyPr/>
          <a:lstStyle/>
          <a:p>
            <a:pPr>
              <a:defRPr>
                <a:latin typeface="Rockwell Condensed"/>
                <a:ea typeface="Rockwell Condensed"/>
                <a:cs typeface="Rockwell Condensed"/>
                <a:sym typeface="Rockwell Condensed"/>
              </a:defRPr>
            </a:pPr>
            <a:r>
              <a:t>Process Management</a:t>
            </a:r>
          </a:p>
          <a:p>
            <a:pPr>
              <a:defRPr>
                <a:latin typeface="Rockwell Condensed"/>
                <a:ea typeface="Rockwell Condensed"/>
                <a:cs typeface="Rockwell Condensed"/>
                <a:sym typeface="Rockwell Condensed"/>
              </a:defRPr>
            </a:pPr>
            <a:r>
              <a:t>Memory Management</a:t>
            </a:r>
          </a:p>
          <a:p>
            <a:pPr>
              <a:defRPr>
                <a:latin typeface="Rockwell Condensed"/>
                <a:ea typeface="Rockwell Condensed"/>
                <a:cs typeface="Rockwell Condensed"/>
                <a:sym typeface="Rockwell Condensed"/>
              </a:defRPr>
            </a:pPr>
            <a:r>
              <a:t>I/O Management</a:t>
            </a:r>
          </a:p>
          <a:p>
            <a:pPr>
              <a:defRPr>
                <a:latin typeface="Rockwell Condensed"/>
                <a:ea typeface="Rockwell Condensed"/>
                <a:cs typeface="Rockwell Condensed"/>
                <a:sym typeface="Rockwell Condensed"/>
              </a:defRPr>
            </a:pPr>
            <a:r>
              <a:t>Deadlock </a:t>
            </a:r>
            <a:r>
              <a:rPr>
                <a:latin typeface="Rockwell"/>
                <a:ea typeface="Rockwell"/>
                <a:cs typeface="Rockwell"/>
                <a:sym typeface="Rockwell"/>
              </a:rPr>
              <a:t>Management</a:t>
            </a:r>
          </a:p>
          <a:p>
            <a:pPr>
              <a:defRPr>
                <a:latin typeface="Rockwell Condensed"/>
                <a:ea typeface="Rockwell Condensed"/>
                <a:cs typeface="Rockwell Condensed"/>
                <a:sym typeface="Rockwell Condensed"/>
              </a:defRPr>
            </a:pPr>
            <a:r>
              <a:t>File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Some UNIX System Calls For Process Management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7" name="image16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7843"/>
          <a:stretch>
            <a:fillRect/>
          </a:stretch>
        </p:blipFill>
        <p:spPr>
          <a:xfrm>
            <a:off x="1457704" y="4895501"/>
            <a:ext cx="10522659" cy="2313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t>System Call</a:t>
            </a:r>
          </a:p>
        </p:txBody>
      </p:sp>
      <p:sp>
        <p:nvSpPr>
          <p:cNvPr id="270" name="Shape 270"/>
          <p:cNvSpPr/>
          <p:nvPr>
            <p:ph type="body" sz="half" idx="1"/>
          </p:nvPr>
        </p:nvSpPr>
        <p:spPr>
          <a:xfrm>
            <a:off x="1111544" y="2115820"/>
            <a:ext cx="10413925" cy="3405188"/>
          </a:xfrm>
          <a:prstGeom prst="rect">
            <a:avLst/>
          </a:prstGeom>
        </p:spPr>
        <p:txBody>
          <a:bodyPr/>
          <a:lstStyle/>
          <a:p>
            <a:pPr marL="249381" indent="-249381">
              <a:lnSpc>
                <a:spcPct val="81000"/>
              </a:lnSpc>
              <a:defRPr sz="3000"/>
            </a:pPr>
            <a:r>
              <a:t>When </a:t>
            </a:r>
            <a:r>
              <a:rPr sz="4000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t>is called in process A</a:t>
            </a:r>
          </a:p>
          <a:p>
            <a:pPr lvl="1" marL="688339" indent="-243839">
              <a:lnSpc>
                <a:spcPct val="81000"/>
              </a:lnSpc>
              <a:spcBef>
                <a:spcPts val="500"/>
              </a:spcBef>
              <a:defRPr sz="2400"/>
            </a:pPr>
            <a:r>
              <a:t>Control is switched to kernel</a:t>
            </a:r>
          </a:p>
          <a:p>
            <a:pPr lvl="1" marL="688339" indent="-243839">
              <a:lnSpc>
                <a:spcPct val="81000"/>
              </a:lnSpc>
              <a:spcBef>
                <a:spcPts val="500"/>
              </a:spcBef>
              <a:defRPr sz="2400"/>
            </a:pPr>
            <a:r>
              <a:t>Kernel creates new process B which is </a:t>
            </a:r>
            <a:r>
              <a:rPr>
                <a:solidFill>
                  <a:srgbClr val="FF0000"/>
                </a:solidFill>
              </a:rPr>
              <a:t>exact duplicate </a:t>
            </a:r>
            <a:r>
              <a:t>of process A</a:t>
            </a:r>
          </a:p>
          <a:p>
            <a:pPr lvl="1" marL="688339" indent="-243839">
              <a:lnSpc>
                <a:spcPct val="81000"/>
              </a:lnSpc>
              <a:spcBef>
                <a:spcPts val="500"/>
              </a:spcBef>
              <a:defRPr sz="2400"/>
            </a:pPr>
            <a:r>
              <a:t>OS now has two </a:t>
            </a:r>
            <a:r>
              <a:rPr>
                <a:solidFill>
                  <a:srgbClr val="FF0000"/>
                </a:solidFill>
              </a:rPr>
              <a:t>identical</a:t>
            </a:r>
            <a:r>
              <a:t> processes to run. Both resume from </a:t>
            </a:r>
            <a:r>
              <a:rPr>
                <a:solidFill>
                  <a:srgbClr val="FF0000"/>
                </a:solidFill>
              </a:rPr>
              <a:t>after</a:t>
            </a:r>
            <a:r>
              <a:t> fork(). </a:t>
            </a:r>
          </a:p>
          <a:p>
            <a:pPr lvl="1" marL="688339" indent="-243839">
              <a:lnSpc>
                <a:spcPct val="81000"/>
              </a:lnSpc>
              <a:spcBef>
                <a:spcPts val="500"/>
              </a:spcBef>
              <a:defRPr sz="2400"/>
            </a:pPr>
            <a:r>
              <a:t>return value of fork() will 0 in the child process and will be equal to the child's process identifier (PID) in the parent process</a:t>
            </a:r>
          </a:p>
        </p:txBody>
      </p:sp>
      <p:grpSp>
        <p:nvGrpSpPr>
          <p:cNvPr id="274" name="Group 274"/>
          <p:cNvGrpSpPr/>
          <p:nvPr/>
        </p:nvGrpSpPr>
        <p:grpSpPr>
          <a:xfrm>
            <a:off x="2215797" y="5487109"/>
            <a:ext cx="8205419" cy="3209239"/>
            <a:chOff x="0" y="0"/>
            <a:chExt cx="8205417" cy="3209238"/>
          </a:xfrm>
        </p:grpSpPr>
        <p:pic>
          <p:nvPicPr>
            <p:cNvPr id="271" name="image17.jpg" descr="fork-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339909" cy="32092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18.jpg" descr="fork-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179336" y="97249"/>
              <a:ext cx="5026081" cy="31119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Shape 273"/>
            <p:cNvSpPr/>
            <p:nvPr/>
          </p:nvSpPr>
          <p:spPr>
            <a:xfrm>
              <a:off x="2255965" y="1653244"/>
              <a:ext cx="92337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fork()Example 1</a:t>
            </a:r>
          </a:p>
        </p:txBody>
      </p:sp>
      <p:pic>
        <p:nvPicPr>
          <p:cNvPr id="277" name="Screen Shot 2021-11-14 at 9.22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9448" y="2240059"/>
            <a:ext cx="4771769" cy="4277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fork()Example 2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952500" y="2609849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/>
        </p:nvSpPr>
        <p:spPr>
          <a:xfrm>
            <a:off x="1380655" y="6905826"/>
            <a:ext cx="947943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500"/>
            </a:pPr>
            <a:r>
              <a:t>For further practice: </a:t>
            </a:r>
          </a:p>
          <a:p>
            <a:pPr>
              <a:defRPr sz="2500"/>
            </a:pPr>
            <a:r>
              <a:rPr u="sng">
                <a:hlinkClick r:id="rId2" invalidUrl="" action="" tgtFrame="" tooltip="" history="1" highlightClick="0" endSnd="0"/>
              </a:rPr>
              <a:t>https://www.geeksforgeeks.org/fork-system-call/</a:t>
            </a:r>
            <a:endParaRPr>
              <a:solidFill>
                <a:srgbClr val="0070C0"/>
              </a:solidFill>
            </a:endParaRPr>
          </a:p>
          <a:p>
            <a:pPr>
              <a:defRPr sz="2500"/>
            </a:pPr>
            <a:r>
              <a:rPr u="sng">
                <a:hlinkClick r:id="rId3" invalidUrl="" action="" tgtFrame="" tooltip="" history="1" highlightClick="0" endSnd="0"/>
              </a:rPr>
              <a:t>https://www.youtube.com/watch?v=IFEFVXvjiHY</a:t>
            </a:r>
            <a:endParaRPr>
              <a:solidFill>
                <a:srgbClr val="0070C0"/>
              </a:solidFill>
            </a:endParaRPr>
          </a:p>
        </p:txBody>
      </p:sp>
      <p:grpSp>
        <p:nvGrpSpPr>
          <p:cNvPr id="286" name="Group 286"/>
          <p:cNvGrpSpPr/>
          <p:nvPr/>
        </p:nvGrpSpPr>
        <p:grpSpPr>
          <a:xfrm>
            <a:off x="1381051" y="2801666"/>
            <a:ext cx="6463933" cy="3266348"/>
            <a:chOff x="0" y="0"/>
            <a:chExt cx="6463932" cy="3266347"/>
          </a:xfrm>
        </p:grpSpPr>
        <p:pic>
          <p:nvPicPr>
            <p:cNvPr id="282" name="image20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463933" cy="3266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3" name="Shape 283"/>
            <p:cNvSpPr/>
            <p:nvPr/>
          </p:nvSpPr>
          <p:spPr>
            <a:xfrm>
              <a:off x="693571" y="1203048"/>
              <a:ext cx="1270001" cy="365161"/>
            </a:xfrm>
            <a:prstGeom prst="ellips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93571" y="1450677"/>
              <a:ext cx="1270001" cy="365161"/>
            </a:xfrm>
            <a:prstGeom prst="ellips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93571" y="1739445"/>
              <a:ext cx="1270001" cy="365161"/>
            </a:xfrm>
            <a:prstGeom prst="ellipse">
              <a:avLst/>
            </a:prstGeom>
            <a:noFill/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6307812" y="4175918"/>
            <a:ext cx="3195712" cy="2324101"/>
            <a:chOff x="0" y="0"/>
            <a:chExt cx="3195710" cy="2324100"/>
          </a:xfrm>
        </p:grpSpPr>
        <p:pic>
          <p:nvPicPr>
            <p:cNvPr id="287" name="Screen Shot 2021-11-14 at 11.01.26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214" y="0"/>
              <a:ext cx="3168497" cy="2324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 288"/>
            <p:cNvSpPr/>
            <p:nvPr/>
          </p:nvSpPr>
          <p:spPr>
            <a:xfrm>
              <a:off x="689649" y="675925"/>
              <a:ext cx="661638" cy="365160"/>
            </a:xfrm>
            <a:prstGeom prst="ellips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63940" y="1276045"/>
              <a:ext cx="661637" cy="365161"/>
            </a:xfrm>
            <a:prstGeom prst="ellipse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959271" y="675925"/>
              <a:ext cx="661637" cy="365160"/>
            </a:xfrm>
            <a:prstGeom prst="ellipse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382840" y="727355"/>
              <a:ext cx="661637" cy="365161"/>
            </a:xfrm>
            <a:prstGeom prst="ellipse">
              <a:avLst/>
            </a:prstGeom>
            <a:noFill/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0" y="1902445"/>
              <a:ext cx="661637" cy="365161"/>
            </a:xfrm>
            <a:prstGeom prst="ellipse">
              <a:avLst/>
            </a:prstGeom>
            <a:noFill/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1030208" y="1286135"/>
              <a:ext cx="661637" cy="365161"/>
            </a:xfrm>
            <a:prstGeom prst="ellipse">
              <a:avLst/>
            </a:prstGeom>
            <a:noFill/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30030" y="1286135"/>
              <a:ext cx="661637" cy="365161"/>
            </a:xfrm>
            <a:prstGeom prst="ellipse">
              <a:avLst/>
            </a:prstGeom>
            <a:noFill/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8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6" name="Shape 296"/>
          <p:cNvSpPr/>
          <p:nvPr/>
        </p:nvSpPr>
        <p:spPr>
          <a:xfrm>
            <a:off x="5787985" y="2822136"/>
            <a:ext cx="5377181" cy="1337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91160" indent="-391160" algn="l" defTabSz="514095">
              <a:spcBef>
                <a:spcPts val="3600"/>
              </a:spcBef>
              <a:buSzPct val="75000"/>
              <a:buChar char="•"/>
              <a:defRPr sz="2376"/>
            </a:pPr>
            <a:r>
              <a:t>What is the output of this code?</a:t>
            </a:r>
          </a:p>
          <a:p>
            <a:pPr marL="391160" indent="-391160" algn="l" defTabSz="514095">
              <a:spcBef>
                <a:spcPts val="3600"/>
              </a:spcBef>
              <a:buSzPct val="75000"/>
              <a:buChar char="•"/>
              <a:defRPr sz="2376"/>
            </a:pPr>
            <a:r>
              <a:t>Can you draw the fork() tree?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OS architecture/structure</a:t>
            </a:r>
          </a:p>
        </p:txBody>
      </p:sp>
      <p:sp>
        <p:nvSpPr>
          <p:cNvPr id="299" name="Shape 2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1459" indent="-251459">
              <a:defRPr sz="4400"/>
            </a:pPr>
            <a:r>
              <a:t>2 main architectures: </a:t>
            </a:r>
          </a:p>
          <a:p>
            <a:pPr lvl="1" marL="692694" indent="-248194">
              <a:spcBef>
                <a:spcPts val="500"/>
              </a:spcBef>
              <a:defRPr sz="3800"/>
            </a:pPr>
            <a:r>
              <a:t>monolithic kernel</a:t>
            </a:r>
            <a:endParaRPr sz="2800"/>
          </a:p>
          <a:p>
            <a:pPr lvl="1" marL="692694" indent="-248194">
              <a:spcBef>
                <a:spcPts val="500"/>
              </a:spcBef>
              <a:defRPr sz="3800"/>
            </a:pPr>
            <a:r>
              <a:t>microkernel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3" name="image21.png" descr="http://upload.wikimedia.org/wikipedia/commons/thumb/6/67/OS-structure.svg/1024px-OS-structure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651" y="2308442"/>
            <a:ext cx="12061496" cy="6431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Monolithic kernel</a:t>
            </a:r>
          </a:p>
        </p:txBody>
      </p:sp>
      <p:sp>
        <p:nvSpPr>
          <p:cNvPr id="306" name="Shape 306"/>
          <p:cNvSpPr/>
          <p:nvPr>
            <p:ph type="body" sz="half" idx="1"/>
          </p:nvPr>
        </p:nvSpPr>
        <p:spPr>
          <a:xfrm>
            <a:off x="952500" y="3347819"/>
            <a:ext cx="6062980" cy="5542181"/>
          </a:xfrm>
          <a:prstGeom prst="rect">
            <a:avLst/>
          </a:prstGeom>
        </p:spPr>
        <p:txBody>
          <a:bodyPr/>
          <a:lstStyle/>
          <a:p>
            <a:pPr/>
            <a:r>
              <a:t>Entire operating system runs as a single program in kernel mode.</a:t>
            </a:r>
          </a:p>
          <a:p>
            <a:pPr/>
            <a:r>
              <a:t> Set of </a:t>
            </a:r>
            <a:r>
              <a:rPr>
                <a:solidFill>
                  <a:srgbClr val="FF0000"/>
                </a:solidFill>
              </a:rPr>
              <a:t>system calls </a:t>
            </a:r>
            <a:r>
              <a:t>implement </a:t>
            </a:r>
            <a:r>
              <a:rPr>
                <a:solidFill>
                  <a:srgbClr val="FF0000"/>
                </a:solidFill>
              </a:rPr>
              <a:t>all</a:t>
            </a:r>
            <a:r>
              <a:t> </a:t>
            </a:r>
            <a:r>
              <a:rPr i="1" u="sng">
                <a:latin typeface="Times"/>
                <a:ea typeface="Times"/>
                <a:cs typeface="Times"/>
                <a:sym typeface="Times"/>
              </a:rPr>
              <a:t>operating system services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</a:t>
            </a:r>
            <a:r>
              <a:t>such as process management, memory management  etc.</a:t>
            </a:r>
          </a:p>
        </p:txBody>
      </p:sp>
      <p:pic>
        <p:nvPicPr>
          <p:cNvPr id="307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2552" y="3560062"/>
            <a:ext cx="5608899" cy="4802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Monolithic kernel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Drawbacks:</a:t>
            </a:r>
          </a:p>
          <a:p>
            <a:pPr lvl="1">
              <a:spcBef>
                <a:spcPts val="500"/>
              </a:spcBef>
            </a:pPr>
            <a:r>
              <a:t>increased kernel size</a:t>
            </a:r>
            <a:endParaRPr sz="2800"/>
          </a:p>
          <a:p>
            <a:pPr lvl="1">
              <a:spcBef>
                <a:spcPts val="500"/>
              </a:spcBef>
            </a:pPr>
            <a:r>
              <a:t>difficult to understand</a:t>
            </a:r>
            <a:endParaRPr sz="2800"/>
          </a:p>
          <a:p>
            <a:pPr lvl="1">
              <a:spcBef>
                <a:spcPts val="500"/>
              </a:spcBef>
            </a:pPr>
            <a:r>
              <a:t>bad maintainability</a:t>
            </a:r>
            <a:endParaRPr sz="2800"/>
          </a:p>
          <a:p>
            <a:pPr/>
            <a:r>
              <a:t>Advantage</a:t>
            </a:r>
          </a:p>
          <a:p>
            <a:pPr lvl="1">
              <a:spcBef>
                <a:spcPts val="500"/>
              </a:spcBef>
            </a:pPr>
            <a:r>
              <a:t>Good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Microkernel</a:t>
            </a:r>
          </a:p>
        </p:txBody>
      </p:sp>
      <p:sp>
        <p:nvSpPr>
          <p:cNvPr id="313" name="Shape 313"/>
          <p:cNvSpPr/>
          <p:nvPr>
            <p:ph type="body" sz="half" idx="1"/>
          </p:nvPr>
        </p:nvSpPr>
        <p:spPr>
          <a:xfrm>
            <a:off x="952500" y="2603500"/>
            <a:ext cx="5949871" cy="5519619"/>
          </a:xfrm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304"/>
            </a:pPr>
            <a:r>
              <a:t>reduce the kernel to basic process communication and I/O control</a:t>
            </a:r>
          </a:p>
          <a:p>
            <a:pPr marL="284479" indent="-284479" defTabSz="373887">
              <a:spcBef>
                <a:spcPts val="2600"/>
              </a:spcBef>
              <a:defRPr sz="2304"/>
            </a:pPr>
            <a:r>
              <a:t>let the other system services reside in </a:t>
            </a:r>
            <a:r>
              <a:rPr>
                <a:solidFill>
                  <a:srgbClr val="FF0000"/>
                </a:solidFill>
              </a:rPr>
              <a:t>user space </a:t>
            </a:r>
            <a:r>
              <a:t>in form of </a:t>
            </a:r>
            <a:r>
              <a:rPr>
                <a:solidFill>
                  <a:srgbClr val="FF0000"/>
                </a:solidFill>
              </a:rPr>
              <a:t>normal</a:t>
            </a:r>
            <a:r>
              <a:t> processes </a:t>
            </a:r>
          </a:p>
          <a:p>
            <a:pPr marL="284479" indent="-284479" defTabSz="373887">
              <a:spcBef>
                <a:spcPts val="2600"/>
              </a:spcBef>
              <a:defRPr sz="2304"/>
            </a:pPr>
            <a:r>
              <a:t>user space services are called as </a:t>
            </a:r>
            <a:r>
              <a:rPr>
                <a:solidFill>
                  <a:srgbClr val="FF0000"/>
                </a:solidFill>
              </a:rPr>
              <a:t>servers</a:t>
            </a:r>
            <a:endParaRPr>
              <a:solidFill>
                <a:srgbClr val="FF0000"/>
              </a:solidFill>
            </a:endParaRPr>
          </a:p>
          <a:p>
            <a:pPr lvl="1" marL="568959" indent="-284479" defTabSz="373887">
              <a:spcBef>
                <a:spcPts val="300"/>
              </a:spcBef>
              <a:defRPr sz="2304"/>
            </a:pPr>
            <a:r>
              <a:t>Do most of the work of the operating system.</a:t>
            </a:r>
            <a:endParaRPr sz="1792"/>
          </a:p>
          <a:p>
            <a:pPr lvl="1" marL="568959" indent="-284479" defTabSz="373887">
              <a:spcBef>
                <a:spcPts val="300"/>
              </a:spcBef>
              <a:defRPr sz="2304"/>
            </a:pPr>
            <a:r>
              <a:t>One server for managing memory issues</a:t>
            </a:r>
            <a:endParaRPr sz="1792"/>
          </a:p>
          <a:p>
            <a:pPr lvl="1" marL="568959" indent="-284479" defTabSz="373887">
              <a:spcBef>
                <a:spcPts val="300"/>
              </a:spcBef>
              <a:defRPr sz="2304"/>
            </a:pPr>
            <a:r>
              <a:t>one server does process management</a:t>
            </a:r>
            <a:endParaRPr sz="1792"/>
          </a:p>
          <a:p>
            <a:pPr lvl="1" marL="568959" indent="-284479" defTabSz="373887">
              <a:spcBef>
                <a:spcPts val="300"/>
              </a:spcBef>
              <a:defRPr sz="2304"/>
            </a:pPr>
            <a:r>
              <a:t>another one manages drivers, and so on. </a:t>
            </a:r>
          </a:p>
        </p:txBody>
      </p:sp>
      <p:pic>
        <p:nvPicPr>
          <p:cNvPr id="314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8187" y="3679236"/>
            <a:ext cx="5616614" cy="4440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8087085" y="3441054"/>
            <a:ext cx="4296129" cy="2092384"/>
            <a:chOff x="0" y="0"/>
            <a:chExt cx="4296128" cy="2092382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4296129" cy="2092383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35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27" t="17949" r="426" b="17663"/>
            <a:stretch>
              <a:fillRect/>
            </a:stretch>
          </p:blipFill>
          <p:spPr>
            <a:xfrm>
              <a:off x="0" y="0"/>
              <a:ext cx="4296129" cy="2092383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2700" dir="5400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7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Modern Computer System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1481889" y="2176713"/>
            <a:ext cx="11099801" cy="6286501"/>
          </a:xfrm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To ensure the correct operation someone needs to</a:t>
            </a:r>
          </a:p>
          <a:p>
            <a:pPr lvl="1" marL="720090" indent="-360045" defTabSz="473201">
              <a:spcBef>
                <a:spcPts val="400"/>
              </a:spcBef>
              <a:defRPr sz="2916">
                <a:solidFill>
                  <a:srgbClr val="FF0000"/>
                </a:solidFill>
              </a:defRPr>
            </a:pPr>
            <a:r>
              <a:t>Understand</a:t>
            </a:r>
            <a:r>
              <a:rPr>
                <a:solidFill>
                  <a:srgbClr val="000000"/>
                </a:solidFill>
              </a:rPr>
              <a:t> how all these components work</a:t>
            </a:r>
            <a:endParaRPr sz="2268"/>
          </a:p>
          <a:p>
            <a:pPr lvl="1" marL="720090" indent="-360045" defTabSz="473201">
              <a:spcBef>
                <a:spcPts val="400"/>
              </a:spcBef>
              <a:defRPr sz="2916">
                <a:solidFill>
                  <a:srgbClr val="FF0000"/>
                </a:solidFill>
              </a:defRPr>
            </a:pPr>
            <a:r>
              <a:t>Manage</a:t>
            </a:r>
            <a:r>
              <a:rPr>
                <a:solidFill>
                  <a:srgbClr val="000000"/>
                </a:solidFill>
              </a:rPr>
              <a:t> them wisely</a:t>
            </a:r>
            <a:endParaRPr sz="2268"/>
          </a:p>
          <a:p>
            <a:pPr lvl="1" marL="720090" indent="-360045" defTabSz="473201">
              <a:spcBef>
                <a:spcPts val="400"/>
              </a:spcBef>
              <a:defRPr sz="2916">
                <a:solidFill>
                  <a:srgbClr val="FF0000"/>
                </a:solidFill>
              </a:defRPr>
            </a:pPr>
            <a:r>
              <a:t>Allocate </a:t>
            </a:r>
            <a:r>
              <a:rPr>
                <a:solidFill>
                  <a:srgbClr val="000000"/>
                </a:solidFill>
              </a:rPr>
              <a:t>them efficiently</a:t>
            </a:r>
            <a:endParaRPr sz="2268"/>
          </a:p>
          <a:p>
            <a:pPr lvl="1" marL="720090" indent="-360045" defTabSz="473201">
              <a:spcBef>
                <a:spcPts val="400"/>
              </a:spcBef>
              <a:defRPr sz="2916"/>
            </a:pPr>
            <a:endParaRPr sz="2268"/>
          </a:p>
          <a:p>
            <a:pPr marL="203682" indent="-203682" defTabSz="473201">
              <a:spcBef>
                <a:spcPts val="3400"/>
              </a:spcBef>
              <a:defRPr b="1" sz="3564">
                <a:latin typeface="Times"/>
                <a:ea typeface="Times"/>
                <a:cs typeface="Times"/>
                <a:sym typeface="Times"/>
              </a:defRPr>
            </a:pPr>
            <a:r>
              <a:t>A very challenging task!!!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If application programmer had to consider everything</a:t>
            </a:r>
          </a:p>
          <a:p>
            <a:pPr lvl="1" marL="720090" indent="-360045" defTabSz="473201">
              <a:spcBef>
                <a:spcPts val="400"/>
              </a:spcBef>
              <a:defRPr sz="2916"/>
            </a:pPr>
            <a:r>
              <a:t>No code would ever get written</a:t>
            </a:r>
            <a:endParaRPr sz="2268"/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So, computers are equipped with a </a:t>
            </a:r>
            <a:r>
              <a:rPr b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special software</a:t>
            </a:r>
            <a:endParaRPr b="1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 marL="720090" indent="-360045" defTabSz="473201">
              <a:spcBef>
                <a:spcPts val="400"/>
              </a:spcBef>
              <a:defRPr sz="2916"/>
            </a:pPr>
            <a:r>
              <a:t>THE OPERATING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Microkernel</a:t>
            </a:r>
          </a:p>
        </p:txBody>
      </p:sp>
      <p:sp>
        <p:nvSpPr>
          <p:cNvPr id="317" name="Shape 317"/>
          <p:cNvSpPr/>
          <p:nvPr>
            <p:ph type="body" sz="half" idx="1"/>
          </p:nvPr>
        </p:nvSpPr>
        <p:spPr>
          <a:xfrm>
            <a:off x="952500" y="2603500"/>
            <a:ext cx="7866896" cy="5861031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3312"/>
            </a:pPr>
            <a:r>
              <a:t>The main function of the microkernel is to provide a </a:t>
            </a:r>
            <a:r>
              <a:rPr>
                <a:solidFill>
                  <a:srgbClr val="FF0000"/>
                </a:solidFill>
              </a:rPr>
              <a:t>communication facility </a:t>
            </a:r>
            <a:r>
              <a:t>between the user program and the various servers</a:t>
            </a:r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if the </a:t>
            </a:r>
            <a:r>
              <a:rPr>
                <a:solidFill>
                  <a:srgbClr val="FF0000"/>
                </a:solidFill>
              </a:rPr>
              <a:t>user program </a:t>
            </a:r>
            <a:r>
              <a:t>wishes to access a </a:t>
            </a:r>
            <a:r>
              <a:rPr>
                <a:solidFill>
                  <a:srgbClr val="FF0000"/>
                </a:solidFill>
              </a:rPr>
              <a:t>file</a:t>
            </a:r>
            <a:r>
              <a:t>, it must interact with the </a:t>
            </a:r>
            <a:r>
              <a:rPr>
                <a:solidFill>
                  <a:srgbClr val="FF0000"/>
                </a:solidFill>
              </a:rPr>
              <a:t>file server</a:t>
            </a:r>
            <a:r>
              <a:t>. </a:t>
            </a:r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The user program and service communicate indirectly by </a:t>
            </a:r>
            <a:r>
              <a:rPr>
                <a:solidFill>
                  <a:srgbClr val="FF0000"/>
                </a:solidFill>
              </a:rPr>
              <a:t>exchanging messages</a:t>
            </a:r>
            <a:r>
              <a:t> with the microkernel.</a:t>
            </a:r>
          </a:p>
        </p:txBody>
      </p:sp>
      <p:pic>
        <p:nvPicPr>
          <p:cNvPr id="31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5209" y="3403895"/>
            <a:ext cx="4034237" cy="4698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Microkernel</a:t>
            </a: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1226" indent="-211226" defTabSz="490727">
              <a:spcBef>
                <a:spcPts val="3500"/>
              </a:spcBef>
              <a:defRPr sz="3696"/>
            </a:pPr>
            <a:r>
              <a:t>Drawbacks:</a:t>
            </a:r>
          </a:p>
          <a:p>
            <a:pPr lvl="1" marL="581863" indent="-208483" defTabSz="490727">
              <a:spcBef>
                <a:spcPts val="400"/>
              </a:spcBef>
              <a:defRPr sz="3191"/>
            </a:pPr>
            <a:r>
              <a:t>Performance overhead of user space to kernel space communication</a:t>
            </a:r>
            <a:endParaRPr sz="2351"/>
          </a:p>
          <a:p>
            <a:pPr marL="211226" indent="-211226" defTabSz="490727">
              <a:spcBef>
                <a:spcPts val="3500"/>
              </a:spcBef>
              <a:defRPr sz="3696"/>
            </a:pPr>
            <a:r>
              <a:t>Advantage</a:t>
            </a:r>
          </a:p>
          <a:p>
            <a:pPr lvl="1" marL="581863" indent="-208483" defTabSz="490727">
              <a:spcBef>
                <a:spcPts val="400"/>
              </a:spcBef>
              <a:defRPr sz="3191"/>
            </a:pPr>
            <a:r>
              <a:t>Easier to extend the OS</a:t>
            </a:r>
            <a:endParaRPr sz="2351"/>
          </a:p>
          <a:p>
            <a:pPr lvl="2" marL="977188" indent="-230428" defTabSz="490727">
              <a:spcBef>
                <a:spcPts val="400"/>
              </a:spcBef>
              <a:defRPr sz="3024"/>
            </a:pPr>
            <a:r>
              <a:t>All new services are added to user space and consequently do not require modification of the kernel</a:t>
            </a:r>
            <a:endParaRPr sz="2016"/>
          </a:p>
          <a:p>
            <a:pPr lvl="1" marL="581863" indent="-208483" defTabSz="490727">
              <a:spcBef>
                <a:spcPts val="400"/>
              </a:spcBef>
              <a:defRPr sz="3191"/>
            </a:pPr>
            <a:r>
              <a:t>More secure &amp; reliable </a:t>
            </a:r>
          </a:p>
          <a:p>
            <a:pPr lvl="2" marL="977188" indent="-230428" defTabSz="490727">
              <a:spcBef>
                <a:spcPts val="400"/>
              </a:spcBef>
              <a:defRPr sz="3024"/>
            </a:pPr>
            <a:r>
              <a:t>most services are running as user processes. If a service fails, the rest of the operating system remains untouched.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Bugs in the kernel can bring down the system instantly.</a:t>
            </a:r>
            <a:br/>
          </a:p>
          <a:p>
            <a:pPr/>
            <a:r>
              <a:t>What will be the impact of a bug (severe one) in audio driver</a:t>
            </a:r>
          </a:p>
          <a:p>
            <a:pPr lvl="1">
              <a:spcBef>
                <a:spcPts val="500"/>
              </a:spcBef>
              <a:defRPr>
                <a:solidFill>
                  <a:srgbClr val="FF0000"/>
                </a:solidFill>
              </a:defRPr>
            </a:pPr>
            <a:r>
              <a:t>In a Monolithic Kernel based operating system?</a:t>
            </a:r>
            <a:endParaRPr sz="2800"/>
          </a:p>
          <a:p>
            <a:pPr lvl="1">
              <a:spcBef>
                <a:spcPts val="500"/>
              </a:spcBef>
              <a:defRPr>
                <a:solidFill>
                  <a:srgbClr val="FF0000"/>
                </a:solidFill>
              </a:defRPr>
            </a:pPr>
            <a:r>
              <a:t>In a Microkernel based operating system?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is an OS?</a:t>
            </a:r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52500" y="2603500"/>
            <a:ext cx="10070536" cy="1277102"/>
          </a:xfrm>
          <a:prstGeom prst="rect">
            <a:avLst/>
          </a:prstGeom>
        </p:spPr>
        <p:txBody>
          <a:bodyPr/>
          <a:lstStyle/>
          <a:p>
            <a:pPr/>
            <a:r>
              <a:t>Operating System is nothing but a </a:t>
            </a:r>
            <a:r>
              <a:rPr>
                <a:solidFill>
                  <a:srgbClr val="FF0000"/>
                </a:solidFill>
              </a:rPr>
              <a:t>software</a:t>
            </a:r>
          </a:p>
        </p:txBody>
      </p:sp>
      <p:pic>
        <p:nvPicPr>
          <p:cNvPr id="142" name="OS-overvie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728" y="3841750"/>
            <a:ext cx="4356101" cy="450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OS-plac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7995" y="3841750"/>
            <a:ext cx="3830466" cy="4508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2175096" y="8366960"/>
            <a:ext cx="31246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Placement of OS</a:t>
            </a:r>
          </a:p>
        </p:txBody>
      </p:sp>
      <p:sp>
        <p:nvSpPr>
          <p:cNvPr id="145" name="Shape 145"/>
          <p:cNvSpPr/>
          <p:nvPr/>
        </p:nvSpPr>
        <p:spPr>
          <a:xfrm>
            <a:off x="7150921" y="8366960"/>
            <a:ext cx="31246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Scope of Interaction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9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Role of OS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7685" indent="-227685" defTabSz="484886">
              <a:spcBef>
                <a:spcPts val="3400"/>
              </a:spcBef>
              <a:defRPr b="1" sz="2988">
                <a:latin typeface="Times"/>
                <a:ea typeface="Times"/>
                <a:cs typeface="Times"/>
                <a:sym typeface="Times"/>
              </a:defRPr>
            </a:pPr>
            <a:r>
              <a:t>An Extended machine</a:t>
            </a:r>
          </a:p>
          <a:p>
            <a:pPr lvl="1" marL="596620" indent="-227685" defTabSz="484886">
              <a:spcBef>
                <a:spcPts val="400"/>
              </a:spcBef>
              <a:defRPr sz="2988"/>
            </a:pPr>
            <a:r>
              <a:t>P</a:t>
            </a:r>
            <a:r>
              <a:t>rovide</a:t>
            </a:r>
            <a:r>
              <a:t>s</a:t>
            </a:r>
            <a:r>
              <a:t> application programmers a clean </a:t>
            </a:r>
            <a:r>
              <a:rPr u="sng">
                <a:solidFill>
                  <a:srgbClr val="FF0000"/>
                </a:solidFill>
              </a:rPr>
              <a:t>abstract</a:t>
            </a:r>
            <a:r>
              <a:t> set of resources instead of the messy hardware ones.</a:t>
            </a:r>
          </a:p>
          <a:p>
            <a:pPr lvl="2" marL="965555" indent="-227685" defTabSz="484886">
              <a:spcBef>
                <a:spcPts val="400"/>
              </a:spcBef>
              <a:defRPr sz="2988"/>
            </a:pPr>
            <a:r>
              <a:t>Works as an intermediary between applications/users and hardware</a:t>
            </a:r>
            <a:br/>
          </a:p>
          <a:p>
            <a:pPr marL="227685" indent="-227685" defTabSz="484886">
              <a:spcBef>
                <a:spcPts val="3400"/>
              </a:spcBef>
              <a:defRPr b="1" sz="2988">
                <a:latin typeface="Times"/>
                <a:ea typeface="Times"/>
                <a:cs typeface="Times"/>
                <a:sym typeface="Times"/>
              </a:defRPr>
            </a:pPr>
            <a:r>
              <a:t>Resource manager</a:t>
            </a:r>
          </a:p>
          <a:p>
            <a:pPr lvl="1" marL="596620" indent="-227685" defTabSz="484886">
              <a:spcBef>
                <a:spcPts val="400"/>
              </a:spcBef>
              <a:defRPr sz="2988"/>
            </a:pPr>
            <a:r>
              <a:t>M</a:t>
            </a:r>
            <a:r>
              <a:t>anages the </a:t>
            </a:r>
            <a:r>
              <a:t>hardware resources</a:t>
            </a:r>
            <a:endParaRPr sz="2324"/>
          </a:p>
          <a:p>
            <a:pPr lvl="1" marL="596620" indent="-227685" defTabSz="484886">
              <a:spcBef>
                <a:spcPts val="400"/>
              </a:spcBef>
              <a:defRPr sz="2988"/>
            </a:pPr>
            <a:r>
              <a:t>Multiple program running concurrently can be chaotic. It’s the responsibility of the OS to bring order.</a:t>
            </a:r>
            <a:br/>
          </a:p>
          <a:p>
            <a:pPr lvl="2" marL="215879" indent="521990" defTabSz="484886">
              <a:spcBef>
                <a:spcPts val="400"/>
              </a:spcBef>
              <a:buSzTx/>
              <a:buNone/>
              <a:defRPr sz="2490"/>
            </a:pPr>
            <a:r>
              <a:t>“</a:t>
            </a:r>
            <a:r>
              <a:rPr i="1">
                <a:solidFill>
                  <a:srgbClr val="BDB196"/>
                </a:solidFill>
                <a:latin typeface="Times"/>
                <a:ea typeface="Times"/>
                <a:cs typeface="Times"/>
                <a:sym typeface="Times"/>
              </a:rPr>
              <a:t>DESPISE CHAOS, CREATE ORDER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5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ABSTRACTION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2" name="image11.jpg" descr="01-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546" y="3473025"/>
            <a:ext cx="6380481" cy="381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9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 Extended Machine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Dealing</a:t>
            </a:r>
            <a:r>
              <a:t> with hardware </a:t>
            </a:r>
            <a:r>
              <a:t>can be</a:t>
            </a:r>
            <a:r>
              <a:t> </a:t>
            </a:r>
            <a:r>
              <a:t>very difficult.</a:t>
            </a:r>
          </a:p>
          <a:p>
            <a:pPr lvl="1" marL="800100" indent="-400050" defTabSz="525779">
              <a:spcBef>
                <a:spcPts val="500"/>
              </a:spcBef>
              <a:defRPr sz="3239"/>
            </a:pPr>
            <a:r>
              <a:t>Need to understand the operation</a:t>
            </a:r>
            <a:endParaRPr sz="2520"/>
          </a:p>
          <a:p>
            <a:pPr lvl="1" marL="800100" indent="-400050" defTabSz="525779">
              <a:spcBef>
                <a:spcPts val="500"/>
              </a:spcBef>
              <a:defRPr sz="3239"/>
            </a:pPr>
            <a:r>
              <a:t>Need low level programming </a:t>
            </a:r>
            <a:endParaRPr sz="2520"/>
          </a:p>
          <a:p>
            <a:pPr lvl="1" marL="800100" indent="-400050" defTabSz="525779">
              <a:spcBef>
                <a:spcPts val="500"/>
              </a:spcBef>
              <a:defRPr b="1" sz="3239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Consider direct read write to hard disk</a:t>
            </a:r>
            <a:endParaRPr sz="2520"/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Programmers want a simple, high-level abstraction to deal with hardware.</a:t>
            </a:r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The job of the OS is to create good abstractions</a:t>
            </a:r>
            <a:endParaRPr sz="2520"/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Example:</a:t>
            </a:r>
          </a:p>
          <a:p>
            <a:pPr lvl="1" marL="800100" indent="-400050" defTabSz="525779">
              <a:spcBef>
                <a:spcPts val="500"/>
              </a:spcBef>
              <a:defRPr sz="3239"/>
            </a:pPr>
            <a:r>
              <a:t>OS abstracts </a:t>
            </a:r>
            <a:r>
              <a:rPr>
                <a:solidFill>
                  <a:srgbClr val="FF0000"/>
                </a:solidFill>
              </a:rPr>
              <a:t>hard disk </a:t>
            </a:r>
            <a:r>
              <a:t>by the </a:t>
            </a:r>
            <a:r>
              <a:rPr>
                <a:solidFill>
                  <a:srgbClr val="FF0000"/>
                </a:solidFill>
              </a:rPr>
              <a:t>file-system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 Resource Manager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lnSpc>
                <a:spcPct val="81000"/>
              </a:lnSpc>
              <a:spcBef>
                <a:spcPts val="3200"/>
              </a:spcBef>
              <a:defRPr sz="2772"/>
            </a:pPr>
            <a:r>
              <a:t>Allows multiple programs to run at the </a:t>
            </a:r>
            <a:br/>
            <a:r>
              <a:t>same time</a:t>
            </a:r>
          </a:p>
          <a:p>
            <a:pPr marL="342264" indent="-342264" defTabSz="449833">
              <a:lnSpc>
                <a:spcPct val="81000"/>
              </a:lnSpc>
              <a:spcBef>
                <a:spcPts val="3200"/>
              </a:spcBef>
              <a:defRPr sz="2772"/>
            </a:pPr>
            <a:r>
              <a:t>Provide an </a:t>
            </a:r>
            <a:r>
              <a:rPr>
                <a:solidFill>
                  <a:srgbClr val="FF0000"/>
                </a:solidFill>
              </a:rPr>
              <a:t>orderly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controlled</a:t>
            </a:r>
            <a:r>
              <a:t> </a:t>
            </a:r>
            <a:br/>
            <a:r>
              <a:t>allocation of</a:t>
            </a:r>
          </a:p>
          <a:p>
            <a:pPr lvl="1" marL="684529" indent="-342264" defTabSz="449833">
              <a:lnSpc>
                <a:spcPct val="81000"/>
              </a:lnSpc>
              <a:spcBef>
                <a:spcPts val="400"/>
              </a:spcBef>
              <a:defRPr sz="2772"/>
            </a:pPr>
            <a:r>
              <a:t>Processors</a:t>
            </a:r>
            <a:endParaRPr sz="2156"/>
          </a:p>
          <a:p>
            <a:pPr lvl="1" marL="684529" indent="-342264" defTabSz="449833">
              <a:lnSpc>
                <a:spcPct val="81000"/>
              </a:lnSpc>
              <a:spcBef>
                <a:spcPts val="400"/>
              </a:spcBef>
              <a:defRPr sz="2772"/>
            </a:pPr>
            <a:r>
              <a:t>Memories </a:t>
            </a:r>
            <a:endParaRPr sz="2156"/>
          </a:p>
          <a:p>
            <a:pPr lvl="1" marL="684529" indent="-342264" defTabSz="449833">
              <a:lnSpc>
                <a:spcPct val="81000"/>
              </a:lnSpc>
              <a:spcBef>
                <a:spcPts val="400"/>
              </a:spcBef>
              <a:defRPr sz="2772"/>
            </a:pPr>
            <a:r>
              <a:t>I/0 devices </a:t>
            </a:r>
            <a:endParaRPr sz="2156"/>
          </a:p>
          <a:p>
            <a:pPr marL="342264" indent="-342264" defTabSz="449833">
              <a:lnSpc>
                <a:spcPct val="81000"/>
              </a:lnSpc>
              <a:spcBef>
                <a:spcPts val="3200"/>
              </a:spcBef>
              <a:defRPr sz="2772"/>
            </a:pPr>
            <a:r>
              <a:t>Among the competing programs </a:t>
            </a:r>
          </a:p>
          <a:p>
            <a:pPr marL="342264" indent="-342264" defTabSz="449833">
              <a:lnSpc>
                <a:spcPct val="81000"/>
              </a:lnSpc>
              <a:spcBef>
                <a:spcPts val="3200"/>
              </a:spcBef>
              <a:defRPr sz="2772"/>
            </a:pPr>
            <a:r>
              <a:t>Example: </a:t>
            </a:r>
          </a:p>
          <a:p>
            <a:pPr lvl="1" marL="684529" indent="-342264" defTabSz="449833">
              <a:lnSpc>
                <a:spcPct val="81000"/>
              </a:lnSpc>
              <a:spcBef>
                <a:spcPts val="400"/>
              </a:spcBef>
              <a:defRPr sz="2772"/>
            </a:pPr>
            <a:r>
              <a:t>3 programs running on some computer </a:t>
            </a:r>
            <a:endParaRPr sz="2156"/>
          </a:p>
          <a:p>
            <a:pPr lvl="1" marL="684529" indent="-342264" defTabSz="449833">
              <a:lnSpc>
                <a:spcPct val="81000"/>
              </a:lnSpc>
              <a:spcBef>
                <a:spcPts val="400"/>
              </a:spcBef>
              <a:defRPr sz="2772"/>
            </a:pPr>
            <a:r>
              <a:t>All tried to print their output simultaneously on the same printer</a:t>
            </a:r>
            <a:endParaRPr sz="2156"/>
          </a:p>
          <a:p>
            <a:pPr lvl="1" marL="684529" indent="-342264" defTabSz="449833">
              <a:lnSpc>
                <a:spcPct val="81000"/>
              </a:lnSpc>
              <a:spcBef>
                <a:spcPts val="400"/>
              </a:spcBef>
              <a:defRPr sz="2772"/>
            </a:pPr>
            <a:r>
              <a:t>The OS can bring order to the potential chaos by buffering all the output on the disk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