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886758" y="5513947"/>
            <a:ext cx="7759701" cy="83343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400"/>
            </a:lvl1pPr>
            <a:lvl2pPr marL="702128" indent="-244928" algn="ctr">
              <a:spcBef>
                <a:spcPts val="500"/>
              </a:spcBef>
              <a:buFontTx/>
              <a:defRPr sz="2400"/>
            </a:lvl2pPr>
            <a:lvl3pPr marL="1143000" indent="-228600" algn="ctr">
              <a:spcBef>
                <a:spcPts val="500"/>
              </a:spcBef>
              <a:buFontTx/>
              <a:defRPr sz="2400"/>
            </a:lvl3pPr>
            <a:lvl4pPr marL="1645920" indent="-274320" algn="ctr">
              <a:spcBef>
                <a:spcPts val="500"/>
              </a:spcBef>
              <a:buFontTx/>
              <a:defRPr sz="2400"/>
            </a:lvl4pPr>
            <a:lvl5pPr marL="2103120" indent="-274320" algn="ctr">
              <a:spcBef>
                <a:spcPts val="500"/>
              </a:spcBef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Processes and Threads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469900" y="122768"/>
            <a:ext cx="8128000" cy="1295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Process in Memory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Program becomes process when </a:t>
            </a:r>
            <a:br/>
            <a:r>
              <a:rPr>
                <a:solidFill>
                  <a:srgbClr val="FF0000"/>
                </a:solidFill>
              </a:rPr>
              <a:t>executable</a:t>
            </a:r>
            <a:r>
              <a:t> file loaded into </a:t>
            </a:r>
            <a:br/>
            <a:r>
              <a:rPr>
                <a:solidFill>
                  <a:srgbClr val="FF0000"/>
                </a:solidFill>
              </a:rPr>
              <a:t>memory</a:t>
            </a:r>
            <a:endParaRPr>
              <a:solidFill>
                <a:srgbClr val="FF0000"/>
              </a:solidFill>
            </a:endParaRPr>
          </a:p>
          <a:p>
            <a:pPr/>
            <a:r>
              <a:t>Process address space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set of all memory addresses </a:t>
            </a:r>
            <a:br/>
            <a:r>
              <a:t>accessible by a process</a:t>
            </a:r>
          </a:p>
        </p:txBody>
      </p:sp>
      <p:pic>
        <p:nvPicPr>
          <p:cNvPr id="15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2714" y="1979821"/>
            <a:ext cx="2441286" cy="3427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9011" y="-42313"/>
            <a:ext cx="7608890" cy="6947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1041400" y="190500"/>
            <a:ext cx="8128000" cy="1295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How Program Becomes Process</a:t>
            </a:r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688975" y="1423619"/>
            <a:ext cx="4530725" cy="27178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When a program is launched</a:t>
            </a:r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OS </a:t>
            </a:r>
            <a:r>
              <a:rPr>
                <a:solidFill>
                  <a:srgbClr val="FF0000"/>
                </a:solidFill>
              </a:rPr>
              <a:t>loads</a:t>
            </a:r>
            <a:r>
              <a:t> program into memory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Creates </a:t>
            </a:r>
            <a:r>
              <a:rPr>
                <a:solidFill>
                  <a:srgbClr val="FF0000"/>
                </a:solidFill>
              </a:rPr>
              <a:t>kernel data structure </a:t>
            </a:r>
            <a:r>
              <a:t>for the process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>
                <a:solidFill>
                  <a:srgbClr val="FF0000"/>
                </a:solidFill>
              </a:defRPr>
            </a:pPr>
            <a:r>
              <a:t>Initializes</a:t>
            </a:r>
            <a:r>
              <a:rPr>
                <a:solidFill>
                  <a:srgbClr val="000000"/>
                </a:solidFill>
              </a:rPr>
              <a:t> data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Starts from an entry point (e.g., main())</a:t>
            </a: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8898597" y="5943917"/>
            <a:ext cx="245403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5" name="Group 165"/>
          <p:cNvGrpSpPr/>
          <p:nvPr/>
        </p:nvGrpSpPr>
        <p:grpSpPr>
          <a:xfrm>
            <a:off x="5676900" y="3276600"/>
            <a:ext cx="381000" cy="457200"/>
            <a:chOff x="0" y="0"/>
            <a:chExt cx="381000" cy="457200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381000" cy="457200"/>
            </a:xfrm>
            <a:prstGeom prst="rect">
              <a:avLst/>
            </a:prstGeom>
            <a:gradFill flip="none" rotWithShape="1">
              <a:gsLst>
                <a:gs pos="0">
                  <a:srgbClr val="FFFBFC"/>
                </a:gs>
                <a:gs pos="100000">
                  <a:srgbClr val="FFBBC8"/>
                </a:gs>
              </a:gsLst>
              <a:lin ang="2700000" scaled="0"/>
            </a:gradFill>
            <a:ln w="12700" cap="flat">
              <a:solidFill>
                <a:srgbClr val="800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42862" y="28575"/>
              <a:ext cx="293688" cy="418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defRPr sz="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101010101010101010101010101010101010101010101010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6134100" y="3505200"/>
            <a:ext cx="304800" cy="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Shape 167"/>
          <p:cNvSpPr/>
          <p:nvPr/>
        </p:nvSpPr>
        <p:spPr>
          <a:xfrm>
            <a:off x="5301871" y="2782518"/>
            <a:ext cx="1143758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defRPr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Executable</a:t>
            </a:r>
          </a:p>
        </p:txBody>
      </p:sp>
      <p:sp>
        <p:nvSpPr>
          <p:cNvPr id="168" name="Shape 168"/>
          <p:cNvSpPr/>
          <p:nvPr/>
        </p:nvSpPr>
        <p:spPr>
          <a:xfrm>
            <a:off x="5588000" y="3687762"/>
            <a:ext cx="546100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a.out</a:t>
            </a:r>
          </a:p>
        </p:txBody>
      </p:sp>
      <p:sp>
        <p:nvSpPr>
          <p:cNvPr id="169" name="Shape 169"/>
          <p:cNvSpPr/>
          <p:nvPr/>
        </p:nvSpPr>
        <p:spPr>
          <a:xfrm>
            <a:off x="6508446" y="4083050"/>
            <a:ext cx="72450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defRPr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Loader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6515100" y="3276600"/>
            <a:ext cx="609600" cy="457200"/>
            <a:chOff x="0" y="0"/>
            <a:chExt cx="609600" cy="457200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87586" y="53269"/>
              <a:ext cx="43442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OS</a:t>
              </a:r>
            </a:p>
          </p:txBody>
        </p:sp>
      </p:grpSp>
      <p:sp>
        <p:nvSpPr>
          <p:cNvPr id="173" name="Shape 173"/>
          <p:cNvSpPr/>
          <p:nvPr/>
        </p:nvSpPr>
        <p:spPr>
          <a:xfrm>
            <a:off x="7213600" y="3505200"/>
            <a:ext cx="304800" cy="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7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4275" y="2137569"/>
            <a:ext cx="1609195" cy="2813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Process Creation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Four principal events for process creation:</a:t>
            </a:r>
          </a:p>
          <a:p>
            <a:pPr lvl="1" marL="742950" indent="-285750">
              <a:spcBef>
                <a:spcPts val="600"/>
              </a:spcBef>
              <a:defRPr sz="2800">
                <a:solidFill>
                  <a:srgbClr val="FF0000"/>
                </a:solidFill>
              </a:defRPr>
            </a:pPr>
            <a:r>
              <a:t>System initialization</a:t>
            </a:r>
            <a:r>
              <a:rPr>
                <a:solidFill>
                  <a:srgbClr val="000000"/>
                </a:solidFill>
              </a:rPr>
              <a:t>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Execution of process creation </a:t>
            </a:r>
            <a:r>
              <a:rPr>
                <a:solidFill>
                  <a:srgbClr val="FF0000"/>
                </a:solidFill>
              </a:rPr>
              <a:t>system call</a:t>
            </a:r>
            <a:r>
              <a:t> by a running process.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 user can request to create a new process (typing a command or double clicking an icon).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Initiation of a </a:t>
            </a:r>
            <a:r>
              <a:rPr>
                <a:solidFill>
                  <a:srgbClr val="FF0000"/>
                </a:solidFill>
              </a:rPr>
              <a:t>batch job</a:t>
            </a:r>
            <a:r>
              <a:t> (possibly remotely).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Process Termination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Nothing lasts forever, not even processes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☺</a:t>
            </a:r>
            <a:endParaRPr>
              <a:latin typeface="Wingdings"/>
              <a:ea typeface="Wingdings"/>
              <a:cs typeface="Wingdings"/>
              <a:sym typeface="Wingdings"/>
            </a:endParaRPr>
          </a:p>
          <a:p>
            <a:pPr/>
            <a:r>
              <a:t>A process terminates usually due to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Normal exit (voluntary)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Error exit (voluntary)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Fatal error (involuntary)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Killed by another process (involuntary)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1295400" y="-328612"/>
            <a:ext cx="8128000" cy="1295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Lifecycle of a Process</a:t>
            </a:r>
          </a:p>
        </p:txBody>
      </p:sp>
      <p:pic>
        <p:nvPicPr>
          <p:cNvPr id="183" name="image7.png"/>
          <p:cNvPicPr>
            <a:picLocks noChangeAspect="1"/>
          </p:cNvPicPr>
          <p:nvPr/>
        </p:nvPicPr>
        <p:blipFill>
          <a:blip r:embed="rId2">
            <a:extLst/>
          </a:blip>
          <a:srcRect l="459" t="24142" r="689" b="24419"/>
          <a:stretch>
            <a:fillRect/>
          </a:stretch>
        </p:blipFill>
        <p:spPr>
          <a:xfrm>
            <a:off x="1295400" y="762000"/>
            <a:ext cx="6553201" cy="2557464"/>
          </a:xfrm>
          <a:prstGeom prst="rect">
            <a:avLst/>
          </a:prstGeom>
          <a:ln w="38100">
            <a:solidFill>
              <a:srgbClr val="CC6600"/>
            </a:solidFill>
            <a:miter/>
          </a:ln>
        </p:spPr>
      </p:pic>
      <p:sp>
        <p:nvSpPr>
          <p:cNvPr id="184" name="Shape 184"/>
          <p:cNvSpPr/>
          <p:nvPr/>
        </p:nvSpPr>
        <p:spPr>
          <a:xfrm>
            <a:off x="3505200" y="2133600"/>
            <a:ext cx="1967348" cy="333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9" h="21600" fill="norm" stroke="1" extrusionOk="0">
                <a:moveTo>
                  <a:pt x="0" y="0"/>
                </a:moveTo>
                <a:cubicBezTo>
                  <a:pt x="546" y="2631"/>
                  <a:pt x="929" y="4715"/>
                  <a:pt x="1584" y="6030"/>
                </a:cubicBezTo>
                <a:cubicBezTo>
                  <a:pt x="2859" y="13706"/>
                  <a:pt x="5027" y="16227"/>
                  <a:pt x="6757" y="17324"/>
                </a:cubicBezTo>
                <a:cubicBezTo>
                  <a:pt x="7904" y="19078"/>
                  <a:pt x="9052" y="20613"/>
                  <a:pt x="10217" y="21600"/>
                </a:cubicBezTo>
                <a:cubicBezTo>
                  <a:pt x="12840" y="20723"/>
                  <a:pt x="15462" y="20723"/>
                  <a:pt x="17976" y="15570"/>
                </a:cubicBezTo>
                <a:cubicBezTo>
                  <a:pt x="18722" y="14035"/>
                  <a:pt x="19378" y="11951"/>
                  <a:pt x="20125" y="10416"/>
                </a:cubicBezTo>
                <a:cubicBezTo>
                  <a:pt x="20453" y="9758"/>
                  <a:pt x="20689" y="8114"/>
                  <a:pt x="20981" y="6908"/>
                </a:cubicBezTo>
                <a:cubicBezTo>
                  <a:pt x="21454" y="5044"/>
                  <a:pt x="21600" y="5153"/>
                  <a:pt x="21272" y="5153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5" name="Shape 185"/>
          <p:cNvSpPr/>
          <p:nvPr/>
        </p:nvSpPr>
        <p:spPr>
          <a:xfrm>
            <a:off x="3519306" y="1214437"/>
            <a:ext cx="2005194" cy="414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2" h="19661" fill="norm" stroke="1" extrusionOk="0">
                <a:moveTo>
                  <a:pt x="21382" y="18439"/>
                </a:moveTo>
                <a:cubicBezTo>
                  <a:pt x="20282" y="13622"/>
                  <a:pt x="19215" y="10537"/>
                  <a:pt x="17776" y="8354"/>
                </a:cubicBezTo>
                <a:cubicBezTo>
                  <a:pt x="17624" y="8128"/>
                  <a:pt x="17522" y="7451"/>
                  <a:pt x="17370" y="7150"/>
                </a:cubicBezTo>
                <a:cubicBezTo>
                  <a:pt x="16558" y="5494"/>
                  <a:pt x="15440" y="3838"/>
                  <a:pt x="14560" y="3010"/>
                </a:cubicBezTo>
                <a:cubicBezTo>
                  <a:pt x="13358" y="1882"/>
                  <a:pt x="14154" y="2634"/>
                  <a:pt x="12292" y="1204"/>
                </a:cubicBezTo>
                <a:cubicBezTo>
                  <a:pt x="12021" y="978"/>
                  <a:pt x="11767" y="828"/>
                  <a:pt x="11496" y="602"/>
                </a:cubicBezTo>
                <a:cubicBezTo>
                  <a:pt x="11225" y="376"/>
                  <a:pt x="10684" y="0"/>
                  <a:pt x="10684" y="0"/>
                </a:cubicBezTo>
                <a:cubicBezTo>
                  <a:pt x="9092" y="452"/>
                  <a:pt x="7992" y="828"/>
                  <a:pt x="6553" y="3010"/>
                </a:cubicBezTo>
                <a:cubicBezTo>
                  <a:pt x="6147" y="3613"/>
                  <a:pt x="5758" y="4139"/>
                  <a:pt x="5351" y="4741"/>
                </a:cubicBezTo>
                <a:cubicBezTo>
                  <a:pt x="5080" y="5118"/>
                  <a:pt x="4539" y="5946"/>
                  <a:pt x="4539" y="5946"/>
                </a:cubicBezTo>
                <a:cubicBezTo>
                  <a:pt x="3929" y="7827"/>
                  <a:pt x="3235" y="9107"/>
                  <a:pt x="2541" y="10160"/>
                </a:cubicBezTo>
                <a:cubicBezTo>
                  <a:pt x="2101" y="10838"/>
                  <a:pt x="1796" y="12418"/>
                  <a:pt x="1339" y="13095"/>
                </a:cubicBezTo>
                <a:cubicBezTo>
                  <a:pt x="1102" y="14149"/>
                  <a:pt x="764" y="14902"/>
                  <a:pt x="544" y="16031"/>
                </a:cubicBezTo>
                <a:cubicBezTo>
                  <a:pt x="188" y="17837"/>
                  <a:pt x="-218" y="21600"/>
                  <a:pt x="137" y="18439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6" name="Shape 186"/>
          <p:cNvSpPr/>
          <p:nvPr/>
        </p:nvSpPr>
        <p:spPr>
          <a:xfrm>
            <a:off x="3394075" y="2205038"/>
            <a:ext cx="476250" cy="738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368" y="19788"/>
                  <a:pt x="17784" y="18070"/>
                  <a:pt x="14760" y="16862"/>
                </a:cubicBezTo>
                <a:cubicBezTo>
                  <a:pt x="13104" y="15143"/>
                  <a:pt x="11088" y="14307"/>
                  <a:pt x="8568" y="13192"/>
                </a:cubicBezTo>
                <a:cubicBezTo>
                  <a:pt x="6552" y="9337"/>
                  <a:pt x="9720" y="15050"/>
                  <a:pt x="6840" y="10963"/>
                </a:cubicBezTo>
                <a:cubicBezTo>
                  <a:pt x="5328" y="8779"/>
                  <a:pt x="4536" y="6503"/>
                  <a:pt x="2880" y="4366"/>
                </a:cubicBezTo>
                <a:cubicBezTo>
                  <a:pt x="2304" y="3623"/>
                  <a:pt x="1656" y="2926"/>
                  <a:pt x="1152" y="2183"/>
                </a:cubicBezTo>
                <a:cubicBezTo>
                  <a:pt x="648" y="1486"/>
                  <a:pt x="0" y="0"/>
                  <a:pt x="0" y="0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7" name="Shape 187"/>
          <p:cNvSpPr/>
          <p:nvPr/>
        </p:nvSpPr>
        <p:spPr>
          <a:xfrm>
            <a:off x="5132034" y="2154238"/>
            <a:ext cx="454379" cy="763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2" h="21521" fill="norm" stroke="1" extrusionOk="0">
                <a:moveTo>
                  <a:pt x="21392" y="0"/>
                </a:moveTo>
                <a:cubicBezTo>
                  <a:pt x="20346" y="3086"/>
                  <a:pt x="19000" y="6171"/>
                  <a:pt x="17281" y="9168"/>
                </a:cubicBezTo>
                <a:cubicBezTo>
                  <a:pt x="16160" y="11135"/>
                  <a:pt x="14890" y="13058"/>
                  <a:pt x="11377" y="13774"/>
                </a:cubicBezTo>
                <a:cubicBezTo>
                  <a:pt x="11003" y="14132"/>
                  <a:pt x="10704" y="14534"/>
                  <a:pt x="10181" y="14847"/>
                </a:cubicBezTo>
                <a:cubicBezTo>
                  <a:pt x="9732" y="15116"/>
                  <a:pt x="8910" y="15205"/>
                  <a:pt x="8462" y="15518"/>
                </a:cubicBezTo>
                <a:cubicBezTo>
                  <a:pt x="5099" y="18067"/>
                  <a:pt x="11153" y="15071"/>
                  <a:pt x="6668" y="17665"/>
                </a:cubicBezTo>
                <a:cubicBezTo>
                  <a:pt x="2109" y="20303"/>
                  <a:pt x="7789" y="16010"/>
                  <a:pt x="3155" y="19409"/>
                </a:cubicBezTo>
                <a:cubicBezTo>
                  <a:pt x="2408" y="19945"/>
                  <a:pt x="1436" y="21242"/>
                  <a:pt x="166" y="21511"/>
                </a:cubicBezTo>
                <a:cubicBezTo>
                  <a:pt x="-208" y="21600"/>
                  <a:pt x="166" y="21063"/>
                  <a:pt x="166" y="20840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8" name="Shape 188"/>
          <p:cNvSpPr/>
          <p:nvPr/>
        </p:nvSpPr>
        <p:spPr>
          <a:xfrm>
            <a:off x="2579688" y="1014412"/>
            <a:ext cx="752476" cy="514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8" y="1667"/>
                  <a:pt x="4967" y="2000"/>
                  <a:pt x="7200" y="3667"/>
                </a:cubicBezTo>
                <a:cubicBezTo>
                  <a:pt x="9570" y="5467"/>
                  <a:pt x="12213" y="7667"/>
                  <a:pt x="14765" y="8933"/>
                </a:cubicBezTo>
                <a:cubicBezTo>
                  <a:pt x="16770" y="11867"/>
                  <a:pt x="18866" y="14400"/>
                  <a:pt x="20506" y="17867"/>
                </a:cubicBezTo>
                <a:cubicBezTo>
                  <a:pt x="20780" y="19067"/>
                  <a:pt x="21600" y="20467"/>
                  <a:pt x="21600" y="21600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9" name="Shape 189"/>
          <p:cNvSpPr/>
          <p:nvPr/>
        </p:nvSpPr>
        <p:spPr>
          <a:xfrm>
            <a:off x="5599112" y="1052512"/>
            <a:ext cx="889001" cy="500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466" y="18446"/>
                  <a:pt x="2970" y="15291"/>
                  <a:pt x="4860" y="12960"/>
                </a:cubicBezTo>
                <a:cubicBezTo>
                  <a:pt x="7791" y="5074"/>
                  <a:pt x="13114" y="2743"/>
                  <a:pt x="17974" y="549"/>
                </a:cubicBezTo>
                <a:cubicBezTo>
                  <a:pt x="18669" y="754"/>
                  <a:pt x="19401" y="891"/>
                  <a:pt x="20096" y="1097"/>
                </a:cubicBezTo>
                <a:cubicBezTo>
                  <a:pt x="20404" y="1234"/>
                  <a:pt x="20713" y="1783"/>
                  <a:pt x="20983" y="1577"/>
                </a:cubicBezTo>
                <a:cubicBezTo>
                  <a:pt x="21330" y="1303"/>
                  <a:pt x="21600" y="0"/>
                  <a:pt x="21600" y="0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0" name="Shape 190"/>
          <p:cNvSpPr/>
          <p:nvPr/>
        </p:nvSpPr>
        <p:spPr>
          <a:xfrm>
            <a:off x="1295400" y="762000"/>
            <a:ext cx="1295400" cy="6096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4867275" y="1577975"/>
            <a:ext cx="1295400" cy="6096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2790825" y="1566862"/>
            <a:ext cx="1295400" cy="6096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6532563" y="750887"/>
            <a:ext cx="1295401" cy="6096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3867150" y="2708275"/>
            <a:ext cx="1295400" cy="6096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3511550" y="2138363"/>
            <a:ext cx="1967348" cy="333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9" h="21600" fill="norm" stroke="1" extrusionOk="0">
                <a:moveTo>
                  <a:pt x="0" y="0"/>
                </a:moveTo>
                <a:cubicBezTo>
                  <a:pt x="546" y="2631"/>
                  <a:pt x="929" y="4715"/>
                  <a:pt x="1584" y="6030"/>
                </a:cubicBezTo>
                <a:cubicBezTo>
                  <a:pt x="2859" y="13706"/>
                  <a:pt x="5027" y="16227"/>
                  <a:pt x="6757" y="17324"/>
                </a:cubicBezTo>
                <a:cubicBezTo>
                  <a:pt x="7904" y="19078"/>
                  <a:pt x="9052" y="20613"/>
                  <a:pt x="10217" y="21600"/>
                </a:cubicBezTo>
                <a:cubicBezTo>
                  <a:pt x="12840" y="20723"/>
                  <a:pt x="15462" y="20723"/>
                  <a:pt x="17976" y="15570"/>
                </a:cubicBezTo>
                <a:cubicBezTo>
                  <a:pt x="18722" y="14035"/>
                  <a:pt x="19378" y="11951"/>
                  <a:pt x="20125" y="10416"/>
                </a:cubicBezTo>
                <a:cubicBezTo>
                  <a:pt x="20453" y="9758"/>
                  <a:pt x="20689" y="8114"/>
                  <a:pt x="20981" y="6908"/>
                </a:cubicBezTo>
                <a:cubicBezTo>
                  <a:pt x="21454" y="5044"/>
                  <a:pt x="21600" y="5153"/>
                  <a:pt x="21272" y="5153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6" name="Shape 196"/>
          <p:cNvSpPr/>
          <p:nvPr/>
        </p:nvSpPr>
        <p:spPr>
          <a:xfrm>
            <a:off x="3525656" y="1219200"/>
            <a:ext cx="2005194" cy="414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2" h="19661" fill="norm" stroke="1" extrusionOk="0">
                <a:moveTo>
                  <a:pt x="21382" y="18439"/>
                </a:moveTo>
                <a:cubicBezTo>
                  <a:pt x="20282" y="13622"/>
                  <a:pt x="19215" y="10537"/>
                  <a:pt x="17776" y="8354"/>
                </a:cubicBezTo>
                <a:cubicBezTo>
                  <a:pt x="17624" y="8128"/>
                  <a:pt x="17522" y="7451"/>
                  <a:pt x="17370" y="7150"/>
                </a:cubicBezTo>
                <a:cubicBezTo>
                  <a:pt x="16558" y="5494"/>
                  <a:pt x="15440" y="3838"/>
                  <a:pt x="14560" y="3010"/>
                </a:cubicBezTo>
                <a:cubicBezTo>
                  <a:pt x="13358" y="1882"/>
                  <a:pt x="14154" y="2634"/>
                  <a:pt x="12292" y="1204"/>
                </a:cubicBezTo>
                <a:cubicBezTo>
                  <a:pt x="12021" y="978"/>
                  <a:pt x="11767" y="828"/>
                  <a:pt x="11496" y="602"/>
                </a:cubicBezTo>
                <a:cubicBezTo>
                  <a:pt x="11225" y="376"/>
                  <a:pt x="10684" y="0"/>
                  <a:pt x="10684" y="0"/>
                </a:cubicBezTo>
                <a:cubicBezTo>
                  <a:pt x="9092" y="452"/>
                  <a:pt x="7992" y="828"/>
                  <a:pt x="6553" y="3010"/>
                </a:cubicBezTo>
                <a:cubicBezTo>
                  <a:pt x="6147" y="3613"/>
                  <a:pt x="5758" y="4139"/>
                  <a:pt x="5351" y="4741"/>
                </a:cubicBezTo>
                <a:cubicBezTo>
                  <a:pt x="5080" y="5118"/>
                  <a:pt x="4539" y="5946"/>
                  <a:pt x="4539" y="5946"/>
                </a:cubicBezTo>
                <a:cubicBezTo>
                  <a:pt x="3929" y="7827"/>
                  <a:pt x="3235" y="9107"/>
                  <a:pt x="2541" y="10160"/>
                </a:cubicBezTo>
                <a:cubicBezTo>
                  <a:pt x="2101" y="10838"/>
                  <a:pt x="1796" y="12418"/>
                  <a:pt x="1339" y="13095"/>
                </a:cubicBezTo>
                <a:cubicBezTo>
                  <a:pt x="1102" y="14149"/>
                  <a:pt x="764" y="14902"/>
                  <a:pt x="544" y="16031"/>
                </a:cubicBezTo>
                <a:cubicBezTo>
                  <a:pt x="188" y="17837"/>
                  <a:pt x="-218" y="21600"/>
                  <a:pt x="137" y="18439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7" name="Shape 197"/>
          <p:cNvSpPr/>
          <p:nvPr/>
        </p:nvSpPr>
        <p:spPr>
          <a:xfrm>
            <a:off x="4873625" y="1582737"/>
            <a:ext cx="1295400" cy="6096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2797175" y="1571625"/>
            <a:ext cx="1295400" cy="6096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3505200" y="2133600"/>
            <a:ext cx="1967348" cy="333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9" h="21600" fill="norm" stroke="1" extrusionOk="0">
                <a:moveTo>
                  <a:pt x="0" y="0"/>
                </a:moveTo>
                <a:cubicBezTo>
                  <a:pt x="546" y="2631"/>
                  <a:pt x="929" y="4715"/>
                  <a:pt x="1584" y="6030"/>
                </a:cubicBezTo>
                <a:cubicBezTo>
                  <a:pt x="2859" y="13706"/>
                  <a:pt x="5027" y="16227"/>
                  <a:pt x="6757" y="17324"/>
                </a:cubicBezTo>
                <a:cubicBezTo>
                  <a:pt x="7904" y="19078"/>
                  <a:pt x="9052" y="20613"/>
                  <a:pt x="10217" y="21600"/>
                </a:cubicBezTo>
                <a:cubicBezTo>
                  <a:pt x="12840" y="20723"/>
                  <a:pt x="15462" y="20723"/>
                  <a:pt x="17976" y="15570"/>
                </a:cubicBezTo>
                <a:cubicBezTo>
                  <a:pt x="18722" y="14035"/>
                  <a:pt x="19378" y="11951"/>
                  <a:pt x="20125" y="10416"/>
                </a:cubicBezTo>
                <a:cubicBezTo>
                  <a:pt x="20453" y="9758"/>
                  <a:pt x="20689" y="8114"/>
                  <a:pt x="20981" y="6908"/>
                </a:cubicBezTo>
                <a:cubicBezTo>
                  <a:pt x="21454" y="5044"/>
                  <a:pt x="21600" y="5153"/>
                  <a:pt x="21272" y="5153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0" name="Shape 200"/>
          <p:cNvSpPr/>
          <p:nvPr/>
        </p:nvSpPr>
        <p:spPr>
          <a:xfrm>
            <a:off x="2790825" y="1566862"/>
            <a:ext cx="1295400" cy="6096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4876800" y="1600200"/>
            <a:ext cx="1295400" cy="6096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3505200" y="2133600"/>
            <a:ext cx="1967348" cy="333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9" h="21600" fill="norm" stroke="1" extrusionOk="0">
                <a:moveTo>
                  <a:pt x="0" y="0"/>
                </a:moveTo>
                <a:cubicBezTo>
                  <a:pt x="546" y="2631"/>
                  <a:pt x="929" y="4715"/>
                  <a:pt x="1584" y="6030"/>
                </a:cubicBezTo>
                <a:cubicBezTo>
                  <a:pt x="2859" y="13706"/>
                  <a:pt x="5027" y="16227"/>
                  <a:pt x="6757" y="17324"/>
                </a:cubicBezTo>
                <a:cubicBezTo>
                  <a:pt x="7904" y="19078"/>
                  <a:pt x="9052" y="20613"/>
                  <a:pt x="10217" y="21600"/>
                </a:cubicBezTo>
                <a:cubicBezTo>
                  <a:pt x="12840" y="20723"/>
                  <a:pt x="15462" y="20723"/>
                  <a:pt x="17976" y="15570"/>
                </a:cubicBezTo>
                <a:cubicBezTo>
                  <a:pt x="18722" y="14035"/>
                  <a:pt x="19378" y="11951"/>
                  <a:pt x="20125" y="10416"/>
                </a:cubicBezTo>
                <a:cubicBezTo>
                  <a:pt x="20453" y="9758"/>
                  <a:pt x="20689" y="8114"/>
                  <a:pt x="20981" y="6908"/>
                </a:cubicBezTo>
                <a:cubicBezTo>
                  <a:pt x="21454" y="5044"/>
                  <a:pt x="21600" y="5153"/>
                  <a:pt x="21272" y="5153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3" name="Shape 203"/>
          <p:cNvSpPr/>
          <p:nvPr/>
        </p:nvSpPr>
        <p:spPr>
          <a:xfrm>
            <a:off x="2790825" y="1566862"/>
            <a:ext cx="1295400" cy="6096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4876800" y="1600200"/>
            <a:ext cx="1295400" cy="6096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3525656" y="1219200"/>
            <a:ext cx="2005194" cy="414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2" h="19661" fill="norm" stroke="1" extrusionOk="0">
                <a:moveTo>
                  <a:pt x="21382" y="18439"/>
                </a:moveTo>
                <a:cubicBezTo>
                  <a:pt x="20282" y="13622"/>
                  <a:pt x="19215" y="10537"/>
                  <a:pt x="17776" y="8354"/>
                </a:cubicBezTo>
                <a:cubicBezTo>
                  <a:pt x="17624" y="8128"/>
                  <a:pt x="17522" y="7451"/>
                  <a:pt x="17370" y="7150"/>
                </a:cubicBezTo>
                <a:cubicBezTo>
                  <a:pt x="16558" y="5494"/>
                  <a:pt x="15440" y="3838"/>
                  <a:pt x="14560" y="3010"/>
                </a:cubicBezTo>
                <a:cubicBezTo>
                  <a:pt x="13358" y="1882"/>
                  <a:pt x="14154" y="2634"/>
                  <a:pt x="12292" y="1204"/>
                </a:cubicBezTo>
                <a:cubicBezTo>
                  <a:pt x="12021" y="978"/>
                  <a:pt x="11767" y="828"/>
                  <a:pt x="11496" y="602"/>
                </a:cubicBezTo>
                <a:cubicBezTo>
                  <a:pt x="11225" y="376"/>
                  <a:pt x="10684" y="0"/>
                  <a:pt x="10684" y="0"/>
                </a:cubicBezTo>
                <a:cubicBezTo>
                  <a:pt x="9092" y="452"/>
                  <a:pt x="7992" y="828"/>
                  <a:pt x="6553" y="3010"/>
                </a:cubicBezTo>
                <a:cubicBezTo>
                  <a:pt x="6147" y="3613"/>
                  <a:pt x="5758" y="4139"/>
                  <a:pt x="5351" y="4741"/>
                </a:cubicBezTo>
                <a:cubicBezTo>
                  <a:pt x="5080" y="5118"/>
                  <a:pt x="4539" y="5946"/>
                  <a:pt x="4539" y="5946"/>
                </a:cubicBezTo>
                <a:cubicBezTo>
                  <a:pt x="3929" y="7827"/>
                  <a:pt x="3235" y="9107"/>
                  <a:pt x="2541" y="10160"/>
                </a:cubicBezTo>
                <a:cubicBezTo>
                  <a:pt x="2101" y="10838"/>
                  <a:pt x="1796" y="12418"/>
                  <a:pt x="1339" y="13095"/>
                </a:cubicBezTo>
                <a:cubicBezTo>
                  <a:pt x="1102" y="14149"/>
                  <a:pt x="764" y="14902"/>
                  <a:pt x="544" y="16031"/>
                </a:cubicBezTo>
                <a:cubicBezTo>
                  <a:pt x="188" y="17837"/>
                  <a:pt x="-218" y="21600"/>
                  <a:pt x="137" y="18439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6" name="Shape 206"/>
          <p:cNvSpPr/>
          <p:nvPr/>
        </p:nvSpPr>
        <p:spPr>
          <a:xfrm>
            <a:off x="3505200" y="2133600"/>
            <a:ext cx="1967348" cy="333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9" h="21600" fill="norm" stroke="1" extrusionOk="0">
                <a:moveTo>
                  <a:pt x="0" y="0"/>
                </a:moveTo>
                <a:cubicBezTo>
                  <a:pt x="546" y="2631"/>
                  <a:pt x="929" y="4715"/>
                  <a:pt x="1584" y="6030"/>
                </a:cubicBezTo>
                <a:cubicBezTo>
                  <a:pt x="2859" y="13706"/>
                  <a:pt x="5027" y="16227"/>
                  <a:pt x="6757" y="17324"/>
                </a:cubicBezTo>
                <a:cubicBezTo>
                  <a:pt x="7904" y="19078"/>
                  <a:pt x="9052" y="20613"/>
                  <a:pt x="10217" y="21600"/>
                </a:cubicBezTo>
                <a:cubicBezTo>
                  <a:pt x="12840" y="20723"/>
                  <a:pt x="15462" y="20723"/>
                  <a:pt x="17976" y="15570"/>
                </a:cubicBezTo>
                <a:cubicBezTo>
                  <a:pt x="18722" y="14035"/>
                  <a:pt x="19378" y="11951"/>
                  <a:pt x="20125" y="10416"/>
                </a:cubicBezTo>
                <a:cubicBezTo>
                  <a:pt x="20453" y="9758"/>
                  <a:pt x="20689" y="8114"/>
                  <a:pt x="20981" y="6908"/>
                </a:cubicBezTo>
                <a:cubicBezTo>
                  <a:pt x="21454" y="5044"/>
                  <a:pt x="21600" y="5153"/>
                  <a:pt x="21272" y="5153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7" name="Shape 207"/>
          <p:cNvSpPr/>
          <p:nvPr/>
        </p:nvSpPr>
        <p:spPr>
          <a:xfrm>
            <a:off x="2790825" y="1566862"/>
            <a:ext cx="1295400" cy="6096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4876800" y="1600200"/>
            <a:ext cx="1295400" cy="6096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228600" y="3538313"/>
            <a:ext cx="8915400" cy="314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5" tIns="44445" rIns="44445" bIns="44445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As a process executes, it changes </a:t>
            </a:r>
            <a:r>
              <a:rPr i="1"/>
              <a:t>state</a:t>
            </a:r>
          </a:p>
          <a:p>
            <a:pPr lvl="1" marL="685800" indent="-228600">
              <a:lnSpc>
                <a:spcPct val="90000"/>
              </a:lnSpc>
              <a:spcBef>
                <a:spcPts val="900"/>
              </a:spcBef>
              <a:buSzPct val="100000"/>
              <a:buChar char="–"/>
              <a:defRPr sz="2600">
                <a:solidFill>
                  <a:srgbClr val="0000FF"/>
                </a:solidFill>
              </a:defRPr>
            </a:pPr>
            <a:r>
              <a:t>new</a:t>
            </a:r>
            <a:r>
              <a:rPr>
                <a:solidFill>
                  <a:srgbClr val="000000"/>
                </a:solidFill>
              </a:rPr>
              <a:t>:  The process is being created</a:t>
            </a:r>
            <a:endParaRPr>
              <a:solidFill>
                <a:srgbClr val="000000"/>
              </a:solidFill>
            </a:endParaRPr>
          </a:p>
          <a:p>
            <a:pPr lvl="1" marL="685800" indent="-228600">
              <a:lnSpc>
                <a:spcPct val="90000"/>
              </a:lnSpc>
              <a:spcBef>
                <a:spcPts val="900"/>
              </a:spcBef>
              <a:buSzPct val="100000"/>
              <a:buChar char="–"/>
              <a:defRPr sz="2600">
                <a:solidFill>
                  <a:srgbClr val="0000FF"/>
                </a:solidFill>
              </a:defRPr>
            </a:pPr>
            <a:r>
              <a:t>ready</a:t>
            </a:r>
            <a:r>
              <a:rPr>
                <a:solidFill>
                  <a:srgbClr val="000000"/>
                </a:solidFill>
              </a:rPr>
              <a:t>:  The process is waiting to run</a:t>
            </a:r>
            <a:endParaRPr>
              <a:solidFill>
                <a:srgbClr val="000000"/>
              </a:solidFill>
            </a:endParaRPr>
          </a:p>
          <a:p>
            <a:pPr lvl="1" marL="685800" indent="-228600">
              <a:lnSpc>
                <a:spcPct val="90000"/>
              </a:lnSpc>
              <a:spcBef>
                <a:spcPts val="900"/>
              </a:spcBef>
              <a:buSzPct val="100000"/>
              <a:buChar char="–"/>
              <a:defRPr sz="2600">
                <a:solidFill>
                  <a:srgbClr val="0000FF"/>
                </a:solidFill>
              </a:defRPr>
            </a:pPr>
            <a:r>
              <a:t>running</a:t>
            </a:r>
            <a:r>
              <a:rPr>
                <a:solidFill>
                  <a:srgbClr val="000000"/>
                </a:solidFill>
              </a:rPr>
              <a:t>:  Instructions are being executed</a:t>
            </a:r>
            <a:endParaRPr>
              <a:solidFill>
                <a:srgbClr val="000000"/>
              </a:solidFill>
            </a:endParaRPr>
          </a:p>
          <a:p>
            <a:pPr lvl="1" marL="685800" indent="-228600">
              <a:lnSpc>
                <a:spcPct val="90000"/>
              </a:lnSpc>
              <a:spcBef>
                <a:spcPts val="900"/>
              </a:spcBef>
              <a:buSzPct val="100000"/>
              <a:buChar char="–"/>
              <a:defRPr sz="2600">
                <a:solidFill>
                  <a:srgbClr val="0000FF"/>
                </a:solidFill>
              </a:defRPr>
            </a:pPr>
            <a:r>
              <a:t>waiting (or, blocked)</a:t>
            </a:r>
            <a:r>
              <a:rPr>
                <a:solidFill>
                  <a:srgbClr val="000000"/>
                </a:solidFill>
              </a:rPr>
              <a:t>:  Process waiting for some event to occur</a:t>
            </a:r>
            <a:endParaRPr>
              <a:solidFill>
                <a:srgbClr val="000000"/>
              </a:solidFill>
            </a:endParaRPr>
          </a:p>
          <a:p>
            <a:pPr lvl="1" marL="685800" indent="-228600">
              <a:lnSpc>
                <a:spcPct val="90000"/>
              </a:lnSpc>
              <a:spcBef>
                <a:spcPts val="900"/>
              </a:spcBef>
              <a:buSzPct val="100000"/>
              <a:buChar char="–"/>
              <a:defRPr sz="2600">
                <a:solidFill>
                  <a:srgbClr val="0000FF"/>
                </a:solidFill>
              </a:defRPr>
            </a:pPr>
            <a:r>
              <a:t>terminated</a:t>
            </a:r>
            <a:r>
              <a:rPr>
                <a:solidFill>
                  <a:srgbClr val="000000"/>
                </a:solidFill>
              </a:rPr>
              <a:t>:  The process has finished execution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1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4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4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0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2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Class="entr" nodeType="withEffect" presetSubtype="2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2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2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2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2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2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1"/>
      <p:bldP build="whole" bldLvl="1" animBg="1" rev="0" advAuto="0" spid="195" grpId="8"/>
      <p:bldP build="whole" bldLvl="1" animBg="1" rev="0" advAuto="0" spid="194" grpId="15"/>
      <p:bldP build="whole" bldLvl="1" animBg="1" rev="0" advAuto="0" spid="191" grpId="5"/>
      <p:bldP build="whole" bldLvl="1" animBg="1" rev="0" advAuto="0" spid="198" grpId="7"/>
      <p:bldP build="whole" bldLvl="1" animBg="1" rev="0" advAuto="0" spid="199" grpId="12"/>
      <p:bldP build="whole" bldLvl="1" animBg="1" rev="0" advAuto="0" spid="192" grpId="3"/>
      <p:bldP build="whole" bldLvl="1" animBg="1" rev="0" advAuto="0" spid="197" grpId="9"/>
      <p:bldP build="whole" bldLvl="1" animBg="1" rev="0" advAuto="0" spid="187" grpId="14"/>
      <p:bldP build="whole" bldLvl="1" animBg="1" rev="0" advAuto="0" spid="202" grpId="22"/>
      <p:bldP build="whole" bldLvl="1" animBg="1" rev="0" advAuto="0" spid="196" grpId="10"/>
      <p:bldP build="whole" bldLvl="1" animBg="1" rev="0" advAuto="0" spid="208" grpId="19"/>
      <p:bldP build="whole" bldLvl="1" animBg="1" rev="0" advAuto="0" spid="186" grpId="16"/>
      <p:bldP build="whole" bldLvl="1" animBg="1" rev="0" advAuto="0" spid="207" grpId="17"/>
      <p:bldP build="whole" bldLvl="1" animBg="1" rev="0" advAuto="0" spid="203" grpId="21"/>
      <p:bldP build="whole" bldLvl="1" animBg="1" rev="0" advAuto="0" spid="204" grpId="23"/>
      <p:bldP build="whole" bldLvl="1" animBg="1" rev="0" advAuto="0" spid="190" grpId="1"/>
      <p:bldP build="whole" bldLvl="1" animBg="1" rev="0" advAuto="0" spid="201" grpId="13"/>
      <p:bldP build="whole" bldLvl="1" animBg="1" rev="0" advAuto="0" spid="189" grpId="24"/>
      <p:bldP build="whole" bldLvl="1" animBg="1" rev="0" advAuto="0" spid="193" grpId="25"/>
      <p:bldP build="whole" bldLvl="1" animBg="1" rev="0" advAuto="0" spid="206" grpId="18"/>
      <p:bldP build="whole" bldLvl="1" animBg="1" rev="0" advAuto="0" spid="205" grpId="20"/>
      <p:bldP build="p" bldLvl="5" animBg="1" rev="0" advAuto="0" spid="209" grpId="26"/>
      <p:bldP build="whole" bldLvl="1" animBg="1" rev="0" advAuto="0" spid="184" grpId="4"/>
      <p:bldP build="whole" bldLvl="1" animBg="1" rev="0" advAuto="0" spid="188" grpId="2"/>
      <p:bldP build="whole" bldLvl="1" animBg="1" rev="0" advAuto="0" spid="185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522150" y="391885"/>
            <a:ext cx="8128001" cy="10287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Process Data Structures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marL="228600" indent="-285750">
              <a:spcBef>
                <a:spcPts val="1000"/>
              </a:spcBef>
              <a:defRPr sz="2800"/>
            </a:pPr>
            <a:r>
              <a:t>OS </a:t>
            </a:r>
            <a:r>
              <a:rPr>
                <a:solidFill>
                  <a:srgbClr val="FF0000"/>
                </a:solidFill>
              </a:rPr>
              <a:t>represents</a:t>
            </a:r>
            <a:r>
              <a:t> a process using a Process Control Block (</a:t>
            </a:r>
            <a:r>
              <a:rPr i="1"/>
              <a:t>PCB)</a:t>
            </a:r>
          </a:p>
          <a:p>
            <a:pPr lvl="1" marL="742950" indent="-285750">
              <a:spcBef>
                <a:spcPts val="400"/>
              </a:spcBef>
              <a:defRPr sz="2000"/>
            </a:pPr>
            <a:r>
              <a:t>Has all the details of a process</a:t>
            </a:r>
            <a:endParaRPr sz="2800"/>
          </a:p>
          <a:p>
            <a:pPr lvl="1" marL="742950" indent="-285750">
              <a:spcBef>
                <a:spcPts val="400"/>
              </a:spcBef>
              <a:defRPr sz="2000"/>
            </a:pPr>
            <a:r>
              <a:t>Context of the process</a:t>
            </a:r>
            <a:endParaRPr sz="2800"/>
          </a:p>
          <a:p>
            <a:pPr lvl="1" marL="742950" indent="-285750">
              <a:spcBef>
                <a:spcPts val="400"/>
              </a:spcBef>
              <a:defRPr sz="2000"/>
            </a:pPr>
            <a:r>
              <a:t>Also called </a:t>
            </a:r>
            <a:r>
              <a:rPr b="1"/>
              <a:t>process table entry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1218837" y="0"/>
            <a:ext cx="6654801" cy="982757"/>
          </a:xfrm>
          <a:prstGeom prst="rect">
            <a:avLst/>
          </a:prstGeom>
        </p:spPr>
        <p:txBody>
          <a:bodyPr/>
          <a:lstStyle>
            <a:lvl1pPr defTabSz="868680">
              <a:defRPr sz="4180">
                <a:solidFill>
                  <a:srgbClr val="1F497D"/>
                </a:solidFill>
              </a:defRPr>
            </a:lvl1pPr>
          </a:lstStyle>
          <a:p>
            <a:pPr/>
            <a:r>
              <a:t>Process Control Block (PCB) </a:t>
            </a:r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xfrm>
            <a:off x="749300" y="5741987"/>
            <a:ext cx="8128000" cy="51911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Figure: </a:t>
            </a:r>
            <a:r>
              <a:rPr>
                <a:solidFill>
                  <a:srgbClr val="FF0000"/>
                </a:solidFill>
              </a:rPr>
              <a:t>Fields</a:t>
            </a:r>
            <a:r>
              <a:t> of a PCB</a:t>
            </a:r>
          </a:p>
        </p:txBody>
      </p:sp>
      <p:pic>
        <p:nvPicPr>
          <p:cNvPr id="216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728757"/>
            <a:ext cx="8991600" cy="5013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582076" y="-25400"/>
            <a:ext cx="8000222" cy="148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CPU Switch From Process to Process</a:t>
            </a:r>
          </a:p>
        </p:txBody>
      </p:sp>
      <p:pic>
        <p:nvPicPr>
          <p:cNvPr id="219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" y="1273969"/>
            <a:ext cx="9141326" cy="5457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558800" y="-114300"/>
            <a:ext cx="8128000" cy="1295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Context Switch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xfrm>
            <a:off x="558800" y="977899"/>
            <a:ext cx="8128000" cy="53340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For a running process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All registers are loaded in CPU and modified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200"/>
            </a:pPr>
            <a:r>
              <a:t>E.g. Program Counter, Stack Pointer, General Purpose Registers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When process relinquishes the CPU, the </a:t>
            </a:r>
            <a:r>
              <a:rPr>
                <a:solidFill>
                  <a:srgbClr val="C00000"/>
                </a:solidFill>
              </a:rPr>
              <a:t>OS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Saves register values to the PCB of that process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To execute another process, the </a:t>
            </a:r>
            <a:r>
              <a:rPr>
                <a:solidFill>
                  <a:srgbClr val="C00000"/>
                </a:solidFill>
              </a:rPr>
              <a:t>OS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Loads register values from PCB of that process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Symbol"/>
              <a:buChar char="⇒"/>
              <a:defRPr sz="2900"/>
            </a:pPr>
            <a:r>
              <a:t>Context Switch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buFont typeface="Symbol"/>
              <a:buChar char="−"/>
              <a:defRPr sz="2500"/>
            </a:pPr>
            <a:r>
              <a:t>Process of switching CPU from one process to another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buFont typeface="Symbol"/>
              <a:buChar char="−"/>
              <a:defRPr sz="2500"/>
            </a:pPr>
            <a:r>
              <a:t>Very machine dependent for types of registers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762000" y="0"/>
            <a:ext cx="7543800" cy="1313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Processes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Operating system provided </a:t>
            </a:r>
            <a:r>
              <a:rPr b="1" i="1">
                <a:solidFill>
                  <a:srgbClr val="FF0000"/>
                </a:solidFill>
              </a:rPr>
              <a:t>abstraction</a:t>
            </a:r>
            <a:r>
              <a:t> to represent what is </a:t>
            </a:r>
            <a:r>
              <a:rPr>
                <a:solidFill>
                  <a:srgbClr val="FF0000"/>
                </a:solidFill>
              </a:rPr>
              <a:t>needed</a:t>
            </a:r>
            <a:r>
              <a:t> to run a single </a:t>
            </a:r>
            <a:r>
              <a:rPr>
                <a:solidFill>
                  <a:srgbClr val="FF0000"/>
                </a:solidFill>
              </a:rPr>
              <a:t>program.</a:t>
            </a:r>
            <a:br>
              <a:rPr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t>The unit of execution.</a:t>
            </a:r>
            <a:br/>
          </a:p>
          <a:p>
            <a:pPr>
              <a:lnSpc>
                <a:spcPct val="80000"/>
              </a:lnSpc>
            </a:pPr>
            <a:r>
              <a:t>Processes turn a single CPU into multiple virtual CPUs.</a:t>
            </a:r>
            <a:br/>
          </a:p>
          <a:p>
            <a:pPr>
              <a:lnSpc>
                <a:spcPct val="80000"/>
              </a:lnSpc>
            </a:pPr>
            <a:r>
              <a:t>Each process has its own virtual CPU.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705">
                <a:solidFill>
                  <a:srgbClr val="1F497D"/>
                </a:solidFill>
              </a:defRPr>
            </a:lvl1pPr>
          </a:lstStyle>
          <a:p>
            <a:pPr/>
            <a:r>
              <a:t>What does it take to create a process?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xfrm>
            <a:off x="469900" y="1181099"/>
            <a:ext cx="8128000" cy="4991103"/>
          </a:xfrm>
          <a:prstGeom prst="rect">
            <a:avLst/>
          </a:prstGeom>
        </p:spPr>
        <p:txBody>
          <a:bodyPr/>
          <a:lstStyle/>
          <a:p>
            <a:pPr/>
            <a:r>
              <a:t>Must construct new PCB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Inexpensive</a:t>
            </a:r>
          </a:p>
          <a:p>
            <a:pPr/>
            <a:r>
              <a:t>Must set up new address space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More expensive</a:t>
            </a:r>
            <a:br/>
          </a:p>
          <a:p>
            <a:pPr>
              <a:defRPr>
                <a:solidFill>
                  <a:srgbClr val="C00000"/>
                </a:solidFill>
              </a:defRPr>
            </a:pPr>
            <a:r>
              <a:t>Creating a new process is costly</a:t>
            </a:r>
          </a:p>
          <a:p>
            <a:pPr>
              <a:defRPr>
                <a:solidFill>
                  <a:srgbClr val="C00000"/>
                </a:solidFill>
              </a:defRPr>
            </a:pPr>
            <a:r>
              <a:t>Context switching is costly </a:t>
            </a:r>
          </a:p>
          <a:p>
            <a:pPr algn="ctr">
              <a:buSzTx/>
              <a:buNone/>
            </a:pPr>
            <a:r>
              <a:t>	</a:t>
            </a:r>
            <a:r>
              <a:rPr>
                <a:solidFill>
                  <a:srgbClr val="1F497D"/>
                </a:solidFill>
              </a:rPr>
              <a:t>Need something more lightweight!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613590" y="0"/>
            <a:ext cx="8128001" cy="1295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Threads and Processes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xfrm>
            <a:off x="668203" y="1171459"/>
            <a:ext cx="8128001" cy="49911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Most operating systems therefore support two entities:</a:t>
            </a:r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the </a:t>
            </a:r>
            <a:r>
              <a:rPr u="sng"/>
              <a:t>process</a:t>
            </a:r>
            <a:r>
              <a:t>, </a:t>
            </a:r>
            <a:endParaRPr sz="2800"/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defRPr sz="1800"/>
            </a:pPr>
            <a:r>
              <a:t>which defines the </a:t>
            </a:r>
            <a:r>
              <a:rPr u="sng"/>
              <a:t>address space</a:t>
            </a:r>
            <a:r>
              <a:t> and </a:t>
            </a:r>
            <a:r>
              <a:rPr>
                <a:solidFill>
                  <a:srgbClr val="FF0000"/>
                </a:solidFill>
              </a:rPr>
              <a:t>general</a:t>
            </a:r>
            <a:r>
              <a:t> process attributes</a:t>
            </a:r>
            <a:endParaRPr sz="24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the </a:t>
            </a:r>
            <a:r>
              <a:rPr u="sng"/>
              <a:t>thread</a:t>
            </a:r>
            <a:r>
              <a:t>, </a:t>
            </a:r>
            <a:endParaRPr sz="2800"/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defRPr sz="1800"/>
            </a:pPr>
            <a:r>
              <a:t>which defines a </a:t>
            </a:r>
            <a:r>
              <a:rPr b="1">
                <a:solidFill>
                  <a:srgbClr val="FF0000"/>
                </a:solidFill>
              </a:rPr>
              <a:t>sequential</a:t>
            </a:r>
            <a:r>
              <a:t> execution stream </a:t>
            </a:r>
            <a:r>
              <a:rPr>
                <a:solidFill>
                  <a:srgbClr val="FF0000"/>
                </a:solidFill>
              </a:rPr>
              <a:t>within</a:t>
            </a:r>
            <a:r>
              <a:t> a process</a:t>
            </a:r>
            <a:endParaRPr sz="2400"/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defRPr sz="1800"/>
            </a:pPr>
            <a:r>
              <a:t>Like a miniprocess within a  process</a:t>
            </a:r>
            <a:endParaRPr sz="2400"/>
          </a:p>
          <a:p>
            <a:pPr>
              <a:lnSpc>
                <a:spcPct val="90000"/>
              </a:lnSpc>
            </a:pPr>
            <a:r>
              <a:t>A thread is bound to a single process.  </a:t>
            </a:r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For each process, however, there may be many threads.</a:t>
            </a:r>
            <a:endParaRPr sz="2800"/>
          </a:p>
          <a:p>
            <a:pPr>
              <a:lnSpc>
                <a:spcPct val="90000"/>
              </a:lnSpc>
            </a:pPr>
            <a:r>
              <a:t>Threads are the unit of scheduling  </a:t>
            </a:r>
          </a:p>
          <a:p>
            <a:pPr>
              <a:lnSpc>
                <a:spcPct val="90000"/>
              </a:lnSpc>
            </a:pPr>
            <a:r>
              <a:t>Processes are </a:t>
            </a:r>
            <a:r>
              <a:rPr i="1">
                <a:solidFill>
                  <a:srgbClr val="FF0000"/>
                </a:solidFill>
              </a:rPr>
              <a:t>containers</a:t>
            </a:r>
            <a:r>
              <a:t> in which threads execute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548276" y="0"/>
            <a:ext cx="8128001" cy="1295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Threads and Processes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668203" y="1171459"/>
            <a:ext cx="8128001" cy="4991103"/>
          </a:xfrm>
          <a:prstGeom prst="rect">
            <a:avLst/>
          </a:prstGeom>
        </p:spPr>
        <p:txBody>
          <a:bodyPr/>
          <a:lstStyle/>
          <a:p>
            <a:pPr/>
            <a:r>
              <a:t>Thread within the same process needs a new ability:</a:t>
            </a:r>
          </a:p>
          <a:p>
            <a:pPr lvl="1" marL="742950" indent="-285750">
              <a:spcBef>
                <a:spcPts val="600"/>
              </a:spcBef>
              <a:defRPr sz="2800">
                <a:solidFill>
                  <a:srgbClr val="FF0000"/>
                </a:solidFill>
              </a:defRPr>
            </a:pPr>
            <a:r>
              <a:t>Share an address space and all of it’s data among themselves.</a:t>
            </a:r>
          </a:p>
          <a:p>
            <a:pPr/>
            <a:r>
              <a:t>Remember, processes does not share their address spaces.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3124200" y="6395369"/>
            <a:ext cx="28956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34" name="Shape 234"/>
          <p:cNvSpPr/>
          <p:nvPr>
            <p:ph type="title"/>
          </p:nvPr>
        </p:nvSpPr>
        <p:spPr>
          <a:xfrm>
            <a:off x="640080" y="323160"/>
            <a:ext cx="7772401" cy="1066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Multithreaded Processes</a:t>
            </a:r>
          </a:p>
        </p:txBody>
      </p:sp>
      <p:sp>
        <p:nvSpPr>
          <p:cNvPr id="235" name="Shape 235"/>
          <p:cNvSpPr/>
          <p:nvPr/>
        </p:nvSpPr>
        <p:spPr>
          <a:xfrm>
            <a:off x="457200" y="6395369"/>
            <a:ext cx="21336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236" name="Shape 236"/>
          <p:cNvSpPr/>
          <p:nvPr>
            <p:ph type="sldNum" sz="quarter" idx="4294967295"/>
          </p:nvPr>
        </p:nvSpPr>
        <p:spPr>
          <a:xfrm>
            <a:off x="8404860" y="6395369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7" name="image10.png"/>
          <p:cNvPicPr>
            <a:picLocks noChangeAspect="1"/>
          </p:cNvPicPr>
          <p:nvPr/>
        </p:nvPicPr>
        <p:blipFill>
          <a:blip r:embed="rId2">
            <a:extLst/>
          </a:blip>
          <a:srcRect l="375" t="11751" r="375" b="11751"/>
          <a:stretch>
            <a:fillRect/>
          </a:stretch>
        </p:blipFill>
        <p:spPr>
          <a:xfrm>
            <a:off x="146022" y="1531344"/>
            <a:ext cx="8887809" cy="5138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40" name="Shape 240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The Classical Thread Model</a:t>
            </a:r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xfrm>
            <a:off x="685800" y="5381625"/>
            <a:ext cx="7772400" cy="7143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t>(a) Three processes each with one thread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t>(b) One process with three threads</a:t>
            </a:r>
          </a:p>
        </p:txBody>
      </p:sp>
      <p:sp>
        <p:nvSpPr>
          <p:cNvPr id="242" name="Shape 242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243" name="Shape 243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4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012" y="1600200"/>
            <a:ext cx="8228013" cy="3354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47" name="Shape 247"/>
          <p:cNvSpPr/>
          <p:nvPr>
            <p:ph type="title"/>
          </p:nvPr>
        </p:nvSpPr>
        <p:spPr>
          <a:xfrm>
            <a:off x="534114" y="175805"/>
            <a:ext cx="8128001" cy="1295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The Classical Thread Model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Shared information </a:t>
            </a:r>
            <a:endParaRPr sz="20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Address space: text, data structures, etc.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I/O and file: comm. ports, directories and file descriptors, etc.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Global variables and child processes.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Accounting info: stats</a:t>
            </a:r>
            <a:endParaRPr sz="280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Private state</a:t>
            </a:r>
            <a:endParaRPr sz="20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State (ready, running and blocked)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Registers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Program counter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Execution stack</a:t>
            </a:r>
            <a:endParaRPr sz="280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Each thread execute separately</a:t>
            </a:r>
          </a:p>
        </p:txBody>
      </p:sp>
      <p:sp>
        <p:nvSpPr>
          <p:cNvPr id="249" name="Shape 249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250" name="Shape 250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53" name="Shape 253"/>
          <p:cNvSpPr/>
          <p:nvPr>
            <p:ph type="title"/>
          </p:nvPr>
        </p:nvSpPr>
        <p:spPr>
          <a:xfrm>
            <a:off x="469900" y="456052"/>
            <a:ext cx="8128000" cy="12954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1F497D"/>
                </a:solidFill>
              </a:defRPr>
            </a:lvl1pPr>
          </a:lstStyle>
          <a:p>
            <a:pPr/>
            <a:r>
              <a:t>Why each thread has its own stack?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469900" y="1961002"/>
            <a:ext cx="8128000" cy="45541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800"/>
            </a:pPr>
          </a:p>
          <a:p>
            <a:pPr>
              <a:lnSpc>
                <a:spcPct val="90000"/>
              </a:lnSpc>
              <a:defRPr sz="2800"/>
            </a:pPr>
          </a:p>
          <a:p>
            <a:pPr>
              <a:lnSpc>
                <a:spcPct val="90000"/>
              </a:lnSpc>
              <a:defRPr sz="2800"/>
            </a:pPr>
          </a:p>
          <a:p>
            <a:pPr>
              <a:lnSpc>
                <a:spcPct val="90000"/>
              </a:lnSpc>
              <a:defRPr sz="2800"/>
            </a:pPr>
          </a:p>
          <a:p>
            <a:pPr>
              <a:lnSpc>
                <a:spcPct val="90000"/>
              </a:lnSpc>
              <a:defRPr sz="2800"/>
            </a:pPr>
          </a:p>
          <a:p>
            <a:pPr>
              <a:lnSpc>
                <a:spcPct val="90000"/>
              </a:lnSpc>
              <a:defRPr sz="2800"/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What will happen if they share one stack?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Each thread call different </a:t>
            </a:r>
            <a:r>
              <a:rPr>
                <a:solidFill>
                  <a:srgbClr val="FF0000"/>
                </a:solidFill>
              </a:rPr>
              <a:t>procedures</a:t>
            </a:r>
            <a:r>
              <a:t> and each has a different </a:t>
            </a:r>
            <a:r>
              <a:rPr>
                <a:solidFill>
                  <a:srgbClr val="FF0000"/>
                </a:solidFill>
              </a:rPr>
              <a:t>execution history</a:t>
            </a:r>
            <a:r>
              <a:t>.</a:t>
            </a:r>
          </a:p>
        </p:txBody>
      </p:sp>
      <p:sp>
        <p:nvSpPr>
          <p:cNvPr id="255" name="Shape 255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256" name="Shape 256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57" name="image12.jpg" descr="2-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294" y="1739287"/>
            <a:ext cx="5443419" cy="3097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60" name="Shape 260"/>
          <p:cNvSpPr/>
          <p:nvPr>
            <p:ph type="title"/>
          </p:nvPr>
        </p:nvSpPr>
        <p:spPr>
          <a:xfrm>
            <a:off x="569524" y="204913"/>
            <a:ext cx="8128001" cy="1295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Thread Context Switch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469900" y="1645185"/>
            <a:ext cx="8128000" cy="4991102"/>
          </a:xfrm>
          <a:prstGeom prst="rect">
            <a:avLst/>
          </a:prstGeom>
        </p:spPr>
        <p:txBody>
          <a:bodyPr/>
          <a:lstStyle/>
          <a:p>
            <a:pPr/>
            <a:r>
              <a:t>Multiplex multiple threads on single CPU</a:t>
            </a:r>
          </a:p>
          <a:p>
            <a:pPr/>
            <a:r>
              <a:t>Similar to process context switch, but less expensive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Still needs to switch register set</a:t>
            </a:r>
          </a:p>
          <a:p>
            <a:pPr lvl="1" marL="742950" indent="-285750">
              <a:spcBef>
                <a:spcPts val="600"/>
              </a:spcBef>
              <a:defRPr sz="2800">
                <a:solidFill>
                  <a:srgbClr val="FF0000"/>
                </a:solidFill>
              </a:defRPr>
            </a:pPr>
            <a:r>
              <a:t>But no memory management related work!!!</a:t>
            </a:r>
          </a:p>
        </p:txBody>
      </p:sp>
      <p:sp>
        <p:nvSpPr>
          <p:cNvPr id="262" name="Shape 262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263" name="Shape 263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>
                <a:solidFill>
                  <a:srgbClr val="1F497D"/>
                </a:solidFill>
              </a:defRPr>
            </a:pPr>
            <a:r>
              <a:t>Concurrent Execution on a </a:t>
            </a:r>
            <a:br/>
            <a:r>
              <a:t>Single-core System</a:t>
            </a:r>
          </a:p>
        </p:txBody>
      </p:sp>
      <p:pic>
        <p:nvPicPr>
          <p:cNvPr id="266" name="image13.jpeg" descr="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469" y="2783659"/>
            <a:ext cx="8403062" cy="840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>
                <a:solidFill>
                  <a:srgbClr val="1F497D"/>
                </a:solidFill>
              </a:defRPr>
            </a:pPr>
            <a:r>
              <a:t>Parallel Execution on a </a:t>
            </a:r>
            <a:br/>
            <a:r>
              <a:t>Multicore System</a:t>
            </a:r>
          </a:p>
        </p:txBody>
      </p:sp>
      <p:pic>
        <p:nvPicPr>
          <p:cNvPr id="269" name="image14.jpeg" descr="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558" y="2518833"/>
            <a:ext cx="8209564" cy="2548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Processes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3072"/>
            </a:pPr>
            <a:r>
              <a:t>Multiple Parts</a:t>
            </a:r>
          </a:p>
          <a:p>
            <a:pPr lvl="1" marL="713231" indent="-274320" defTabSz="877823">
              <a:spcBef>
                <a:spcPts val="600"/>
              </a:spcBef>
              <a:defRPr sz="2688"/>
            </a:pPr>
            <a:r>
              <a:t>The Program Code, Also Called </a:t>
            </a:r>
            <a:r>
              <a:rPr b="1"/>
              <a:t>Text Section</a:t>
            </a:r>
          </a:p>
          <a:p>
            <a:pPr lvl="1" marL="713231" indent="-274320" defTabSz="877823">
              <a:spcBef>
                <a:spcPts val="600"/>
              </a:spcBef>
              <a:defRPr sz="2688"/>
            </a:pPr>
            <a:r>
              <a:t>Current </a:t>
            </a:r>
            <a:r>
              <a:rPr>
                <a:solidFill>
                  <a:srgbClr val="FF0000"/>
                </a:solidFill>
              </a:rPr>
              <a:t>Activity</a:t>
            </a:r>
            <a:r>
              <a:t> Including the current values of </a:t>
            </a:r>
            <a:r>
              <a:rPr b="1"/>
              <a:t>PC</a:t>
            </a:r>
            <a:r>
              <a:t>, Registers</a:t>
            </a:r>
          </a:p>
          <a:p>
            <a:pPr lvl="1" marL="713231" indent="-274320" defTabSz="877823">
              <a:spcBef>
                <a:spcPts val="600"/>
              </a:spcBef>
              <a:defRPr b="1" sz="2688"/>
            </a:pPr>
            <a:r>
              <a:t>Stack </a:t>
            </a:r>
            <a:r>
              <a:rPr b="0"/>
              <a:t>Containing Temporary Data</a:t>
            </a:r>
          </a:p>
          <a:p>
            <a:pPr lvl="2" marL="1097280" indent="-219455" defTabSz="877823">
              <a:spcBef>
                <a:spcPts val="500"/>
              </a:spcBef>
              <a:defRPr sz="2304"/>
            </a:pPr>
            <a:r>
              <a:t>Function Parameters, Return Addresses, Local Variables</a:t>
            </a:r>
          </a:p>
          <a:p>
            <a:pPr lvl="1" marL="713231" indent="-274320" defTabSz="877823">
              <a:spcBef>
                <a:spcPts val="600"/>
              </a:spcBef>
              <a:defRPr b="1" sz="2688"/>
            </a:pPr>
            <a:r>
              <a:t>Data Section </a:t>
            </a:r>
            <a:r>
              <a:rPr b="0"/>
              <a:t>Containing </a:t>
            </a:r>
            <a:r>
              <a:rPr b="0">
                <a:solidFill>
                  <a:srgbClr val="FF0000"/>
                </a:solidFill>
              </a:rPr>
              <a:t>Global</a:t>
            </a:r>
            <a:r>
              <a:rPr b="0"/>
              <a:t> Variables</a:t>
            </a:r>
          </a:p>
          <a:p>
            <a:pPr lvl="1" marL="713231" indent="-274320" defTabSz="877823">
              <a:spcBef>
                <a:spcPts val="600"/>
              </a:spcBef>
              <a:defRPr b="1" sz="2688"/>
            </a:pPr>
            <a:r>
              <a:t>Heap </a:t>
            </a:r>
            <a:r>
              <a:rPr b="0"/>
              <a:t>Containing Memory </a:t>
            </a:r>
            <a:r>
              <a:rPr b="0">
                <a:solidFill>
                  <a:srgbClr val="FF0000"/>
                </a:solidFill>
              </a:rPr>
              <a:t>Dynamically</a:t>
            </a:r>
            <a:r>
              <a:rPr b="0"/>
              <a:t> Allocated During Run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Thread Dynamics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Threads are dynamically created/terminated</a:t>
            </a:r>
          </a:p>
          <a:p>
            <a:pPr>
              <a:spcBef>
                <a:spcPts val="600"/>
              </a:spcBef>
              <a:defRPr sz="2800">
                <a:solidFill>
                  <a:srgbClr val="FF0000"/>
                </a:solidFill>
              </a:defRPr>
            </a:pPr>
            <a:r>
              <a:t>Thread is the unit of scheduling.</a:t>
            </a:r>
            <a:br/>
            <a:r>
              <a:rPr>
                <a:solidFill>
                  <a:srgbClr val="000000"/>
                </a:solidFill>
              </a:rPr>
              <a:t>Multiple threads need to be scheduled</a:t>
            </a:r>
            <a:endParaRPr>
              <a:solidFill>
                <a:srgbClr val="000000"/>
              </a:solidFill>
            </a:endParaRPr>
          </a:p>
          <a:p>
            <a:pPr lvl="1" marL="742950" indent="-285750">
              <a:spcBef>
                <a:spcPts val="500"/>
              </a:spcBef>
              <a:defRPr sz="2400"/>
            </a:pPr>
            <a:r>
              <a:t>Ready</a:t>
            </a:r>
            <a:endParaRPr sz="2800"/>
          </a:p>
          <a:p>
            <a:pPr lvl="1" marL="742950" indent="-285750">
              <a:spcBef>
                <a:spcPts val="500"/>
              </a:spcBef>
              <a:defRPr sz="2400"/>
            </a:pPr>
            <a:r>
              <a:t>Blocked</a:t>
            </a:r>
            <a:endParaRPr sz="2800"/>
          </a:p>
          <a:p>
            <a:pPr lvl="1" marL="742950" indent="-285750">
              <a:spcBef>
                <a:spcPts val="500"/>
              </a:spcBef>
              <a:defRPr sz="2400"/>
            </a:pPr>
            <a:r>
              <a:t>Running</a:t>
            </a:r>
            <a:endParaRPr sz="2800"/>
          </a:p>
          <a:p>
            <a:pPr lvl="1" marL="742950" indent="-285750">
              <a:spcBef>
                <a:spcPts val="500"/>
              </a:spcBef>
              <a:defRPr sz="2400"/>
            </a:pPr>
            <a:r>
              <a:t>Terminated</a:t>
            </a:r>
            <a:endParaRPr sz="2800"/>
          </a:p>
          <a:p>
            <a:pPr>
              <a:spcBef>
                <a:spcPts val="600"/>
              </a:spcBef>
              <a:defRPr sz="2800"/>
            </a:pPr>
            <a:r>
              <a:t>Threads share CPU and on single processor machine only one thread can run at a time</a:t>
            </a:r>
          </a:p>
        </p:txBody>
      </p:sp>
      <p:sp>
        <p:nvSpPr>
          <p:cNvPr id="274" name="Shape 274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275" name="Shape 275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Thread Usage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Why need threads?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Simplify coding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Concurrent activities within a process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Better CPU utilization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Better responsiveness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Less costly to create &amp; switch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Utilizing parallelism of multi-processor systems</a:t>
            </a:r>
          </a:p>
        </p:txBody>
      </p:sp>
      <p:sp>
        <p:nvSpPr>
          <p:cNvPr id="280" name="Shape 280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281" name="Shape 281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Thread Usage: word processor</a:t>
            </a:r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xfrm>
            <a:off x="469900" y="5431316"/>
            <a:ext cx="8128000" cy="108378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A thread can wait for I/O, while the others can still be running.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What if it is single-threaded?</a:t>
            </a:r>
          </a:p>
        </p:txBody>
      </p:sp>
      <p:sp>
        <p:nvSpPr>
          <p:cNvPr id="286" name="Shape 286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287" name="Shape 287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88" name="image15.jpg" descr="2-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1676400"/>
            <a:ext cx="7607300" cy="3482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91" name="Shape 2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Thread Usage: Web Server</a:t>
            </a:r>
          </a:p>
        </p:txBody>
      </p:sp>
      <p:sp>
        <p:nvSpPr>
          <p:cNvPr id="292" name="Shape 292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293" name="Shape 293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94" name="image16.jpg" descr="2-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466" y="1445785"/>
            <a:ext cx="7017134" cy="4650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1F497D"/>
                </a:solidFill>
              </a:defRPr>
            </a:lvl1pPr>
          </a:lstStyle>
          <a:p>
            <a:pPr/>
            <a:r>
              <a:t>Blocking System Calls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Usually </a:t>
            </a:r>
            <a:r>
              <a:rPr>
                <a:solidFill>
                  <a:srgbClr val="FF0000"/>
                </a:solidFill>
              </a:rPr>
              <a:t>I/O related</a:t>
            </a:r>
            <a:r>
              <a:t>: read(), fread(), getc(), write()</a:t>
            </a:r>
          </a:p>
          <a:p>
            <a:pPr>
              <a:lnSpc>
                <a:spcPct val="90000"/>
              </a:lnSpc>
            </a:pPr>
            <a:r>
              <a:t>Doesn’t return until the call completes</a:t>
            </a:r>
          </a:p>
          <a:p>
            <a:pPr>
              <a:lnSpc>
                <a:spcPct val="90000"/>
              </a:lnSpc>
            </a:pPr>
            <a:r>
              <a:t>The process/thread is switched to blocked state</a:t>
            </a:r>
          </a:p>
          <a:p>
            <a:pPr>
              <a:lnSpc>
                <a:spcPct val="90000"/>
              </a:lnSpc>
            </a:pPr>
            <a:r>
              <a:t>When the I/O completes, the process/thread becomes ready</a:t>
            </a:r>
          </a:p>
          <a:p>
            <a:pPr>
              <a:lnSpc>
                <a:spcPct val="90000"/>
              </a:lnSpc>
            </a:pPr>
            <a:r>
              <a:t>Simple to implement</a:t>
            </a:r>
          </a:p>
        </p:txBody>
      </p:sp>
      <p:sp>
        <p:nvSpPr>
          <p:cNvPr id="299" name="Shape 299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300" name="Shape 300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303" name="Shape 3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Thread Implementation</a:t>
            </a:r>
          </a:p>
        </p:txBody>
      </p:sp>
      <p:sp>
        <p:nvSpPr>
          <p:cNvPr id="304" name="Shape 30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 user space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Kernel unaware of multiple threads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User level runtime system does scheduling</a:t>
            </a:r>
          </a:p>
          <a:p>
            <a:pPr/>
            <a:r>
              <a:t>In kernel space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Kernel supports threads (lightweight process)</a:t>
            </a:r>
          </a:p>
        </p:txBody>
      </p:sp>
      <p:sp>
        <p:nvSpPr>
          <p:cNvPr id="305" name="Shape 305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306" name="Shape 306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User-Level Threads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The thread scheduler is part of a </a:t>
            </a:r>
            <a:r>
              <a:rPr i="1"/>
              <a:t>user-level library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Each thread is represented simply by:</a:t>
            </a:r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PC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Registers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Stack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Small control block</a:t>
            </a:r>
            <a:endParaRPr sz="280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All thread operations are at the user-level:</a:t>
            </a:r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Creating a new thread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switching between threads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synchronizing between threads</a:t>
            </a:r>
          </a:p>
        </p:txBody>
      </p:sp>
      <p:sp>
        <p:nvSpPr>
          <p:cNvPr id="311" name="Shape 311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312" name="Shape 312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3124200" y="6395369"/>
            <a:ext cx="28956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315" name="Shape 31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6037" tIns="46037" rIns="46037" bIns="46037"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User-Level vs. Kernel Threads</a:t>
            </a:r>
          </a:p>
        </p:txBody>
      </p:sp>
      <p:sp>
        <p:nvSpPr>
          <p:cNvPr id="316" name="Shape 316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46037" tIns="46037" rIns="46037" bIns="46037"/>
          <a:lstStyle/>
          <a:p>
            <a:pPr marL="336042" indent="-336042" defTabSz="896111">
              <a:lnSpc>
                <a:spcPct val="90000"/>
              </a:lnSpc>
              <a:buSzTx/>
              <a:buNone/>
              <a:defRPr sz="2744">
                <a:solidFill>
                  <a:srgbClr val="002060"/>
                </a:solidFill>
              </a:defRPr>
            </a:pPr>
            <a:r>
              <a:t>User-Level</a:t>
            </a:r>
          </a:p>
          <a:p>
            <a:pPr marL="336042" indent="-336042" defTabSz="896111">
              <a:lnSpc>
                <a:spcPct val="90000"/>
              </a:lnSpc>
              <a:defRPr sz="2744">
                <a:solidFill>
                  <a:srgbClr val="002060"/>
                </a:solidFill>
              </a:defRPr>
            </a:pPr>
            <a:r>
              <a:t>Managed by application</a:t>
            </a:r>
          </a:p>
          <a:p>
            <a:pPr marL="336042" indent="-336042" defTabSz="896111">
              <a:lnSpc>
                <a:spcPct val="90000"/>
              </a:lnSpc>
              <a:defRPr sz="2744">
                <a:solidFill>
                  <a:srgbClr val="002060"/>
                </a:solidFill>
              </a:defRPr>
            </a:pPr>
            <a:r>
              <a:t>Kernel not aware of thread</a:t>
            </a:r>
          </a:p>
          <a:p>
            <a:pPr marL="336042" indent="-336042" defTabSz="896111">
              <a:lnSpc>
                <a:spcPct val="90000"/>
              </a:lnSpc>
              <a:defRPr sz="2744">
                <a:solidFill>
                  <a:srgbClr val="002060"/>
                </a:solidFill>
              </a:defRPr>
            </a:pPr>
            <a:r>
              <a:t>Context switching cheap</a:t>
            </a:r>
          </a:p>
          <a:p>
            <a:pPr marL="336042" indent="-336042" defTabSz="896111">
              <a:lnSpc>
                <a:spcPct val="90000"/>
              </a:lnSpc>
              <a:defRPr sz="2744">
                <a:solidFill>
                  <a:srgbClr val="002060"/>
                </a:solidFill>
              </a:defRPr>
            </a:pPr>
            <a:r>
              <a:t>Create as many as needed</a:t>
            </a:r>
          </a:p>
          <a:p>
            <a:pPr marL="336042" indent="-336042" defTabSz="896111">
              <a:lnSpc>
                <a:spcPct val="90000"/>
              </a:lnSpc>
              <a:defRPr sz="2744">
                <a:solidFill>
                  <a:srgbClr val="002060"/>
                </a:solidFill>
              </a:defRPr>
            </a:pPr>
            <a:r>
              <a:t>Must be used with care</a:t>
            </a:r>
          </a:p>
        </p:txBody>
      </p:sp>
      <p:sp>
        <p:nvSpPr>
          <p:cNvPr id="317" name="Shape 317"/>
          <p:cNvSpPr/>
          <p:nvPr/>
        </p:nvSpPr>
        <p:spPr>
          <a:xfrm>
            <a:off x="4648200" y="1600200"/>
            <a:ext cx="4038600" cy="2369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defRPr sz="2800">
                <a:solidFill>
                  <a:srgbClr val="00B050"/>
                </a:solidFill>
              </a:defRPr>
            </a:pPr>
            <a:r>
              <a:t>Kernel-Level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>
                <a:solidFill>
                  <a:srgbClr val="00B050"/>
                </a:solidFill>
              </a:defRPr>
            </a:pPr>
            <a:r>
              <a:t>Managed by kernel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>
                <a:solidFill>
                  <a:srgbClr val="00B050"/>
                </a:solidFill>
              </a:defRPr>
            </a:pPr>
            <a:r>
              <a:t>Consumes kernel resources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>
                <a:solidFill>
                  <a:srgbClr val="00B050"/>
                </a:solidFill>
              </a:defRPr>
            </a:pPr>
            <a:r>
              <a:t>Context switching expensive 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>
                <a:solidFill>
                  <a:srgbClr val="00B050"/>
                </a:solidFill>
              </a:defRPr>
            </a:pPr>
            <a:r>
              <a:t>Number limited by kernel resources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>
                <a:solidFill>
                  <a:srgbClr val="00B050"/>
                </a:solidFill>
              </a:defRPr>
            </a:pPr>
            <a:r>
              <a:t>Simpler to use</a:t>
            </a:r>
          </a:p>
        </p:txBody>
      </p:sp>
      <p:sp>
        <p:nvSpPr>
          <p:cNvPr id="318" name="Shape 318"/>
          <p:cNvSpPr/>
          <p:nvPr/>
        </p:nvSpPr>
        <p:spPr>
          <a:xfrm>
            <a:off x="457200" y="6395369"/>
            <a:ext cx="21336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319" name="Shape 319"/>
          <p:cNvSpPr/>
          <p:nvPr>
            <p:ph type="sldNum" sz="quarter" idx="4294967295"/>
          </p:nvPr>
        </p:nvSpPr>
        <p:spPr>
          <a:xfrm>
            <a:off x="8404860" y="6395369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381000" y="228600"/>
            <a:ext cx="8382000" cy="1066800"/>
          </a:xfrm>
          <a:prstGeom prst="rect">
            <a:avLst/>
          </a:prstGeom>
        </p:spPr>
        <p:txBody>
          <a:bodyPr/>
          <a:lstStyle/>
          <a:p>
            <a:pPr>
              <a:defRPr sz="3200">
                <a:solidFill>
                  <a:srgbClr val="1F497D"/>
                </a:solidFill>
              </a:defRPr>
            </a:pPr>
            <a:r>
              <a:t>Implementing Threads in User Space</a:t>
            </a:r>
            <a:br/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xfrm>
            <a:off x="1218082" y="5612684"/>
            <a:ext cx="6515101" cy="88582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SzTx/>
              <a:buNone/>
              <a:defRPr sz="2800"/>
            </a:lvl1pPr>
          </a:lstStyle>
          <a:p>
            <a:pPr/>
            <a:r>
              <a:t>A user-level threads package</a:t>
            </a:r>
          </a:p>
        </p:txBody>
      </p:sp>
      <p:pic>
        <p:nvPicPr>
          <p:cNvPr id="323" name="image17.jpg" descr="2-13a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2288" y="1371600"/>
            <a:ext cx="5153026" cy="4038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Shape 324"/>
          <p:cNvSpPr/>
          <p:nvPr/>
        </p:nvSpPr>
        <p:spPr>
          <a:xfrm>
            <a:off x="3657600" y="3048000"/>
            <a:ext cx="685800" cy="685800"/>
          </a:xfrm>
          <a:prstGeom prst="ellipse">
            <a:avLst/>
          </a:prstGeom>
          <a:ln w="38100">
            <a:solidFill>
              <a:srgbClr val="FF6600"/>
            </a:solidFill>
          </a:ln>
        </p:spPr>
        <p:txBody>
          <a:bodyPr lIns="45719" rIns="45719" anchor="ctr"/>
          <a:lstStyle/>
          <a:p>
            <a:pPr>
              <a:defRPr sz="24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User-level Threads</a:t>
            </a:r>
          </a:p>
        </p:txBody>
      </p:sp>
      <p:sp>
        <p:nvSpPr>
          <p:cNvPr id="328" name="Shape 32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868680">
              <a:lnSpc>
                <a:spcPct val="80000"/>
              </a:lnSpc>
              <a:spcBef>
                <a:spcPts val="500"/>
              </a:spcBef>
              <a:defRPr sz="2280"/>
            </a:pPr>
            <a:r>
              <a:t>Advantages</a:t>
            </a:r>
          </a:p>
          <a:p>
            <a:pPr lvl="1" marL="705802" indent="-271462" defTabSz="868680">
              <a:lnSpc>
                <a:spcPct val="80000"/>
              </a:lnSpc>
              <a:spcBef>
                <a:spcPts val="600"/>
              </a:spcBef>
              <a:defRPr sz="2660"/>
            </a:pPr>
            <a:r>
              <a:t>Fast Context Switching: </a:t>
            </a:r>
          </a:p>
          <a:p>
            <a:pPr lvl="2" marL="1085850" indent="-217170" defTabSz="868680">
              <a:lnSpc>
                <a:spcPct val="80000"/>
              </a:lnSpc>
              <a:spcBef>
                <a:spcPts val="500"/>
              </a:spcBef>
              <a:defRPr sz="2280"/>
            </a:pPr>
            <a:r>
              <a:t>Switching entirely in user mode – local procedures.</a:t>
            </a:r>
          </a:p>
          <a:p>
            <a:pPr lvl="2" marL="1085850" indent="-217170" defTabSz="868680">
              <a:lnSpc>
                <a:spcPct val="80000"/>
              </a:lnSpc>
              <a:spcBef>
                <a:spcPts val="500"/>
              </a:spcBef>
              <a:defRPr sz="2280"/>
            </a:pPr>
            <a:r>
              <a:t>No need to trap to kernel, no memory flush;</a:t>
            </a:r>
          </a:p>
          <a:p>
            <a:pPr lvl="1" marL="705802" indent="-271462" defTabSz="868680">
              <a:lnSpc>
                <a:spcPct val="80000"/>
              </a:lnSpc>
              <a:spcBef>
                <a:spcPts val="600"/>
              </a:spcBef>
              <a:defRPr sz="2660"/>
            </a:pPr>
            <a:r>
              <a:t>Customized Scheduling</a:t>
            </a:r>
          </a:p>
          <a:p>
            <a:pPr marL="325754" indent="-325754" defTabSz="868680">
              <a:lnSpc>
                <a:spcPct val="80000"/>
              </a:lnSpc>
              <a:spcBef>
                <a:spcPts val="500"/>
              </a:spcBef>
              <a:defRPr sz="2280"/>
            </a:pPr>
            <a:r>
              <a:t>Disadvantages</a:t>
            </a:r>
          </a:p>
          <a:p>
            <a:pPr lvl="1" marL="705802" indent="-271462" defTabSz="868680">
              <a:lnSpc>
                <a:spcPct val="80000"/>
              </a:lnSpc>
              <a:spcBef>
                <a:spcPts val="600"/>
              </a:spcBef>
              <a:defRPr sz="2660"/>
            </a:pPr>
            <a:r>
              <a:t>Blocking </a:t>
            </a:r>
          </a:p>
          <a:p>
            <a:pPr lvl="2" marL="1085850" indent="-217170" defTabSz="868680">
              <a:lnSpc>
                <a:spcPct val="80000"/>
              </a:lnSpc>
              <a:spcBef>
                <a:spcPts val="500"/>
              </a:spcBef>
              <a:defRPr sz="2280"/>
            </a:pPr>
            <a:r>
              <a:t>Any user-level thread can</a:t>
            </a:r>
            <a:r>
              <a:rPr>
                <a:solidFill>
                  <a:srgbClr val="FF0066"/>
                </a:solidFill>
              </a:rPr>
              <a:t> block</a:t>
            </a:r>
            <a:r>
              <a:t> the entire task executing a single system call (page fault is similar case).</a:t>
            </a:r>
          </a:p>
          <a:p>
            <a:pPr lvl="1" marL="705802" indent="-271462" defTabSz="868680">
              <a:lnSpc>
                <a:spcPct val="80000"/>
              </a:lnSpc>
              <a:spcBef>
                <a:spcPts val="600"/>
              </a:spcBef>
              <a:defRPr sz="2660"/>
            </a:pPr>
            <a:r>
              <a:t>No protection, threads are expected to be polite to share CPU.</a:t>
            </a:r>
          </a:p>
          <a:p>
            <a:pPr lvl="2" marL="1085850" indent="-217170" defTabSz="868680">
              <a:lnSpc>
                <a:spcPct val="80000"/>
              </a:lnSpc>
              <a:spcBef>
                <a:spcPts val="500"/>
              </a:spcBef>
              <a:defRPr sz="2280"/>
            </a:pPr>
            <a:r>
              <a:t>Uncooperative/buggy threads may monopolize CPU.</a:t>
            </a:r>
          </a:p>
        </p:txBody>
      </p:sp>
      <p:sp>
        <p:nvSpPr>
          <p:cNvPr id="329" name="Shape 329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330" name="Shape 330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215899" y="6540817"/>
            <a:ext cx="86725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Tanenbaum &amp; Bo,Modern  Operating Systems:4th ed., (c) 2013 Prentice-Hall, Inc. All rights reserved. </a:t>
            </a:r>
          </a:p>
        </p:txBody>
      </p:sp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The Process Model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887412" y="5513387"/>
            <a:ext cx="7759701" cy="833438"/>
          </a:xfrm>
          <a:prstGeom prst="rect">
            <a:avLst/>
          </a:prstGeom>
        </p:spPr>
        <p:txBody>
          <a:bodyPr/>
          <a:lstStyle/>
          <a:p>
            <a:pPr/>
            <a:r>
              <a:t>Figure 2-1. (a) Multiprogramming of four programs in memory. Only one physical program counter.</a:t>
            </a:r>
          </a:p>
        </p:txBody>
      </p:sp>
      <p:pic>
        <p:nvPicPr>
          <p:cNvPr id="13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2738" y="1554162"/>
            <a:ext cx="3452813" cy="3735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0" y="5922294"/>
            <a:ext cx="50038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333" name="Shape 3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Kernel Threads</a:t>
            </a:r>
          </a:p>
        </p:txBody>
      </p:sp>
      <p:sp>
        <p:nvSpPr>
          <p:cNvPr id="334" name="Shape 334"/>
          <p:cNvSpPr/>
          <p:nvPr>
            <p:ph type="body" idx="1"/>
          </p:nvPr>
        </p:nvSpPr>
        <p:spPr>
          <a:xfrm>
            <a:off x="469900" y="940158"/>
            <a:ext cx="8128000" cy="5574944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sz="2400"/>
            </a:pPr>
          </a:p>
          <a:p>
            <a:pPr/>
            <a:r>
              <a:t>Kernel threads may not be as heavy weight as processes, but they still suffer from performance problems: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Any thread operation still requires a system call.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The kernel doesn’t trust the user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there must be lots of checking on kernel calls</a:t>
            </a:r>
          </a:p>
        </p:txBody>
      </p:sp>
      <p:sp>
        <p:nvSpPr>
          <p:cNvPr id="335" name="Shape 335"/>
          <p:cNvSpPr/>
          <p:nvPr/>
        </p:nvSpPr>
        <p:spPr>
          <a:xfrm>
            <a:off x="7086600" y="5922294"/>
            <a:ext cx="20574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336" name="Shape 336"/>
          <p:cNvSpPr/>
          <p:nvPr>
            <p:ph type="sldNum" sz="quarter" idx="4294967295"/>
          </p:nvPr>
        </p:nvSpPr>
        <p:spPr>
          <a:xfrm>
            <a:off x="8862060" y="5922294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3959">
                <a:solidFill>
                  <a:srgbClr val="1F497D"/>
                </a:solidFill>
              </a:defRPr>
            </a:lvl1pPr>
          </a:lstStyle>
          <a:p>
            <a:pPr/>
            <a:r>
              <a:t>Implementing Threads in the Kernel</a:t>
            </a:r>
          </a:p>
        </p:txBody>
      </p:sp>
      <p:sp>
        <p:nvSpPr>
          <p:cNvPr id="340" name="Shape 340"/>
          <p:cNvSpPr/>
          <p:nvPr>
            <p:ph type="body" sz="quarter" idx="1"/>
          </p:nvPr>
        </p:nvSpPr>
        <p:spPr>
          <a:xfrm>
            <a:off x="469900" y="5564187"/>
            <a:ext cx="8128000" cy="950914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lvl1pPr>
          </a:lstStyle>
          <a:p>
            <a:pPr/>
            <a:r>
              <a:t>A thread package managed by the kernel </a:t>
            </a:r>
          </a:p>
        </p:txBody>
      </p:sp>
      <p:sp>
        <p:nvSpPr>
          <p:cNvPr id="341" name="Shape 341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342" name="Shape 342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43" name="image18.jpg" descr="2-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2050" y="1295400"/>
            <a:ext cx="4203700" cy="4040188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hape 344"/>
          <p:cNvSpPr/>
          <p:nvPr/>
        </p:nvSpPr>
        <p:spPr>
          <a:xfrm>
            <a:off x="4953000" y="4038600"/>
            <a:ext cx="838200" cy="685800"/>
          </a:xfrm>
          <a:prstGeom prst="ellipse">
            <a:avLst/>
          </a:prstGeom>
          <a:ln w="38100">
            <a:solidFill>
              <a:srgbClr val="FF6600"/>
            </a:solidFill>
          </a:ln>
        </p:spPr>
        <p:txBody>
          <a:bodyPr lIns="45719" rIns="45719" anchor="ctr"/>
          <a:lstStyle/>
          <a:p>
            <a:pPr>
              <a:defRPr sz="24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347" name="Shape 3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Kernel-Level Threads</a:t>
            </a:r>
          </a:p>
        </p:txBody>
      </p:sp>
      <p:sp>
        <p:nvSpPr>
          <p:cNvPr id="348" name="Shape 34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Advantages: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Kernel aware of threads, if one thread blocks, can schedule another thread in the process.</a:t>
            </a:r>
          </a:p>
          <a:p>
            <a:pPr/>
            <a:r>
              <a:t>Disadvantages: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Context switch is more expensive.</a:t>
            </a:r>
          </a:p>
        </p:txBody>
      </p:sp>
      <p:sp>
        <p:nvSpPr>
          <p:cNvPr id="349" name="Shape 349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11/9/2018</a:t>
            </a:r>
          </a:p>
        </p:txBody>
      </p:sp>
      <p:sp>
        <p:nvSpPr>
          <p:cNvPr id="350" name="Shape 350"/>
          <p:cNvSpPr/>
          <p:nvPr>
            <p:ph type="sldNum" sz="quarter" idx="4294967295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xfrm>
            <a:off x="457199" y="274638"/>
            <a:ext cx="8151226" cy="8357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Hybrid Implementations</a:t>
            </a:r>
          </a:p>
        </p:txBody>
      </p:sp>
      <p:sp>
        <p:nvSpPr>
          <p:cNvPr id="353" name="Shape 353"/>
          <p:cNvSpPr/>
          <p:nvPr>
            <p:ph type="body" sz="quarter" idx="1"/>
          </p:nvPr>
        </p:nvSpPr>
        <p:spPr>
          <a:xfrm>
            <a:off x="469900" y="5026025"/>
            <a:ext cx="8128000" cy="1489077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pPr/>
            <a:r>
              <a:t>    Multiplexing user-level threads onto kernel- level threads</a:t>
            </a:r>
          </a:p>
        </p:txBody>
      </p:sp>
      <p:sp>
        <p:nvSpPr>
          <p:cNvPr id="354" name="Shape 354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55" name="image19.jpg" descr="C:\B\b4\JPG\foo\2-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5569" y="1054592"/>
            <a:ext cx="6316663" cy="3778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Hybrid Implementations</a:t>
            </a:r>
          </a:p>
        </p:txBody>
      </p:sp>
      <p:sp>
        <p:nvSpPr>
          <p:cNvPr id="358" name="Shape 35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defRPr sz="3136"/>
            </a:pPr>
            <a:r>
              <a:t>Combining the advantages of the 2 methods</a:t>
            </a:r>
          </a:p>
          <a:p>
            <a:pPr marL="336042" indent="-336042" defTabSz="896111">
              <a:defRPr sz="3136"/>
            </a:pPr>
            <a:r>
              <a:t>the kernel is aware of only the kernel-level threads and schedules those. </a:t>
            </a:r>
          </a:p>
          <a:p>
            <a:pPr marL="336042" indent="-336042" defTabSz="896111">
              <a:defRPr sz="3136"/>
            </a:pPr>
            <a:r>
              <a:t>,each kernel-level thread has some set of user-level threads that take turns using it.</a:t>
            </a:r>
          </a:p>
          <a:p>
            <a:pPr marL="336042" indent="-336042" defTabSz="896111">
              <a:defRPr sz="3136"/>
            </a:pPr>
            <a:r>
              <a:t>These user-level threads are created, destroyed, and scheduled just like user-level threads in a process</a:t>
            </a:r>
          </a:p>
        </p:txBody>
      </p:sp>
      <p:sp>
        <p:nvSpPr>
          <p:cNvPr id="359" name="Shape 359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☺</a:t>
            </a:r>
          </a:p>
        </p:txBody>
      </p:sp>
      <p:sp>
        <p:nvSpPr>
          <p:cNvPr id="362" name="Shape 36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215899" y="6540817"/>
            <a:ext cx="86725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Tanenbaum &amp; Bo,Modern  Operating Systems:4th ed., (c) 2013 Prentice-Hall, Inc. All rights reserved. </a:t>
            </a:r>
          </a:p>
        </p:txBody>
      </p:sp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The Process Model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39006" y="4934555"/>
            <a:ext cx="7733507" cy="1279079"/>
          </a:xfrm>
          <a:prstGeom prst="rect">
            <a:avLst/>
          </a:prstGeom>
        </p:spPr>
        <p:txBody>
          <a:bodyPr/>
          <a:lstStyle/>
          <a:p>
            <a:pPr defTabSz="722376">
              <a:lnSpc>
                <a:spcPct val="90000"/>
              </a:lnSpc>
              <a:spcBef>
                <a:spcPts val="400"/>
              </a:spcBef>
              <a:defRPr sz="1896"/>
            </a:pPr>
            <a:r>
              <a:t>Figure 2-1. (b) Conceptual model of</a:t>
            </a:r>
          </a:p>
          <a:p>
            <a:pPr defTabSz="722376">
              <a:lnSpc>
                <a:spcPct val="90000"/>
              </a:lnSpc>
              <a:spcBef>
                <a:spcPts val="400"/>
              </a:spcBef>
              <a:defRPr sz="1896"/>
            </a:pPr>
            <a:r>
              <a:t>four independent, sequential processes. There exist only one physical program counter, but four different logical counters. When a program runs, its logical counter is loaded into the physical program counter</a:t>
            </a:r>
          </a:p>
        </p:txBody>
      </p:sp>
      <p:pic>
        <p:nvPicPr>
          <p:cNvPr id="13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9975" y="1330772"/>
            <a:ext cx="4464050" cy="327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215899" y="6540817"/>
            <a:ext cx="86725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Tanenbaum &amp; Bo,Modern  Operating Systems:4th ed., (c) 2013 Prentice-Hall, Inc. All rights reserved. </a:t>
            </a:r>
          </a:p>
        </p:txBody>
      </p:sp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The Process Model</a:t>
            </a:r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887412" y="5513387"/>
            <a:ext cx="7759701" cy="833438"/>
          </a:xfrm>
          <a:prstGeom prst="rect">
            <a:avLst/>
          </a:prstGeom>
        </p:spPr>
        <p:txBody>
          <a:bodyPr/>
          <a:lstStyle>
            <a:lvl1pPr defTabSz="676655">
              <a:spcBef>
                <a:spcPts val="400"/>
              </a:spcBef>
              <a:defRPr sz="1776"/>
            </a:lvl1pPr>
          </a:lstStyle>
          <a:p>
            <a:pPr/>
            <a:r>
              <a:t>Figure 2-1. (c) Only one program is active at once. All processes have made progress, but at any given instant only one process is actually running.</a:t>
            </a:r>
          </a:p>
        </p:txBody>
      </p:sp>
      <p:pic>
        <p:nvPicPr>
          <p:cNvPr id="14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4900" y="1714500"/>
            <a:ext cx="4298950" cy="347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927100" y="0"/>
            <a:ext cx="8128000" cy="1079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Multiprogramming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673100" y="1295400"/>
            <a:ext cx="8382000" cy="5105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600"/>
            </a:pPr>
            <a:r>
              <a:t>Rapidly switching back and forth from process to process is called </a:t>
            </a:r>
            <a:r>
              <a:rPr>
                <a:solidFill>
                  <a:srgbClr val="AD0433"/>
                </a:solidFill>
              </a:rPr>
              <a:t>multiprogramming.</a:t>
            </a:r>
            <a:br>
              <a:rPr>
                <a:solidFill>
                  <a:srgbClr val="AD0433"/>
                </a:solidFill>
              </a:rPr>
            </a:br>
          </a:p>
          <a:p>
            <a:pPr>
              <a:lnSpc>
                <a:spcPct val="80000"/>
              </a:lnSpc>
              <a:spcBef>
                <a:spcPts val="600"/>
              </a:spcBef>
              <a:defRPr sz="2600"/>
            </a:pPr>
            <a:r>
              <a:t>When each process runs, its logical program counter is loaded into the real program counter.</a:t>
            </a:r>
            <a:br/>
          </a:p>
          <a:p>
            <a:pPr>
              <a:lnSpc>
                <a:spcPct val="80000"/>
              </a:lnSpc>
              <a:spcBef>
                <a:spcPts val="600"/>
              </a:spcBef>
              <a:defRPr sz="2600"/>
            </a:pPr>
            <a:r>
              <a:t>When it is finished (for the time being), the physical program counter is saved in the process’ stored logical program counter in memory.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6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600"/>
            </a:pPr>
            <a:r>
              <a:t>From now on, we assume that there is only one CPU.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927100" y="0"/>
            <a:ext cx="8128000" cy="1079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What is a program?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673100" y="1295400"/>
            <a:ext cx="8382000" cy="5105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A Program is an </a:t>
            </a:r>
            <a:r>
              <a:rPr b="1" u="sng"/>
              <a:t>executable file</a:t>
            </a:r>
            <a:r>
              <a:rPr b="1"/>
              <a:t> </a:t>
            </a:r>
            <a:r>
              <a:t>that contains: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400">
                <a:solidFill>
                  <a:srgbClr val="C00000"/>
                </a:solidFill>
              </a:defRPr>
            </a:pPr>
            <a:r>
              <a:t>Code:</a:t>
            </a:r>
            <a:r>
              <a:rPr>
                <a:solidFill>
                  <a:srgbClr val="000000"/>
                </a:solidFill>
              </a:rPr>
              <a:t> Machine Instructions</a:t>
            </a:r>
            <a:endParaRPr sz="28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400">
                <a:solidFill>
                  <a:srgbClr val="C00000"/>
                </a:solidFill>
              </a:defRPr>
            </a:pPr>
            <a:r>
              <a:t>Data:</a:t>
            </a:r>
            <a:r>
              <a:rPr>
                <a:solidFill>
                  <a:srgbClr val="000000"/>
                </a:solidFill>
              </a:rPr>
              <a:t> Variables Stored And Manipulated In Memory</a:t>
            </a:r>
            <a:endParaRPr sz="2800"/>
          </a:p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sz="2200"/>
            </a:pPr>
            <a:r>
              <a:t>initialized variables (globals)</a:t>
            </a:r>
            <a:endParaRPr sz="2400"/>
          </a:p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sz="2200"/>
            </a:pPr>
            <a:r>
              <a:t>dynamically allocated variables (malloc, new)</a:t>
            </a:r>
            <a:endParaRPr sz="2400"/>
          </a:p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sz="2200"/>
            </a:pPr>
            <a:r>
              <a:t>stack variables (C automatic variables, function arguments)</a:t>
            </a:r>
            <a:endParaRPr sz="2400"/>
          </a:p>
          <a:p>
            <a:pPr>
              <a:lnSpc>
                <a:spcPct val="80000"/>
              </a:lnSpc>
              <a:spcBef>
                <a:spcPts val="600"/>
              </a:spcBef>
              <a:defRPr sz="2600"/>
            </a:pPr>
            <a:r>
              <a:t>Process != Program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600"/>
            </a:pPr>
            <a:r>
              <a:t>Example: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400"/>
            </a:pPr>
            <a:r>
              <a:t>We can run 2 instances of </a:t>
            </a:r>
            <a:r>
              <a:rPr i="1">
                <a:solidFill>
                  <a:srgbClr val="FF0000"/>
                </a:solidFill>
              </a:rPr>
              <a:t>Mozilla Firefox</a:t>
            </a:r>
            <a:r>
              <a:t>:</a:t>
            </a:r>
            <a:endParaRPr sz="2800"/>
          </a:p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sz="2200"/>
            </a:pPr>
            <a:r>
              <a:t> Same program </a:t>
            </a:r>
            <a:endParaRPr sz="2400"/>
          </a:p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sz="2200"/>
            </a:pPr>
            <a:r>
              <a:t> Separate processes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32104">
              <a:defRPr sz="3549">
                <a:solidFill>
                  <a:srgbClr val="1F497D"/>
                </a:solidFill>
              </a:defRPr>
            </a:pPr>
            <a:r>
              <a:t>An analogy</a:t>
            </a:r>
            <a:br/>
            <a:r>
              <a:rPr b="1" u="sng">
                <a:solidFill>
                  <a:srgbClr val="000000"/>
                </a:solidFill>
              </a:rPr>
              <a:t>Baking a Cake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indent="-322325" defTabSz="859536">
              <a:lnSpc>
                <a:spcPct val="90000"/>
              </a:lnSpc>
              <a:defRPr sz="3008"/>
            </a:pPr>
            <a:r>
              <a:t>Need a cake recipe and a kitchen well stocked with all the input: flour, eggs, sugar ….</a:t>
            </a:r>
          </a:p>
          <a:p>
            <a:pPr marL="322325" indent="-322325" defTabSz="859536">
              <a:lnSpc>
                <a:spcPct val="90000"/>
              </a:lnSpc>
              <a:defRPr sz="3008"/>
            </a:pPr>
            <a:r>
              <a:t>the recipe is the </a:t>
            </a:r>
            <a:r>
              <a:rPr>
                <a:solidFill>
                  <a:srgbClr val="FF0000"/>
                </a:solidFill>
              </a:rPr>
              <a:t>program</a:t>
            </a:r>
            <a:r>
              <a:t> (i.e., an algorithm expressed in some suitable notation), </a:t>
            </a:r>
          </a:p>
          <a:p>
            <a:pPr marL="322325" indent="-322325" defTabSz="859536">
              <a:lnSpc>
                <a:spcPct val="90000"/>
              </a:lnSpc>
              <a:defRPr sz="3008"/>
            </a:pPr>
            <a:r>
              <a:t>the baker is the processor (CPU), </a:t>
            </a:r>
          </a:p>
          <a:p>
            <a:pPr marL="322325" indent="-322325" defTabSz="859536">
              <a:lnSpc>
                <a:spcPct val="90000"/>
              </a:lnSpc>
              <a:defRPr sz="3008"/>
            </a:pPr>
            <a:r>
              <a:t>and the cake ingredients are the input data. </a:t>
            </a:r>
          </a:p>
          <a:p>
            <a:pPr marL="322325" indent="-322325" defTabSz="859536">
              <a:lnSpc>
                <a:spcPct val="90000"/>
              </a:lnSpc>
              <a:defRPr sz="3008"/>
            </a:pPr>
            <a:r>
              <a:t>The </a:t>
            </a:r>
            <a:r>
              <a:rPr>
                <a:solidFill>
                  <a:srgbClr val="FF0000"/>
                </a:solidFill>
              </a:rPr>
              <a:t>process</a:t>
            </a:r>
            <a:r>
              <a:t> is the </a:t>
            </a:r>
            <a:r>
              <a:rPr i="1" u="sng"/>
              <a:t>activity</a:t>
            </a:r>
            <a:r>
              <a:t> consisting of the baker reading the recipe, fetching the ingredients, and baking the cake.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