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whatis.techtarget.com/definition/streaming-media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6" name="Shape 6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Streaming video is content sent in compressed form over the Internet and displayed by the viewer in real time. With streaming video or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streaming media</a:t>
            </a:r>
            <a:r>
              <a:t>, a Web user does not have to wait to download a file to play it. Instead, the media is sent in a continuous stream of data and is played as it arrives. The user needs a </a:t>
            </a:r>
            <a:r>
              <a:rPr i="1"/>
              <a:t>player</a:t>
            </a:r>
            <a:r>
              <a:t>, which is a special program that uncompresses and sends video data to the display and audio data to speakers. A player can be either an integral part of a browser or downloaded from the software maker's Web site.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2" name="Shape 6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usually dedicated, embedded systems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Scheduling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Preemptive &amp; Non-preemptive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2800"/>
            </a:pPr>
            <a:r>
              <a:t>Classification of </a:t>
            </a:r>
            <a:r>
              <a:rPr>
                <a:solidFill>
                  <a:srgbClr val="FF0000"/>
                </a:solidFill>
              </a:rPr>
              <a:t>Scheduling Algorithm </a:t>
            </a:r>
            <a:r>
              <a:t>depending on dealing with clock interrupt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solidFill>
                  <a:schemeClr val="accent1"/>
                </a:solidFill>
              </a:defRPr>
            </a:pPr>
            <a:r>
              <a:t>Non-preemptive:</a:t>
            </a:r>
            <a:r>
              <a:rPr>
                <a:solidFill>
                  <a:srgbClr val="000000"/>
                </a:solidFill>
              </a:rPr>
              <a:t> Picks a process to run and lets it run until it </a:t>
            </a:r>
            <a:r>
              <a:rPr b="1">
                <a:solidFill>
                  <a:srgbClr val="FF0000"/>
                </a:solidFill>
              </a:rPr>
              <a:t>blocks</a:t>
            </a:r>
            <a:r>
              <a:rPr>
                <a:solidFill>
                  <a:srgbClr val="000000"/>
                </a:solidFill>
              </a:rPr>
              <a:t> or voluntarily releases the CPU. </a:t>
            </a:r>
            <a:r>
              <a:rPr>
                <a:solidFill>
                  <a:srgbClr val="FF0000"/>
                </a:solidFill>
              </a:rPr>
              <a:t>In effect at each clock interrupt, no scheduling is done.</a:t>
            </a:r>
            <a:endParaRPr>
              <a:solidFill>
                <a:srgbClr val="FF0000"/>
              </a:solidFill>
            </a:endParaRPr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solidFill>
                  <a:schemeClr val="accent1"/>
                </a:solidFill>
              </a:defRPr>
            </a:pPr>
            <a:r>
              <a:t>Preemptive:</a:t>
            </a:r>
            <a:r>
              <a:rPr>
                <a:solidFill>
                  <a:srgbClr val="000000"/>
                </a:solidFill>
              </a:rPr>
              <a:t> Picks a process and lets it run for a maximum of some fixed time. If still running, it is </a:t>
            </a:r>
            <a:r>
              <a:rPr>
                <a:solidFill>
                  <a:srgbClr val="FF0000"/>
                </a:solidFill>
              </a:rPr>
              <a:t>suspended</a:t>
            </a:r>
            <a:r>
              <a:rPr>
                <a:solidFill>
                  <a:srgbClr val="000000"/>
                </a:solidFill>
              </a:rPr>
              <a:t> and another is picked. 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Preemptive scheduling requires having a </a:t>
            </a:r>
            <a:r>
              <a:rPr>
                <a:solidFill>
                  <a:srgbClr val="FF0000"/>
                </a:solidFill>
              </a:rPr>
              <a:t>clock interrupt</a:t>
            </a:r>
            <a:r>
              <a:t> occur at the end of the time interval to give </a:t>
            </a:r>
            <a:r>
              <a:rPr>
                <a:solidFill>
                  <a:srgbClr val="FF0000"/>
                </a:solidFill>
              </a:rPr>
              <a:t>control</a:t>
            </a:r>
            <a:r>
              <a:t> of the CPU back to the </a:t>
            </a:r>
            <a:r>
              <a:rPr>
                <a:solidFill>
                  <a:srgbClr val="FF0000"/>
                </a:solidFill>
              </a:rPr>
              <a:t>scheduler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3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3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880"/>
            </a:lvl1pPr>
          </a:lstStyle>
          <a:p>
            <a:pPr/>
            <a:r>
              <a:t>Different Systems, Different Focuses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912" y="1322387"/>
            <a:ext cx="8909302" cy="5405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Batch Systems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lnSpc>
                <a:spcPct val="90000"/>
              </a:lnSpc>
              <a:defRPr sz="2976"/>
            </a:pPr>
            <a:r>
              <a:t>Users </a:t>
            </a:r>
            <a:r>
              <a:rPr>
                <a:solidFill>
                  <a:srgbClr val="FF0000"/>
                </a:solidFill>
              </a:rPr>
              <a:t>submit</a:t>
            </a:r>
            <a:r>
              <a:t> their job to the batch system</a:t>
            </a:r>
          </a:p>
          <a:p>
            <a:pPr marL="318897" indent="-318897" defTabSz="850391">
              <a:lnSpc>
                <a:spcPct val="90000"/>
              </a:lnSpc>
              <a:defRPr sz="2976"/>
            </a:pPr>
            <a:r>
              <a:t>Batch system starts user job when appropriate</a:t>
            </a:r>
          </a:p>
          <a:p>
            <a:pPr marL="318897" indent="-318897" defTabSz="850391">
              <a:lnSpc>
                <a:spcPct val="90000"/>
              </a:lnSpc>
              <a:defRPr sz="2976"/>
            </a:pPr>
            <a:r>
              <a:t>User gets notification that job is </a:t>
            </a:r>
            <a:r>
              <a:rPr>
                <a:solidFill>
                  <a:srgbClr val="FF0000"/>
                </a:solidFill>
              </a:rPr>
              <a:t>done</a:t>
            </a:r>
            <a:endParaRPr>
              <a:solidFill>
                <a:srgbClr val="FF0000"/>
              </a:solidFill>
            </a:endParaRPr>
          </a:p>
          <a:p>
            <a:pPr lvl="1" marL="690943" indent="-265747" defTabSz="850391">
              <a:lnSpc>
                <a:spcPct val="90000"/>
              </a:lnSpc>
              <a:spcBef>
                <a:spcPts val="600"/>
              </a:spcBef>
              <a:defRPr sz="2604"/>
            </a:pPr>
            <a:r>
              <a:t>No interaction </a:t>
            </a:r>
            <a:r>
              <a:rPr>
                <a:solidFill>
                  <a:srgbClr val="FF0000"/>
                </a:solidFill>
              </a:rPr>
              <a:t>in between</a:t>
            </a:r>
          </a:p>
          <a:p>
            <a:pPr marL="318897" indent="-318897" defTabSz="850391">
              <a:lnSpc>
                <a:spcPct val="90000"/>
              </a:lnSpc>
              <a:defRPr sz="2976"/>
            </a:pPr>
            <a:r>
              <a:t>No users impatiently waiting at terminals for a </a:t>
            </a:r>
            <a:r>
              <a:rPr>
                <a:solidFill>
                  <a:srgbClr val="FF0000"/>
                </a:solidFill>
              </a:rPr>
              <a:t>quick</a:t>
            </a:r>
            <a:r>
              <a:t> response to a </a:t>
            </a:r>
            <a:r>
              <a:rPr>
                <a:solidFill>
                  <a:srgbClr val="FF0000"/>
                </a:solidFill>
              </a:rPr>
              <a:t>short</a:t>
            </a:r>
            <a:r>
              <a:t> request</a:t>
            </a:r>
          </a:p>
          <a:p>
            <a:pPr marL="318897" indent="-318897" defTabSz="850391">
              <a:lnSpc>
                <a:spcPct val="90000"/>
              </a:lnSpc>
              <a:defRPr sz="2976"/>
            </a:pPr>
            <a:r>
              <a:t>Used in business world such as Profit calculation at banks, claims processing at insurance companies…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Batch Systems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Common performance metrics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Throughput: number of jobs </a:t>
            </a:r>
            <a:r>
              <a:rPr>
                <a:solidFill>
                  <a:srgbClr val="FF0000"/>
                </a:solidFill>
              </a:rPr>
              <a:t>completed</a:t>
            </a:r>
            <a:r>
              <a:t> per hour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Turnaround time: average time between the </a:t>
            </a:r>
            <a:r>
              <a:rPr>
                <a:solidFill>
                  <a:srgbClr val="FF0000"/>
                </a:solidFill>
              </a:rPr>
              <a:t>submission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completion</a:t>
            </a:r>
            <a:r>
              <a:t> of a job</a:t>
            </a:r>
          </a:p>
          <a:p>
            <a:pPr/>
            <a:r>
              <a:t>Maximizing Throughput may not necessarily minimize Turnaround time</a:t>
            </a:r>
          </a:p>
        </p:txBody>
      </p:sp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Shape 158"/>
          <p:cNvSpPr/>
          <p:nvPr/>
        </p:nvSpPr>
        <p:spPr>
          <a:xfrm>
            <a:off x="7017570" y="3602831"/>
            <a:ext cx="41910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907"/>
                </a:moveTo>
                <a:lnTo>
                  <a:pt x="5400" y="12907"/>
                </a:lnTo>
                <a:lnTo>
                  <a:pt x="5400" y="0"/>
                </a:lnTo>
                <a:lnTo>
                  <a:pt x="16200" y="0"/>
                </a:lnTo>
                <a:lnTo>
                  <a:pt x="16200" y="12907"/>
                </a:lnTo>
                <a:lnTo>
                  <a:pt x="21600" y="12907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 rot="10800000">
            <a:off x="2168024" y="2641092"/>
            <a:ext cx="41910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327"/>
                </a:moveTo>
                <a:lnTo>
                  <a:pt x="6055" y="11327"/>
                </a:lnTo>
                <a:lnTo>
                  <a:pt x="6055" y="0"/>
                </a:lnTo>
                <a:lnTo>
                  <a:pt x="15545" y="0"/>
                </a:lnTo>
                <a:lnTo>
                  <a:pt x="15545" y="11327"/>
                </a:lnTo>
                <a:lnTo>
                  <a:pt x="21600" y="11327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Batch Systems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None/>
            </a:pPr>
            <a:r>
              <a:t>Algorithms used:</a:t>
            </a:r>
          </a:p>
          <a:p>
            <a:pPr marL="609600" indent="-609600">
              <a:lnSpc>
                <a:spcPct val="90000"/>
              </a:lnSpc>
            </a:pPr>
            <a:r>
              <a:t>Non-preemptive</a:t>
            </a:r>
          </a:p>
          <a:p>
            <a:pPr marL="609600" indent="-609600">
              <a:lnSpc>
                <a:spcPct val="90000"/>
              </a:lnSpc>
            </a:pPr>
            <a:r>
              <a:t>Preemptive algorithms with long time periods are often acceptable</a:t>
            </a:r>
          </a:p>
          <a:p>
            <a:pPr lvl="2" marL="1371600" indent="-457200">
              <a:lnSpc>
                <a:spcPct val="90000"/>
              </a:lnSpc>
              <a:spcBef>
                <a:spcPts val="500"/>
              </a:spcBef>
              <a:defRPr sz="2400"/>
            </a:pPr>
            <a:r>
              <a:t>Reduces process switches and improves performance</a:t>
            </a:r>
          </a:p>
          <a:p>
            <a:pPr marL="0" indent="114300">
              <a:lnSpc>
                <a:spcPct val="90000"/>
              </a:lnSpc>
              <a:buSzTx/>
              <a:buNone/>
            </a:pPr>
            <a:r>
              <a:t>Representative algorithms:</a:t>
            </a:r>
          </a:p>
          <a:p>
            <a:pPr lvl="1" marL="914400" indent="-514350">
              <a:lnSpc>
                <a:spcPct val="90000"/>
              </a:lnSpc>
              <a:spcBef>
                <a:spcPts val="500"/>
              </a:spcBef>
              <a:buFontTx/>
              <a:buAutoNum type="arabicPeriod" startAt="1"/>
              <a:defRPr sz="2400"/>
            </a:pPr>
            <a:r>
              <a:t>First Come First Serve (FCFS)</a:t>
            </a:r>
            <a:endParaRPr sz="2800"/>
          </a:p>
          <a:p>
            <a:pPr lvl="1" marL="914400" indent="-514350">
              <a:lnSpc>
                <a:spcPct val="90000"/>
              </a:lnSpc>
              <a:spcBef>
                <a:spcPts val="500"/>
              </a:spcBef>
              <a:buFontTx/>
              <a:buAutoNum type="arabicPeriod" startAt="1"/>
              <a:defRPr sz="2400"/>
            </a:pPr>
            <a:r>
              <a:t>Shortest Job First</a:t>
            </a:r>
            <a:endParaRPr sz="2800"/>
          </a:p>
          <a:p>
            <a:pPr lvl="1" marL="914400" indent="-514350">
              <a:lnSpc>
                <a:spcPct val="90000"/>
              </a:lnSpc>
              <a:spcBef>
                <a:spcPts val="500"/>
              </a:spcBef>
              <a:buFontTx/>
              <a:buAutoNum type="arabicPeriod" startAt="1"/>
              <a:defRPr sz="2400"/>
            </a:pPr>
            <a:r>
              <a:t>Shortest Remaining Time First</a:t>
            </a:r>
          </a:p>
        </p:txBody>
      </p:sp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Come First Serve (FCFS)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Process that requests the CPU FIRST is allocated the CPU FIRST. 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Also called FIFO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non</a:t>
            </a:r>
            <a:r>
              <a:rPr>
                <a:solidFill>
                  <a:srgbClr val="000000"/>
                </a:solidFill>
              </a:rPr>
              <a:t>-preemptive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Used in Batch Systems 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Real life analogy?</a:t>
            </a:r>
          </a:p>
          <a:p>
            <a:pPr lvl="1" marL="742950" indent="-285750">
              <a:lnSpc>
                <a:spcPct val="81000"/>
              </a:lnSpc>
              <a:spcBef>
                <a:spcPts val="600"/>
              </a:spcBef>
              <a:defRPr sz="2400">
                <a:solidFill>
                  <a:srgbClr val="FF0066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Transaction </a:t>
            </a:r>
            <a:r>
              <a:rPr sz="2800">
                <a:solidFill>
                  <a:srgbClr val="000000"/>
                </a:solidFill>
              </a:rPr>
              <a:t>at </a:t>
            </a:r>
            <a:r>
              <a:rPr>
                <a:solidFill>
                  <a:srgbClr val="000000"/>
                </a:solidFill>
              </a:rPr>
              <a:t>Sonali Bank</a:t>
            </a:r>
            <a:endParaRPr sz="2800"/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Implementation</a:t>
            </a:r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400"/>
            </a:pPr>
            <a:r>
              <a:t>FIFO queues</a:t>
            </a:r>
            <a:endParaRPr sz="28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400"/>
            </a:pPr>
            <a:r>
              <a:t> A </a:t>
            </a:r>
            <a:r>
              <a:rPr>
                <a:solidFill>
                  <a:srgbClr val="FF0000"/>
                </a:solidFill>
              </a:rPr>
              <a:t>new</a:t>
            </a:r>
            <a:r>
              <a:t> process enters the </a:t>
            </a:r>
            <a:r>
              <a:rPr>
                <a:solidFill>
                  <a:srgbClr val="FF0000"/>
                </a:solidFill>
              </a:rPr>
              <a:t>tail</a:t>
            </a:r>
            <a:r>
              <a:t> of the queue</a:t>
            </a:r>
            <a:endParaRPr sz="28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400"/>
            </a:pPr>
            <a:r>
              <a:t>The </a:t>
            </a:r>
            <a:r>
              <a:rPr>
                <a:solidFill>
                  <a:srgbClr val="FF0000"/>
                </a:solidFill>
              </a:rPr>
              <a:t>schedule</a:t>
            </a:r>
            <a:r>
              <a:t> selects from the </a:t>
            </a:r>
            <a:r>
              <a:rPr>
                <a:solidFill>
                  <a:srgbClr val="FF0000"/>
                </a:solidFill>
              </a:rPr>
              <a:t>head</a:t>
            </a:r>
            <a:r>
              <a:t> of the queue.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FCFS Example</a:t>
            </a:r>
          </a:p>
        </p:txBody>
      </p:sp>
      <p:graphicFrame>
        <p:nvGraphicFramePr>
          <p:cNvPr id="169" name="Table 169"/>
          <p:cNvGraphicFramePr/>
          <p:nvPr/>
        </p:nvGraphicFramePr>
        <p:xfrm>
          <a:off x="457200" y="1600200"/>
          <a:ext cx="8229600" cy="1219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14528"/>
                <a:gridCol w="2362919"/>
                <a:gridCol w="1400783"/>
                <a:gridCol w="2451370"/>
              </a:tblGrid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P3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Shape 170"/>
          <p:cNvSpPr/>
          <p:nvPr/>
        </p:nvSpPr>
        <p:spPr>
          <a:xfrm>
            <a:off x="-1" y="3733800"/>
            <a:ext cx="266264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final schedule:</a:t>
            </a:r>
          </a:p>
        </p:txBody>
      </p:sp>
      <p:sp>
        <p:nvSpPr>
          <p:cNvPr id="171" name="Shape 171"/>
          <p:cNvSpPr/>
          <p:nvPr/>
        </p:nvSpPr>
        <p:spPr>
          <a:xfrm>
            <a:off x="1905000" y="4495800"/>
            <a:ext cx="50292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>
            <a:off x="1431925" y="4506912"/>
            <a:ext cx="245403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3" name="Shape 173"/>
          <p:cNvSpPr/>
          <p:nvPr/>
        </p:nvSpPr>
        <p:spPr>
          <a:xfrm>
            <a:off x="1600200" y="4419600"/>
            <a:ext cx="4038600" cy="152400"/>
          </a:xfrm>
          <a:prstGeom prst="rect">
            <a:avLst/>
          </a:prstGeom>
          <a:solidFill>
            <a:srgbClr val="99CC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2133600" y="4013200"/>
            <a:ext cx="937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P1 (24)</a:t>
            </a:r>
          </a:p>
        </p:txBody>
      </p:sp>
      <p:sp>
        <p:nvSpPr>
          <p:cNvPr id="175" name="Shape 175"/>
          <p:cNvSpPr/>
          <p:nvPr/>
        </p:nvSpPr>
        <p:spPr>
          <a:xfrm>
            <a:off x="5257800" y="4495800"/>
            <a:ext cx="3866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176" name="Shape 176"/>
          <p:cNvSpPr/>
          <p:nvPr/>
        </p:nvSpPr>
        <p:spPr>
          <a:xfrm>
            <a:off x="6019800" y="4495800"/>
            <a:ext cx="3866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177" name="Shape 177"/>
          <p:cNvSpPr/>
          <p:nvPr/>
        </p:nvSpPr>
        <p:spPr>
          <a:xfrm>
            <a:off x="5562600" y="4419600"/>
            <a:ext cx="762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5486400" y="4038600"/>
            <a:ext cx="79581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P2 (3)</a:t>
            </a:r>
          </a:p>
        </p:txBody>
      </p:sp>
      <p:sp>
        <p:nvSpPr>
          <p:cNvPr id="179" name="Shape 179"/>
          <p:cNvSpPr/>
          <p:nvPr/>
        </p:nvSpPr>
        <p:spPr>
          <a:xfrm>
            <a:off x="6324600" y="4038600"/>
            <a:ext cx="79581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P3 (4)</a:t>
            </a:r>
          </a:p>
        </p:txBody>
      </p:sp>
      <p:sp>
        <p:nvSpPr>
          <p:cNvPr id="180" name="Shape 180"/>
          <p:cNvSpPr/>
          <p:nvPr/>
        </p:nvSpPr>
        <p:spPr>
          <a:xfrm>
            <a:off x="6248400" y="4419600"/>
            <a:ext cx="990600" cy="1524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1219200" y="4953000"/>
            <a:ext cx="2239229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24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27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P3 turnaround: 31</a:t>
            </a:r>
          </a:p>
        </p:txBody>
      </p:sp>
      <p:sp>
        <p:nvSpPr>
          <p:cNvPr id="182" name="Shape 182"/>
          <p:cNvSpPr/>
          <p:nvPr/>
        </p:nvSpPr>
        <p:spPr>
          <a:xfrm>
            <a:off x="3962400" y="4876800"/>
            <a:ext cx="354385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(24+27+31)/3 = 27.33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80" grpId="9"/>
      <p:bldP build="whole" bldLvl="1" animBg="1" rev="0" advAuto="0" spid="178" grpId="6"/>
      <p:bldP build="whole" bldLvl="1" animBg="1" rev="0" advAuto="0" spid="174" grpId="1"/>
      <p:bldP build="whole" bldLvl="1" animBg="1" rev="0" advAuto="0" spid="176" grpId="7"/>
      <p:bldP build="whole" bldLvl="1" animBg="1" rev="0" advAuto="0" spid="177" grpId="5"/>
      <p:bldP build="whole" bldLvl="1" animBg="1" rev="0" advAuto="0" spid="175" grpId="3"/>
      <p:bldP build="whole" bldLvl="1" animBg="1" rev="0" advAuto="0" spid="181" grpId="4"/>
      <p:bldP build="whole" bldLvl="1" animBg="1" rev="0" advAuto="0" spid="179" grpId="8"/>
      <p:bldP build="whole" bldLvl="1" animBg="1" rev="0" advAuto="0" spid="182" grpId="1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FCFS Example 2</a:t>
            </a:r>
          </a:p>
        </p:txBody>
      </p:sp>
      <p:graphicFrame>
        <p:nvGraphicFramePr>
          <p:cNvPr id="185" name="Table 185"/>
          <p:cNvGraphicFramePr/>
          <p:nvPr/>
        </p:nvGraphicFramePr>
        <p:xfrm>
          <a:off x="457200" y="1600200"/>
          <a:ext cx="8229600" cy="1219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14528"/>
                <a:gridCol w="2362919"/>
                <a:gridCol w="1400783"/>
                <a:gridCol w="2451370"/>
              </a:tblGrid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P3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6" name="Shape 186"/>
          <p:cNvSpPr/>
          <p:nvPr/>
        </p:nvSpPr>
        <p:spPr>
          <a:xfrm>
            <a:off x="533400" y="3810000"/>
            <a:ext cx="202301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final schedule:</a:t>
            </a:r>
          </a:p>
        </p:txBody>
      </p:sp>
      <p:sp>
        <p:nvSpPr>
          <p:cNvPr id="187" name="Shape 187"/>
          <p:cNvSpPr/>
          <p:nvPr/>
        </p:nvSpPr>
        <p:spPr>
          <a:xfrm>
            <a:off x="3084459" y="4506912"/>
            <a:ext cx="245403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8" name="Shape 188"/>
          <p:cNvSpPr/>
          <p:nvPr/>
        </p:nvSpPr>
        <p:spPr>
          <a:xfrm>
            <a:off x="3186632" y="4419600"/>
            <a:ext cx="4038601" cy="1524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3786134" y="4013200"/>
            <a:ext cx="937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P1 (24)</a:t>
            </a:r>
          </a:p>
        </p:txBody>
      </p:sp>
      <p:sp>
        <p:nvSpPr>
          <p:cNvPr id="190" name="Shape 190"/>
          <p:cNvSpPr/>
          <p:nvPr/>
        </p:nvSpPr>
        <p:spPr>
          <a:xfrm>
            <a:off x="1291726" y="4495800"/>
            <a:ext cx="24540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1" name="Shape 191"/>
          <p:cNvSpPr/>
          <p:nvPr/>
        </p:nvSpPr>
        <p:spPr>
          <a:xfrm>
            <a:off x="1965591" y="44958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2" name="Shape 192"/>
          <p:cNvSpPr/>
          <p:nvPr/>
        </p:nvSpPr>
        <p:spPr>
          <a:xfrm>
            <a:off x="1431273" y="4419600"/>
            <a:ext cx="762001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1388120" y="4038600"/>
            <a:ext cx="79581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P2 (3)</a:t>
            </a:r>
          </a:p>
        </p:txBody>
      </p:sp>
      <p:sp>
        <p:nvSpPr>
          <p:cNvPr id="194" name="Shape 194"/>
          <p:cNvSpPr/>
          <p:nvPr/>
        </p:nvSpPr>
        <p:spPr>
          <a:xfrm>
            <a:off x="2226319" y="4038600"/>
            <a:ext cx="7958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P3 (4)</a:t>
            </a:r>
          </a:p>
        </p:txBody>
      </p:sp>
      <p:sp>
        <p:nvSpPr>
          <p:cNvPr id="195" name="Shape 195"/>
          <p:cNvSpPr/>
          <p:nvPr/>
        </p:nvSpPr>
        <p:spPr>
          <a:xfrm>
            <a:off x="2194191" y="4419600"/>
            <a:ext cx="990601" cy="1524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1219200" y="5080000"/>
            <a:ext cx="2208198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31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3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P3 turnaround: 7</a:t>
            </a:r>
          </a:p>
        </p:txBody>
      </p:sp>
      <p:sp>
        <p:nvSpPr>
          <p:cNvPr id="197" name="Shape 197"/>
          <p:cNvSpPr/>
          <p:nvPr/>
        </p:nvSpPr>
        <p:spPr>
          <a:xfrm>
            <a:off x="3962400" y="5181600"/>
            <a:ext cx="354385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(31+3+7)/3 = 13.67</a:t>
            </a:r>
          </a:p>
        </p:txBody>
      </p:sp>
      <p:sp>
        <p:nvSpPr>
          <p:cNvPr id="198" name="Shape 198"/>
          <p:cNvSpPr/>
          <p:nvPr/>
        </p:nvSpPr>
        <p:spPr>
          <a:xfrm>
            <a:off x="7061565" y="4572000"/>
            <a:ext cx="3866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2"/>
      <p:bldP build="whole" bldLvl="1" animBg="1" rev="0" advAuto="0" spid="19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</a:p>
          <a:p>
            <a:pPr/>
            <a:r>
              <a:t>Easy to understand and implement</a:t>
            </a:r>
          </a:p>
          <a:p>
            <a:pPr/>
            <a:r>
              <a:t>Fair for equivalent processes</a:t>
            </a:r>
          </a:p>
        </p:txBody>
      </p:sp>
      <p:sp>
        <p:nvSpPr>
          <p:cNvPr id="202" name="Shape 202"/>
          <p:cNvSpPr/>
          <p:nvPr>
            <p:ph type="sldNum" sz="quarter" idx="4294967295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 with </a:t>
            </a:r>
            <a:r>
              <a:rPr b="1">
                <a:solidFill>
                  <a:srgbClr val="92D050"/>
                </a:solidFill>
              </a:rPr>
              <a:t>FCFS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Non-preemptive</a:t>
            </a:r>
          </a:p>
          <a:p>
            <a:pPr/>
            <a:r>
              <a:t>Non optimal turnaround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Cannot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utilize</a:t>
            </a:r>
            <a:r>
              <a:rPr>
                <a:solidFill>
                  <a:srgbClr val="000000"/>
                </a:solidFill>
              </a:rPr>
              <a:t> resources in </a:t>
            </a:r>
            <a:r>
              <a:t>parallel</a:t>
            </a:r>
            <a:r>
              <a:rPr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lvl="1" marL="742950" indent="-285750">
              <a:spcBef>
                <a:spcPts val="600"/>
              </a:spcBef>
              <a:defRPr sz="2800"/>
            </a:pPr>
            <a:r>
              <a:t>Assume </a:t>
            </a:r>
            <a:r>
              <a:rPr>
                <a:solidFill>
                  <a:srgbClr val="FF0000"/>
                </a:solidFill>
              </a:rPr>
              <a:t>1</a:t>
            </a:r>
            <a:r>
              <a:t> process CPU bounded and </a:t>
            </a:r>
            <a:r>
              <a:rPr>
                <a:solidFill>
                  <a:srgbClr val="FF0000"/>
                </a:solidFill>
              </a:rPr>
              <a:t>many</a:t>
            </a:r>
            <a:r>
              <a:t> I/O bounded processes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result: </a:t>
            </a:r>
            <a:r>
              <a:rPr b="1">
                <a:solidFill>
                  <a:srgbClr val="FF0000"/>
                </a:solidFill>
              </a:rPr>
              <a:t>Convoy effect</a:t>
            </a:r>
            <a:r>
              <a:t>, </a:t>
            </a:r>
          </a:p>
          <a:p>
            <a:pPr lvl="2" marL="1143000" indent="-228600"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low</a:t>
            </a:r>
            <a:r>
              <a:rPr>
                <a:solidFill>
                  <a:srgbClr val="000000"/>
                </a:solidFill>
              </a:rPr>
              <a:t> CPU </a:t>
            </a:r>
            <a:r>
              <a:rPr b="1">
                <a:solidFill>
                  <a:srgbClr val="00B0F0"/>
                </a:solidFill>
              </a:rPr>
              <a:t>and</a:t>
            </a:r>
            <a:r>
              <a:rPr>
                <a:solidFill>
                  <a:srgbClr val="00B0F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I/O Device utilization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Scheduling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When more than one process is ready to run, but </a:t>
            </a:r>
            <a:r>
              <a:rPr>
                <a:solidFill>
                  <a:srgbClr val="FF0000"/>
                </a:solidFill>
              </a:rPr>
              <a:t>only one CPU </a:t>
            </a:r>
            <a:r>
              <a:t>is available, a choice is to make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Part</a:t>
            </a:r>
            <a:r>
              <a:rPr>
                <a:solidFill>
                  <a:srgbClr val="000000"/>
                </a:solidFill>
              </a:rPr>
              <a:t> of </a:t>
            </a:r>
            <a:r>
              <a:t>OS</a:t>
            </a:r>
            <a:r>
              <a:rPr>
                <a:solidFill>
                  <a:srgbClr val="000000"/>
                </a:solidFill>
              </a:rPr>
              <a:t> that does it is </a:t>
            </a:r>
            <a:r>
              <a:t>scheduler</a:t>
            </a:r>
          </a:p>
          <a:p>
            <a:pPr/>
            <a:r>
              <a:t>The algorithm it uses is </a:t>
            </a:r>
            <a:r>
              <a:rPr>
                <a:solidFill>
                  <a:srgbClr val="FF0000"/>
                </a:solidFill>
              </a:rPr>
              <a:t>scheduling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Convoy effect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When the CBP </a:t>
            </a:r>
            <a:r>
              <a:rPr>
                <a:solidFill>
                  <a:srgbClr val="FF0000"/>
                </a:solidFill>
              </a:rPr>
              <a:t>uses</a:t>
            </a:r>
            <a:r>
              <a:t> the CPU 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IBPs </a:t>
            </a:r>
            <a:r>
              <a:rPr>
                <a:solidFill>
                  <a:srgbClr val="FF0000"/>
                </a:solidFill>
              </a:rPr>
              <a:t>finish</a:t>
            </a:r>
            <a:r>
              <a:t> their I/O and move into the ready queue, </a:t>
            </a:r>
            <a:r>
              <a:rPr>
                <a:solidFill>
                  <a:srgbClr val="FF0000"/>
                </a:solidFill>
              </a:rPr>
              <a:t>waiting</a:t>
            </a:r>
            <a:r>
              <a:t> for the CPU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the </a:t>
            </a:r>
            <a:r>
              <a:rPr>
                <a:solidFill>
                  <a:srgbClr val="FF0000"/>
                </a:solidFill>
              </a:rPr>
              <a:t>I/O</a:t>
            </a:r>
            <a:r>
              <a:t> devices are </a:t>
            </a:r>
            <a:r>
              <a:rPr>
                <a:solidFill>
                  <a:srgbClr val="FF0000"/>
                </a:solidFill>
              </a:rPr>
              <a:t>idle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When the CBP finally relinquishes the CPU, 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CBP moves to an I/O device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the IBPs pass through the CPU </a:t>
            </a:r>
            <a:r>
              <a:rPr>
                <a:solidFill>
                  <a:srgbClr val="FF0000"/>
                </a:solidFill>
              </a:rPr>
              <a:t>quickly</a:t>
            </a:r>
            <a:r>
              <a:t> and move back to the I/O queues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the CPU is </a:t>
            </a:r>
            <a:r>
              <a:rPr>
                <a:solidFill>
                  <a:srgbClr val="FF0000"/>
                </a:solidFill>
              </a:rPr>
              <a:t>idle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The cycle </a:t>
            </a:r>
            <a:r>
              <a:rPr>
                <a:solidFill>
                  <a:srgbClr val="FF0000"/>
                </a:solidFill>
              </a:rPr>
              <a:t>repeats</a:t>
            </a:r>
            <a:r>
              <a:t> itself when the CBP gets back to the ready queue</a:t>
            </a:r>
          </a:p>
        </p:txBody>
      </p:sp>
      <p:sp>
        <p:nvSpPr>
          <p:cNvPr id="209" name="Shape 209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Convoy Effect</a:t>
            </a:r>
          </a:p>
        </p:txBody>
      </p:sp>
      <p:sp>
        <p:nvSpPr>
          <p:cNvPr id="247" name="Shape 247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15" name="Group 215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Ready Queue</a:t>
              </a:r>
            </a:p>
          </p:txBody>
        </p:sp>
      </p:grpSp>
      <p:sp>
        <p:nvSpPr>
          <p:cNvPr id="216" name="Shape 216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Request</a:t>
            </a:r>
          </a:p>
        </p:txBody>
      </p:sp>
      <p:sp>
        <p:nvSpPr>
          <p:cNvPr id="217" name="Shape 217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Shape 219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hape 220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Shape 221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4" name="Group 224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I/O</a:t>
              </a:r>
            </a:p>
          </p:txBody>
        </p:sp>
      </p:grpSp>
      <p:sp>
        <p:nvSpPr>
          <p:cNvPr id="225" name="Shape 225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Queue</a:t>
            </a:r>
          </a:p>
        </p:txBody>
      </p:sp>
      <p:sp>
        <p:nvSpPr>
          <p:cNvPr id="226" name="Shape 226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Shape 228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1" name="Group 231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</a:t>
              </a:r>
            </a:p>
          </p:txBody>
        </p:sp>
      </p:grpSp>
      <p:sp>
        <p:nvSpPr>
          <p:cNvPr id="232" name="Shape 232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Shape 233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6" name="Group 236"/>
          <p:cNvGrpSpPr/>
          <p:nvPr/>
        </p:nvGrpSpPr>
        <p:grpSpPr>
          <a:xfrm>
            <a:off x="5257800" y="2895600"/>
            <a:ext cx="990600" cy="381000"/>
            <a:chOff x="0" y="0"/>
            <a:chExt cx="990600" cy="381000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35" name="Shape 235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sx="100000" sy="100000" kx="0" ky="0" algn="b" rotWithShape="0" blurRad="38100" dist="38100" dir="270000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CPUB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2111375" y="4091659"/>
            <a:ext cx="762001" cy="381001"/>
            <a:chOff x="0" y="0"/>
            <a:chExt cx="762000" cy="381000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2822575" y="4037262"/>
            <a:ext cx="762001" cy="381001"/>
            <a:chOff x="0" y="0"/>
            <a:chExt cx="762000" cy="381000"/>
          </a:xfrm>
        </p:grpSpPr>
        <p:sp>
          <p:nvSpPr>
            <p:cNvPr id="240" name="Shape 240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3584575" y="4064460"/>
            <a:ext cx="762001" cy="381001"/>
            <a:chOff x="0" y="0"/>
            <a:chExt cx="762000" cy="381000"/>
          </a:xfrm>
        </p:grpSpPr>
        <p:sp>
          <p:nvSpPr>
            <p:cNvPr id="243" name="Shape 243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sp>
        <p:nvSpPr>
          <p:cNvPr id="246" name="Shape 246"/>
          <p:cNvSpPr/>
          <p:nvPr/>
        </p:nvSpPr>
        <p:spPr>
          <a:xfrm>
            <a:off x="5089525" y="5449887"/>
            <a:ext cx="308546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CPU is running CPUB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Convoy Effect</a:t>
            </a:r>
          </a:p>
        </p:txBody>
      </p:sp>
      <p:sp>
        <p:nvSpPr>
          <p:cNvPr id="285" name="Shape 285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53" name="Group 253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251" name="Shape 251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Ready Queue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Request</a:t>
            </a:r>
          </a:p>
        </p:txBody>
      </p:sp>
      <p:sp>
        <p:nvSpPr>
          <p:cNvPr id="255" name="Shape 255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Shape 257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Shape 258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2" name="Group 262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I/O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Queue</a:t>
            </a:r>
          </a:p>
        </p:txBody>
      </p:sp>
      <p:sp>
        <p:nvSpPr>
          <p:cNvPr id="264" name="Shape 264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Shape 265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9" name="Group 269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</a:t>
              </a:r>
            </a:p>
          </p:txBody>
        </p:sp>
      </p:grpSp>
      <p:sp>
        <p:nvSpPr>
          <p:cNvPr id="270" name="Shape 270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Shape 271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4" name="Group 274"/>
          <p:cNvGrpSpPr/>
          <p:nvPr/>
        </p:nvGrpSpPr>
        <p:grpSpPr>
          <a:xfrm>
            <a:off x="5257800" y="2895600"/>
            <a:ext cx="990600" cy="381000"/>
            <a:chOff x="0" y="0"/>
            <a:chExt cx="990600" cy="381000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3" name="Shape 273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sx="100000" sy="100000" kx="0" ky="0" algn="b" rotWithShape="0" blurRad="38100" dist="38100" dir="270000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CPUB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3024188" y="2259013"/>
            <a:ext cx="762001" cy="381001"/>
            <a:chOff x="0" y="0"/>
            <a:chExt cx="762000" cy="381000"/>
          </a:xfrm>
        </p:grpSpPr>
        <p:sp>
          <p:nvSpPr>
            <p:cNvPr id="275" name="Shape 275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6" name="Shape 276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2333625" y="4072845"/>
            <a:ext cx="762001" cy="381002"/>
            <a:chOff x="0" y="0"/>
            <a:chExt cx="762000" cy="381000"/>
          </a:xfrm>
        </p:grpSpPr>
        <p:sp>
          <p:nvSpPr>
            <p:cNvPr id="278" name="Shape 278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9" name="Shape 279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3005138" y="4072845"/>
            <a:ext cx="762001" cy="381002"/>
            <a:chOff x="0" y="0"/>
            <a:chExt cx="762000" cy="381000"/>
          </a:xfrm>
        </p:grpSpPr>
        <p:sp>
          <p:nvSpPr>
            <p:cNvPr id="281" name="Shape 281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2" name="Shape 282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sp>
        <p:nvSpPr>
          <p:cNvPr id="284" name="Shape 284"/>
          <p:cNvSpPr/>
          <p:nvPr/>
        </p:nvSpPr>
        <p:spPr>
          <a:xfrm>
            <a:off x="5089525" y="5449887"/>
            <a:ext cx="308546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CPU is running CPUB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Convoy Effect</a:t>
            </a:r>
          </a:p>
        </p:txBody>
      </p:sp>
      <p:sp>
        <p:nvSpPr>
          <p:cNvPr id="323" name="Shape 323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91" name="Group 291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289" name="Shape 289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Ready Queue</a:t>
              </a:r>
            </a:p>
          </p:txBody>
        </p:sp>
      </p:grpSp>
      <p:sp>
        <p:nvSpPr>
          <p:cNvPr id="292" name="Shape 292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Request</a:t>
            </a:r>
          </a:p>
        </p:txBody>
      </p:sp>
      <p:sp>
        <p:nvSpPr>
          <p:cNvPr id="293" name="Shape 293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Shape 295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Shape 297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0" name="Group 300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I/O</a:t>
              </a:r>
            </a:p>
          </p:txBody>
        </p:sp>
      </p:grpSp>
      <p:sp>
        <p:nvSpPr>
          <p:cNvPr id="301" name="Shape 301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Queue</a:t>
            </a:r>
          </a:p>
        </p:txBody>
      </p:sp>
      <p:sp>
        <p:nvSpPr>
          <p:cNvPr id="302" name="Shape 302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Shape 303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7" name="Group 307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305" name="Shape 305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Shape 309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2" name="Group 312"/>
          <p:cNvGrpSpPr/>
          <p:nvPr/>
        </p:nvGrpSpPr>
        <p:grpSpPr>
          <a:xfrm>
            <a:off x="5257800" y="2895600"/>
            <a:ext cx="990600" cy="381000"/>
            <a:chOff x="0" y="0"/>
            <a:chExt cx="990600" cy="381000"/>
          </a:xfrm>
        </p:grpSpPr>
        <p:sp>
          <p:nvSpPr>
            <p:cNvPr id="310" name="Shape 310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11" name="Shape 311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sx="100000" sy="100000" kx="0" ky="0" algn="b" rotWithShape="0" blurRad="38100" dist="38100" dir="270000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CPUB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3024188" y="2259013"/>
            <a:ext cx="762001" cy="381001"/>
            <a:chOff x="0" y="0"/>
            <a:chExt cx="762000" cy="381000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318" name="Group 318"/>
          <p:cNvGrpSpPr/>
          <p:nvPr/>
        </p:nvGrpSpPr>
        <p:grpSpPr>
          <a:xfrm>
            <a:off x="2262188" y="2259013"/>
            <a:ext cx="762001" cy="381001"/>
            <a:chOff x="0" y="0"/>
            <a:chExt cx="762000" cy="381000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2493168" y="4242046"/>
            <a:ext cx="762002" cy="381001"/>
            <a:chOff x="0" y="0"/>
            <a:chExt cx="762000" cy="381000"/>
          </a:xfrm>
        </p:grpSpPr>
        <p:sp>
          <p:nvSpPr>
            <p:cNvPr id="319" name="Shape 319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sp>
        <p:nvSpPr>
          <p:cNvPr id="322" name="Shape 322"/>
          <p:cNvSpPr/>
          <p:nvPr/>
        </p:nvSpPr>
        <p:spPr>
          <a:xfrm>
            <a:off x="5089525" y="5449887"/>
            <a:ext cx="308546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CPU is running CPUB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Convoy Effect</a:t>
            </a:r>
          </a:p>
        </p:txBody>
      </p:sp>
      <p:sp>
        <p:nvSpPr>
          <p:cNvPr id="361" name="Shape 361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29" name="Group 329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Ready Queue</a:t>
              </a:r>
            </a:p>
          </p:txBody>
        </p:sp>
      </p:grpSp>
      <p:sp>
        <p:nvSpPr>
          <p:cNvPr id="330" name="Shape 330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Request</a:t>
            </a:r>
          </a:p>
        </p:txBody>
      </p:sp>
      <p:sp>
        <p:nvSpPr>
          <p:cNvPr id="331" name="Shape 331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Shape 332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Shape 333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4" name="Shape 334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Shape 335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8" name="Group 338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336" name="Shape 336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I/O</a:t>
              </a:r>
            </a:p>
          </p:txBody>
        </p:sp>
      </p:grpSp>
      <p:sp>
        <p:nvSpPr>
          <p:cNvPr id="339" name="Shape 339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Queue</a:t>
            </a:r>
          </a:p>
        </p:txBody>
      </p:sp>
      <p:sp>
        <p:nvSpPr>
          <p:cNvPr id="340" name="Shape 340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Shape 341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Shape 342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5" name="Group 345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</a:t>
              </a:r>
            </a:p>
          </p:txBody>
        </p:sp>
      </p:grpSp>
      <p:sp>
        <p:nvSpPr>
          <p:cNvPr id="346" name="Shape 346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Shape 347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0" name="Group 350"/>
          <p:cNvGrpSpPr/>
          <p:nvPr/>
        </p:nvGrpSpPr>
        <p:grpSpPr>
          <a:xfrm>
            <a:off x="5257800" y="2895600"/>
            <a:ext cx="990600" cy="381000"/>
            <a:chOff x="0" y="0"/>
            <a:chExt cx="990600" cy="381000"/>
          </a:xfrm>
        </p:grpSpPr>
        <p:sp>
          <p:nvSpPr>
            <p:cNvPr id="348" name="Shape 348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49" name="Shape 349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sx="100000" sy="100000" kx="0" ky="0" algn="b" rotWithShape="0" blurRad="38100" dist="38100" dir="270000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CPUB</a:t>
              </a:r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3024188" y="2259013"/>
            <a:ext cx="762001" cy="381001"/>
            <a:chOff x="0" y="0"/>
            <a:chExt cx="762000" cy="381000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52" name="Shape 352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2262188" y="2259013"/>
            <a:ext cx="762001" cy="381001"/>
            <a:chOff x="0" y="0"/>
            <a:chExt cx="762000" cy="381000"/>
          </a:xfrm>
        </p:grpSpPr>
        <p:sp>
          <p:nvSpPr>
            <p:cNvPr id="354" name="Shape 354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55" name="Shape 355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1466884" y="2246558"/>
            <a:ext cx="762002" cy="381001"/>
            <a:chOff x="0" y="0"/>
            <a:chExt cx="762000" cy="381000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58" name="Shape 358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5089525" y="5449887"/>
            <a:ext cx="3158987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CPU is running CPUB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I/O devices idle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Convoy Effect</a:t>
            </a:r>
          </a:p>
        </p:txBody>
      </p:sp>
      <p:sp>
        <p:nvSpPr>
          <p:cNvPr id="399" name="Shape 399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67" name="Group 367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365" name="Shape 365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Ready Queue</a:t>
              </a:r>
            </a:p>
          </p:txBody>
        </p:sp>
      </p:grpSp>
      <p:sp>
        <p:nvSpPr>
          <p:cNvPr id="368" name="Shape 368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Request</a:t>
            </a:r>
          </a:p>
        </p:txBody>
      </p:sp>
      <p:sp>
        <p:nvSpPr>
          <p:cNvPr id="369" name="Shape 369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Shape 370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Shape 371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Shape 373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6" name="Group 376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374" name="Shape 374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I/O</a:t>
              </a:r>
            </a:p>
          </p:txBody>
        </p:sp>
      </p:grpSp>
      <p:sp>
        <p:nvSpPr>
          <p:cNvPr id="377" name="Shape 377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Queue</a:t>
            </a:r>
          </a:p>
        </p:txBody>
      </p:sp>
      <p:sp>
        <p:nvSpPr>
          <p:cNvPr id="378" name="Shape 378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3" name="Group 383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381" name="Shape 381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</a:t>
              </a:r>
            </a:p>
          </p:txBody>
        </p:sp>
      </p:grpSp>
      <p:sp>
        <p:nvSpPr>
          <p:cNvPr id="384" name="Shape 384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Shape 385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8" name="Group 388"/>
          <p:cNvGrpSpPr/>
          <p:nvPr/>
        </p:nvGrpSpPr>
        <p:grpSpPr>
          <a:xfrm>
            <a:off x="1219200" y="3886200"/>
            <a:ext cx="990600" cy="381000"/>
            <a:chOff x="0" y="0"/>
            <a:chExt cx="990600" cy="3810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87" name="Shape 387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sx="100000" sy="100000" kx="0" ky="0" algn="b" rotWithShape="0" blurRad="38100" dist="38100" dir="270000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CPUB</a:t>
              </a:r>
            </a:p>
          </p:txBody>
        </p:sp>
      </p:grpSp>
      <p:grpSp>
        <p:nvGrpSpPr>
          <p:cNvPr id="391" name="Group 391"/>
          <p:cNvGrpSpPr/>
          <p:nvPr/>
        </p:nvGrpSpPr>
        <p:grpSpPr>
          <a:xfrm>
            <a:off x="3124200" y="2667000"/>
            <a:ext cx="762001" cy="381001"/>
            <a:chOff x="0" y="0"/>
            <a:chExt cx="762000" cy="381000"/>
          </a:xfrm>
        </p:grpSpPr>
        <p:sp>
          <p:nvSpPr>
            <p:cNvPr id="389" name="Shape 389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90" name="Shape 390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394" name="Group 394"/>
          <p:cNvGrpSpPr/>
          <p:nvPr/>
        </p:nvGrpSpPr>
        <p:grpSpPr>
          <a:xfrm>
            <a:off x="5638800" y="2743200"/>
            <a:ext cx="762001" cy="381001"/>
            <a:chOff x="0" y="0"/>
            <a:chExt cx="762000" cy="381000"/>
          </a:xfrm>
        </p:grpSpPr>
        <p:sp>
          <p:nvSpPr>
            <p:cNvPr id="392" name="Shape 392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93" name="Shape 393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2438400" y="3733800"/>
            <a:ext cx="762001" cy="381001"/>
            <a:chOff x="0" y="0"/>
            <a:chExt cx="762000" cy="381000"/>
          </a:xfrm>
        </p:grpSpPr>
        <p:sp>
          <p:nvSpPr>
            <p:cNvPr id="395" name="Shape 395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96" name="Shape 396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sp>
        <p:nvSpPr>
          <p:cNvPr id="398" name="Shape 398"/>
          <p:cNvSpPr/>
          <p:nvPr/>
        </p:nvSpPr>
        <p:spPr>
          <a:xfrm>
            <a:off x="3597130" y="5509162"/>
            <a:ext cx="372914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CPUB moves to I/O device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Convoy Effect</a:t>
            </a:r>
          </a:p>
        </p:txBody>
      </p:sp>
      <p:sp>
        <p:nvSpPr>
          <p:cNvPr id="437" name="Shape 437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05" name="Group 405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Ready Queue</a:t>
              </a:r>
            </a:p>
          </p:txBody>
        </p:sp>
      </p:grpSp>
      <p:sp>
        <p:nvSpPr>
          <p:cNvPr id="406" name="Shape 406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Request</a:t>
            </a:r>
          </a:p>
        </p:txBody>
      </p:sp>
      <p:sp>
        <p:nvSpPr>
          <p:cNvPr id="407" name="Shape 407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Shape 408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Shape 409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Shape 410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Shape 411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4" name="Group 414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412" name="Shape 412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I/O</a:t>
              </a:r>
            </a:p>
          </p:txBody>
        </p:sp>
      </p:grpSp>
      <p:sp>
        <p:nvSpPr>
          <p:cNvPr id="415" name="Shape 415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Queue</a:t>
            </a:r>
          </a:p>
        </p:txBody>
      </p:sp>
      <p:sp>
        <p:nvSpPr>
          <p:cNvPr id="416" name="Shape 416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Shape 417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Shape 418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21" name="Group 421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419" name="Shape 419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</a:t>
              </a:r>
            </a:p>
          </p:txBody>
        </p:sp>
      </p:grpSp>
      <p:sp>
        <p:nvSpPr>
          <p:cNvPr id="422" name="Shape 422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Shape 423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26" name="Group 426"/>
          <p:cNvGrpSpPr/>
          <p:nvPr/>
        </p:nvGrpSpPr>
        <p:grpSpPr>
          <a:xfrm>
            <a:off x="1219200" y="3886200"/>
            <a:ext cx="990600" cy="381000"/>
            <a:chOff x="0" y="0"/>
            <a:chExt cx="990600" cy="381000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25" name="Shape 425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sx="100000" sy="100000" kx="0" ky="0" algn="b" rotWithShape="0" blurRad="38100" dist="38100" dir="270000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CPUB</a:t>
              </a:r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3027363" y="3745181"/>
            <a:ext cx="762001" cy="381001"/>
            <a:chOff x="0" y="0"/>
            <a:chExt cx="762000" cy="381000"/>
          </a:xfrm>
        </p:grpSpPr>
        <p:sp>
          <p:nvSpPr>
            <p:cNvPr id="427" name="Shape 427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432" name="Group 432"/>
          <p:cNvGrpSpPr/>
          <p:nvPr/>
        </p:nvGrpSpPr>
        <p:grpSpPr>
          <a:xfrm>
            <a:off x="5638800" y="2743200"/>
            <a:ext cx="762001" cy="381001"/>
            <a:chOff x="0" y="0"/>
            <a:chExt cx="762000" cy="381000"/>
          </a:xfrm>
        </p:grpSpPr>
        <p:sp>
          <p:nvSpPr>
            <p:cNvPr id="430" name="Shape 430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435" name="Group 435"/>
          <p:cNvGrpSpPr/>
          <p:nvPr/>
        </p:nvGrpSpPr>
        <p:grpSpPr>
          <a:xfrm>
            <a:off x="2438400" y="3733800"/>
            <a:ext cx="762001" cy="381001"/>
            <a:chOff x="0" y="0"/>
            <a:chExt cx="762000" cy="381000"/>
          </a:xfrm>
        </p:grpSpPr>
        <p:sp>
          <p:nvSpPr>
            <p:cNvPr id="433" name="Shape 433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sp>
        <p:nvSpPr>
          <p:cNvPr id="436" name="Shape 436"/>
          <p:cNvSpPr/>
          <p:nvPr/>
        </p:nvSpPr>
        <p:spPr>
          <a:xfrm>
            <a:off x="3597130" y="5509162"/>
            <a:ext cx="4796840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I/O Bound jobs take very small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amount of CPU time and go for I/O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Convoy Effect</a:t>
            </a:r>
          </a:p>
        </p:txBody>
      </p:sp>
      <p:sp>
        <p:nvSpPr>
          <p:cNvPr id="475" name="Shape 475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43" name="Group 443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441" name="Shape 441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Ready Queue</a:t>
              </a:r>
            </a:p>
          </p:txBody>
        </p:sp>
      </p:grpSp>
      <p:sp>
        <p:nvSpPr>
          <p:cNvPr id="444" name="Shape 444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Request</a:t>
            </a:r>
          </a:p>
        </p:txBody>
      </p:sp>
      <p:sp>
        <p:nvSpPr>
          <p:cNvPr id="445" name="Shape 445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Shape 446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Shape 447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Shape 448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Shape 449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2" name="Group 452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I/O</a:t>
              </a:r>
            </a:p>
          </p:txBody>
        </p:sp>
      </p:grpSp>
      <p:sp>
        <p:nvSpPr>
          <p:cNvPr id="453" name="Shape 453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I/O Queue</a:t>
            </a:r>
          </a:p>
        </p:txBody>
      </p:sp>
      <p:sp>
        <p:nvSpPr>
          <p:cNvPr id="454" name="Shape 454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Shape 455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Shape 456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9" name="Group 459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457" name="Shape 457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</a:t>
              </a:r>
            </a:p>
          </p:txBody>
        </p:sp>
      </p:grpSp>
      <p:sp>
        <p:nvSpPr>
          <p:cNvPr id="460" name="Shape 460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Shape 461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64" name="Group 464"/>
          <p:cNvGrpSpPr/>
          <p:nvPr/>
        </p:nvGrpSpPr>
        <p:grpSpPr>
          <a:xfrm>
            <a:off x="1219200" y="3886200"/>
            <a:ext cx="990600" cy="381000"/>
            <a:chOff x="0" y="0"/>
            <a:chExt cx="990600" cy="381000"/>
          </a:xfrm>
        </p:grpSpPr>
        <p:sp>
          <p:nvSpPr>
            <p:cNvPr id="462" name="Shape 462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63" name="Shape 463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sx="100000" sy="100000" kx="0" ky="0" algn="b" rotWithShape="0" blurRad="38100" dist="38100" dir="270000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CPUB</a:t>
              </a: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2798273" y="3736518"/>
            <a:ext cx="762001" cy="381001"/>
            <a:chOff x="0" y="0"/>
            <a:chExt cx="762000" cy="381000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3381933" y="3765327"/>
            <a:ext cx="762001" cy="381001"/>
            <a:chOff x="0" y="0"/>
            <a:chExt cx="762000" cy="3810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grpSp>
        <p:nvGrpSpPr>
          <p:cNvPr id="473" name="Group 473"/>
          <p:cNvGrpSpPr/>
          <p:nvPr/>
        </p:nvGrpSpPr>
        <p:grpSpPr>
          <a:xfrm>
            <a:off x="2236788" y="3806826"/>
            <a:ext cx="762001" cy="381001"/>
            <a:chOff x="0" y="0"/>
            <a:chExt cx="762000" cy="381000"/>
          </a:xfrm>
        </p:grpSpPr>
        <p:sp>
          <p:nvSpPr>
            <p:cNvPr id="471" name="Shape 471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IOB</a:t>
              </a:r>
            </a:p>
          </p:txBody>
        </p:sp>
      </p:grpSp>
      <p:sp>
        <p:nvSpPr>
          <p:cNvPr id="474" name="Shape 474"/>
          <p:cNvSpPr/>
          <p:nvPr/>
        </p:nvSpPr>
        <p:spPr>
          <a:xfrm>
            <a:off x="5837654" y="5586281"/>
            <a:ext cx="13068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CPU idle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Shortest Job First (SJF)</a:t>
            </a:r>
          </a:p>
        </p:txBody>
      </p:sp>
      <p:sp>
        <p:nvSpPr>
          <p:cNvPr id="478" name="Shape 4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Scheduling algorithm in </a:t>
            </a:r>
            <a:r>
              <a:rPr>
                <a:solidFill>
                  <a:srgbClr val="FF0000"/>
                </a:solidFill>
              </a:rPr>
              <a:t>batch</a:t>
            </a:r>
            <a:r>
              <a:t> systems </a:t>
            </a:r>
          </a:p>
          <a:p>
            <a:pPr>
              <a:spcBef>
                <a:spcPts val="600"/>
              </a:spcBef>
              <a:defRPr sz="2800"/>
            </a:pPr>
            <a:r>
              <a:t>Schedule the job with the shortest run time first</a:t>
            </a:r>
          </a:p>
          <a:p>
            <a:pPr>
              <a:spcBef>
                <a:spcPts val="600"/>
              </a:spcBef>
              <a:defRPr sz="2800"/>
            </a:pPr>
            <a:r>
              <a:t>Requirement: </a:t>
            </a:r>
            <a:r>
              <a:rPr>
                <a:solidFill>
                  <a:srgbClr val="FF0066"/>
                </a:solidFill>
              </a:rPr>
              <a:t>the run time needs to be known in </a:t>
            </a:r>
            <a:r>
              <a:rPr b="1">
                <a:solidFill>
                  <a:srgbClr val="00B050"/>
                </a:solidFill>
              </a:rPr>
              <a:t>advance</a:t>
            </a:r>
            <a:endParaRPr b="1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defRPr sz="2800"/>
            </a:pPr>
            <a:r>
              <a:t>SJF is</a:t>
            </a:r>
            <a:r>
              <a:rPr>
                <a:solidFill>
                  <a:srgbClr val="FF0066"/>
                </a:solidFill>
              </a:rPr>
              <a:t> optimal </a:t>
            </a:r>
            <a:r>
              <a:t>in terms of turnaround, if </a:t>
            </a:r>
            <a:r>
              <a:rPr b="1">
                <a:solidFill>
                  <a:srgbClr val="FF0000"/>
                </a:solidFill>
              </a:rPr>
              <a:t>all</a:t>
            </a:r>
            <a:r>
              <a:t> jobs arrive at </a:t>
            </a:r>
            <a:r>
              <a:rPr b="1">
                <a:solidFill>
                  <a:srgbClr val="00B050"/>
                </a:solidFill>
              </a:rPr>
              <a:t>same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SJF: Example</a:t>
            </a:r>
          </a:p>
        </p:txBody>
      </p:sp>
      <p:graphicFrame>
        <p:nvGraphicFramePr>
          <p:cNvPr id="481" name="Table 481"/>
          <p:cNvGraphicFramePr/>
          <p:nvPr/>
        </p:nvGraphicFramePr>
        <p:xfrm>
          <a:off x="457200" y="1600200"/>
          <a:ext cx="8229600" cy="1905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13697"/>
                <a:gridCol w="2365002"/>
                <a:gridCol w="1400174"/>
                <a:gridCol w="2450727"/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P3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P4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2" name="Shape 482"/>
          <p:cNvSpPr/>
          <p:nvPr/>
        </p:nvSpPr>
        <p:spPr>
          <a:xfrm>
            <a:off x="685800" y="4854575"/>
            <a:ext cx="82296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Shape 483"/>
          <p:cNvSpPr/>
          <p:nvPr/>
        </p:nvSpPr>
        <p:spPr>
          <a:xfrm>
            <a:off x="517525" y="4891087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4" name="Shape 484"/>
          <p:cNvSpPr/>
          <p:nvPr/>
        </p:nvSpPr>
        <p:spPr>
          <a:xfrm>
            <a:off x="685800" y="4778375"/>
            <a:ext cx="1066800" cy="1524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5" name="Shape 485"/>
          <p:cNvSpPr/>
          <p:nvPr/>
        </p:nvSpPr>
        <p:spPr>
          <a:xfrm>
            <a:off x="1600200" y="4854575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6" name="Shape 486"/>
          <p:cNvSpPr/>
          <p:nvPr/>
        </p:nvSpPr>
        <p:spPr>
          <a:xfrm>
            <a:off x="822325" y="4357687"/>
            <a:ext cx="7266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P4 (3)</a:t>
            </a:r>
          </a:p>
        </p:txBody>
      </p:sp>
      <p:sp>
        <p:nvSpPr>
          <p:cNvPr id="487" name="Shape 487"/>
          <p:cNvSpPr/>
          <p:nvPr/>
        </p:nvSpPr>
        <p:spPr>
          <a:xfrm>
            <a:off x="1676400" y="4778375"/>
            <a:ext cx="23622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2667000" y="4357687"/>
            <a:ext cx="7266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P1 (6)</a:t>
            </a:r>
          </a:p>
        </p:txBody>
      </p:sp>
      <p:sp>
        <p:nvSpPr>
          <p:cNvPr id="489" name="Shape 489"/>
          <p:cNvSpPr/>
          <p:nvPr/>
        </p:nvSpPr>
        <p:spPr>
          <a:xfrm>
            <a:off x="3810000" y="4854575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90" name="Shape 490"/>
          <p:cNvSpPr/>
          <p:nvPr/>
        </p:nvSpPr>
        <p:spPr>
          <a:xfrm>
            <a:off x="4038600" y="4778375"/>
            <a:ext cx="2362200" cy="1524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5181600" y="4281487"/>
            <a:ext cx="7266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P3 (7)</a:t>
            </a:r>
          </a:p>
        </p:txBody>
      </p:sp>
      <p:sp>
        <p:nvSpPr>
          <p:cNvPr id="492" name="Shape 492"/>
          <p:cNvSpPr/>
          <p:nvPr/>
        </p:nvSpPr>
        <p:spPr>
          <a:xfrm>
            <a:off x="6248400" y="4854575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493" name="Shape 493"/>
          <p:cNvSpPr/>
          <p:nvPr/>
        </p:nvSpPr>
        <p:spPr>
          <a:xfrm>
            <a:off x="1219200" y="5470525"/>
            <a:ext cx="2239229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P4 turnaround: 3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9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P3 turnaround: 16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24</a:t>
            </a:r>
          </a:p>
        </p:txBody>
      </p:sp>
      <p:sp>
        <p:nvSpPr>
          <p:cNvPr id="494" name="Shape 494"/>
          <p:cNvSpPr/>
          <p:nvPr/>
        </p:nvSpPr>
        <p:spPr>
          <a:xfrm>
            <a:off x="3962400" y="5495925"/>
            <a:ext cx="3543856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Total execution time: 24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(3+9+16+24)/4 = 13</a:t>
            </a:r>
          </a:p>
        </p:txBody>
      </p:sp>
      <p:sp>
        <p:nvSpPr>
          <p:cNvPr id="495" name="Shape 495"/>
          <p:cNvSpPr/>
          <p:nvPr/>
        </p:nvSpPr>
        <p:spPr>
          <a:xfrm>
            <a:off x="6400800" y="4778375"/>
            <a:ext cx="25146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7239000" y="4281487"/>
            <a:ext cx="7266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P2 (8)</a:t>
            </a:r>
          </a:p>
        </p:txBody>
      </p:sp>
      <p:sp>
        <p:nvSpPr>
          <p:cNvPr id="497" name="Shape 497"/>
          <p:cNvSpPr/>
          <p:nvPr/>
        </p:nvSpPr>
        <p:spPr>
          <a:xfrm>
            <a:off x="8534400" y="4854575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498" name="Shape 498"/>
          <p:cNvSpPr/>
          <p:nvPr/>
        </p:nvSpPr>
        <p:spPr>
          <a:xfrm>
            <a:off x="1066800" y="4876800"/>
            <a:ext cx="151765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 it yourself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5" grpId="15"/>
      <p:bldP build="whole" bldLvl="1" animBg="1" rev="0" advAuto="0" spid="491" grpId="11"/>
      <p:bldP build="whole" bldLvl="1" animBg="1" rev="0" advAuto="0" spid="488" grpId="8"/>
      <p:bldP build="whole" bldLvl="1" animBg="1" rev="0" advAuto="0" spid="485" grpId="6"/>
      <p:bldP build="whole" bldLvl="1" animBg="1" rev="0" advAuto="0" spid="489" grpId="10"/>
      <p:bldP build="whole" bldLvl="1" animBg="1" rev="0" advAuto="0" spid="490" grpId="12"/>
      <p:bldP build="whole" bldLvl="1" animBg="1" rev="0" advAuto="0" spid="492" grpId="13"/>
      <p:bldP build="whole" bldLvl="1" animBg="1" rev="0" advAuto="0" spid="496" grpId="14"/>
      <p:bldP build="whole" bldLvl="1" animBg="1" rev="0" advAuto="0" spid="487" grpId="9"/>
      <p:bldP build="whole" bldLvl="1" animBg="1" rev="0" advAuto="0" spid="498" grpId="1"/>
      <p:bldP build="whole" bldLvl="1" animBg="1" rev="0" advAuto="0" spid="498" grpId="2"/>
      <p:bldP build="whole" bldLvl="1" animBg="1" rev="0" advAuto="0" spid="484" grpId="4"/>
      <p:bldP build="whole" bldLvl="1" animBg="1" rev="0" advAuto="0" spid="494" grpId="16"/>
      <p:bldP build="whole" bldLvl="1" animBg="1" rev="0" advAuto="0" spid="497" grpId="17"/>
      <p:bldP build="whole" bldLvl="1" animBg="1" rev="0" advAuto="0" spid="483" grpId="5"/>
      <p:bldP build="whole" bldLvl="1" animBg="1" rev="0" advAuto="0" spid="493" grpId="7"/>
      <p:bldP build="whole" bldLvl="1" animBg="1" rev="0" advAuto="0" spid="486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Scheduling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Efficiency is needed as process switching is </a:t>
            </a:r>
            <a:r>
              <a:rPr>
                <a:solidFill>
                  <a:srgbClr val="FF0000"/>
                </a:solidFill>
              </a:rPr>
              <a:t>costly</a:t>
            </a:r>
            <a:r>
              <a:t>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Switch from user mode to kernel mode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State of current process need to be saved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Memory map may be saved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A process is selected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MMU to be reloaded with memory map of new process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New process is started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Comparing to FCFS</a:t>
            </a:r>
          </a:p>
        </p:txBody>
      </p:sp>
      <p:graphicFrame>
        <p:nvGraphicFramePr>
          <p:cNvPr id="501" name="Table 501"/>
          <p:cNvGraphicFramePr/>
          <p:nvPr/>
        </p:nvGraphicFramePr>
        <p:xfrm>
          <a:off x="457200" y="1600200"/>
          <a:ext cx="8229600" cy="1905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13697"/>
                <a:gridCol w="2365002"/>
                <a:gridCol w="1400174"/>
                <a:gridCol w="2450727"/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P3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P4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2" name="Shape 502"/>
          <p:cNvSpPr/>
          <p:nvPr/>
        </p:nvSpPr>
        <p:spPr>
          <a:xfrm>
            <a:off x="685800" y="4419600"/>
            <a:ext cx="82296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Shape 503"/>
          <p:cNvSpPr/>
          <p:nvPr/>
        </p:nvSpPr>
        <p:spPr>
          <a:xfrm>
            <a:off x="517525" y="4456112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4" name="Shape 504"/>
          <p:cNvSpPr/>
          <p:nvPr/>
        </p:nvSpPr>
        <p:spPr>
          <a:xfrm>
            <a:off x="7848600" y="4343400"/>
            <a:ext cx="1066800" cy="1524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5" name="Shape 505"/>
          <p:cNvSpPr/>
          <p:nvPr/>
        </p:nvSpPr>
        <p:spPr>
          <a:xfrm>
            <a:off x="2819400" y="4495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6" name="Shape 506"/>
          <p:cNvSpPr/>
          <p:nvPr/>
        </p:nvSpPr>
        <p:spPr>
          <a:xfrm>
            <a:off x="8077200" y="39624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P4 (3)</a:t>
            </a:r>
          </a:p>
        </p:txBody>
      </p:sp>
      <p:sp>
        <p:nvSpPr>
          <p:cNvPr id="507" name="Shape 507"/>
          <p:cNvSpPr/>
          <p:nvPr/>
        </p:nvSpPr>
        <p:spPr>
          <a:xfrm>
            <a:off x="609600" y="4343400"/>
            <a:ext cx="23622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08" name="Shape 508"/>
          <p:cNvSpPr/>
          <p:nvPr/>
        </p:nvSpPr>
        <p:spPr>
          <a:xfrm>
            <a:off x="1524000" y="39624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P1 (6)</a:t>
            </a:r>
          </a:p>
        </p:txBody>
      </p:sp>
      <p:sp>
        <p:nvSpPr>
          <p:cNvPr id="509" name="Shape 509"/>
          <p:cNvSpPr/>
          <p:nvPr/>
        </p:nvSpPr>
        <p:spPr>
          <a:xfrm>
            <a:off x="5334000" y="44196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510" name="Shape 510"/>
          <p:cNvSpPr/>
          <p:nvPr/>
        </p:nvSpPr>
        <p:spPr>
          <a:xfrm>
            <a:off x="5486400" y="4343400"/>
            <a:ext cx="2362200" cy="1524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1" name="Shape 511"/>
          <p:cNvSpPr/>
          <p:nvPr/>
        </p:nvSpPr>
        <p:spPr>
          <a:xfrm>
            <a:off x="6477000" y="39624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P3 (7)</a:t>
            </a:r>
          </a:p>
        </p:txBody>
      </p:sp>
      <p:sp>
        <p:nvSpPr>
          <p:cNvPr id="512" name="Shape 512"/>
          <p:cNvSpPr/>
          <p:nvPr/>
        </p:nvSpPr>
        <p:spPr>
          <a:xfrm>
            <a:off x="7696200" y="44196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13" name="Shape 513"/>
          <p:cNvSpPr/>
          <p:nvPr/>
        </p:nvSpPr>
        <p:spPr>
          <a:xfrm>
            <a:off x="1219200" y="5080000"/>
            <a:ext cx="2239229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6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14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P3 turnaround: 21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P4 turnaround: 24</a:t>
            </a:r>
          </a:p>
        </p:txBody>
      </p:sp>
      <p:sp>
        <p:nvSpPr>
          <p:cNvPr id="514" name="Shape 514"/>
          <p:cNvSpPr/>
          <p:nvPr/>
        </p:nvSpPr>
        <p:spPr>
          <a:xfrm>
            <a:off x="3962400" y="4800600"/>
            <a:ext cx="3780146" cy="150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total time is the same.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(6+14+21+24)/4 = 16.25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(comparing to 13)</a:t>
            </a:r>
          </a:p>
        </p:txBody>
      </p:sp>
      <p:sp>
        <p:nvSpPr>
          <p:cNvPr id="515" name="Shape 515"/>
          <p:cNvSpPr/>
          <p:nvPr/>
        </p:nvSpPr>
        <p:spPr>
          <a:xfrm>
            <a:off x="2971800" y="4343400"/>
            <a:ext cx="25146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16" name="Shape 516"/>
          <p:cNvSpPr/>
          <p:nvPr/>
        </p:nvSpPr>
        <p:spPr>
          <a:xfrm>
            <a:off x="3429000" y="39624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P2 (8)</a:t>
            </a:r>
          </a:p>
        </p:txBody>
      </p:sp>
      <p:sp>
        <p:nvSpPr>
          <p:cNvPr id="517" name="Shape 517"/>
          <p:cNvSpPr/>
          <p:nvPr/>
        </p:nvSpPr>
        <p:spPr>
          <a:xfrm>
            <a:off x="8705850" y="44196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518" name="Shape 518"/>
          <p:cNvSpPr/>
          <p:nvPr/>
        </p:nvSpPr>
        <p:spPr>
          <a:xfrm>
            <a:off x="1143000" y="3352800"/>
            <a:ext cx="231165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1" grpId="13"/>
      <p:bldP build="whole" bldLvl="1" animBg="1" rev="0" advAuto="0" spid="504" grpId="14"/>
      <p:bldP build="whole" bldLvl="1" animBg="1" rev="0" advAuto="0" spid="512" grpId="12"/>
      <p:bldP build="whole" bldLvl="1" animBg="1" rev="0" advAuto="0" spid="507" grpId="7"/>
      <p:bldP build="whole" bldLvl="1" animBg="1" rev="0" advAuto="0" spid="518" grpId="1"/>
      <p:bldP build="whole" bldLvl="1" animBg="1" rev="0" advAuto="0" spid="518" grpId="2"/>
      <p:bldP build="whole" bldLvl="1" animBg="1" rev="0" advAuto="0" spid="516" grpId="9"/>
      <p:bldP build="whole" bldLvl="1" animBg="1" rev="0" advAuto="0" spid="513" grpId="6"/>
      <p:bldP build="whole" bldLvl="1" animBg="1" rev="0" advAuto="0" spid="506" grpId="15"/>
      <p:bldP build="whole" bldLvl="1" animBg="1" rev="0" advAuto="0" spid="517" grpId="16"/>
      <p:bldP build="whole" bldLvl="1" animBg="1" rev="0" advAuto="0" spid="505" grpId="5"/>
      <p:bldP build="whole" bldLvl="1" animBg="1" rev="0" advAuto="0" spid="514" grpId="17"/>
      <p:bldP build="whole" bldLvl="1" animBg="1" rev="0" advAuto="0" spid="503" grpId="4"/>
      <p:bldP build="whole" bldLvl="1" animBg="1" rev="0" advAuto="0" spid="508" grpId="3"/>
      <p:bldP build="whole" bldLvl="1" animBg="1" rev="0" advAuto="0" spid="515" grpId="10"/>
      <p:bldP build="whole" bldLvl="1" animBg="1" rev="0" advAuto="0" spid="509" grpId="8"/>
      <p:bldP build="whole" bldLvl="1" animBg="1" rev="0" advAuto="0" spid="510" grpId="1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SJF is not always optimal</a:t>
            </a:r>
          </a:p>
        </p:txBody>
      </p:sp>
      <p:graphicFrame>
        <p:nvGraphicFramePr>
          <p:cNvPr id="521" name="Table 521"/>
          <p:cNvGraphicFramePr/>
          <p:nvPr/>
        </p:nvGraphicFramePr>
        <p:xfrm>
          <a:off x="469900" y="1858853"/>
          <a:ext cx="8128000" cy="1600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32000"/>
                <a:gridCol w="1843616"/>
                <a:gridCol w="1375833"/>
                <a:gridCol w="2876549"/>
              </a:tblGrid>
              <a:tr h="75882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2" name="Shape 522"/>
          <p:cNvSpPr/>
          <p:nvPr>
            <p:ph type="body" sz="quarter" idx="1"/>
          </p:nvPr>
        </p:nvSpPr>
        <p:spPr>
          <a:xfrm>
            <a:off x="0" y="1028700"/>
            <a:ext cx="6937375" cy="16002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lvl1pPr>
          </a:lstStyle>
          <a:p>
            <a:pPr/>
            <a:r>
              <a:t>SJF optimal only if all jobs have arrived at scheduling time</a:t>
            </a:r>
          </a:p>
        </p:txBody>
      </p:sp>
      <p:sp>
        <p:nvSpPr>
          <p:cNvPr id="523" name="Shape 523"/>
          <p:cNvSpPr/>
          <p:nvPr/>
        </p:nvSpPr>
        <p:spPr>
          <a:xfrm>
            <a:off x="838200" y="4267200"/>
            <a:ext cx="82296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Shape 524"/>
          <p:cNvSpPr/>
          <p:nvPr/>
        </p:nvSpPr>
        <p:spPr>
          <a:xfrm>
            <a:off x="765175" y="4267200"/>
            <a:ext cx="3111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5" name="Shape 525"/>
          <p:cNvSpPr/>
          <p:nvPr/>
        </p:nvSpPr>
        <p:spPr>
          <a:xfrm>
            <a:off x="5962650" y="42672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26" name="Shape 526"/>
          <p:cNvSpPr/>
          <p:nvPr/>
        </p:nvSpPr>
        <p:spPr>
          <a:xfrm>
            <a:off x="857250" y="4114800"/>
            <a:ext cx="52578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3448050" y="3810000"/>
            <a:ext cx="85378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P1 (10)</a:t>
            </a:r>
          </a:p>
        </p:txBody>
      </p:sp>
      <p:sp>
        <p:nvSpPr>
          <p:cNvPr id="528" name="Shape 528"/>
          <p:cNvSpPr/>
          <p:nvPr/>
        </p:nvSpPr>
        <p:spPr>
          <a:xfrm>
            <a:off x="1066800" y="4724400"/>
            <a:ext cx="2239229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10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10</a:t>
            </a:r>
          </a:p>
        </p:txBody>
      </p:sp>
      <p:sp>
        <p:nvSpPr>
          <p:cNvPr id="529" name="Shape 529"/>
          <p:cNvSpPr/>
          <p:nvPr/>
        </p:nvSpPr>
        <p:spPr>
          <a:xfrm>
            <a:off x="3733800" y="4572000"/>
            <a:ext cx="4497398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 (AWT): </a:t>
            </a:r>
            <a:br/>
            <a:r>
              <a:t>  (10+10)/2 = 10</a:t>
            </a:r>
          </a:p>
        </p:txBody>
      </p:sp>
      <p:sp>
        <p:nvSpPr>
          <p:cNvPr id="530" name="Shape 530"/>
          <p:cNvSpPr/>
          <p:nvPr/>
        </p:nvSpPr>
        <p:spPr>
          <a:xfrm>
            <a:off x="6115050" y="4114800"/>
            <a:ext cx="11430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1" name="Shape 531"/>
          <p:cNvSpPr/>
          <p:nvPr/>
        </p:nvSpPr>
        <p:spPr>
          <a:xfrm>
            <a:off x="6343650" y="38100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P2 (2)</a:t>
            </a:r>
          </a:p>
        </p:txBody>
      </p:sp>
      <p:sp>
        <p:nvSpPr>
          <p:cNvPr id="532" name="Shape 532"/>
          <p:cNvSpPr/>
          <p:nvPr/>
        </p:nvSpPr>
        <p:spPr>
          <a:xfrm>
            <a:off x="1314450" y="4267200"/>
            <a:ext cx="19050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 (p2 arrives)</a:t>
            </a:r>
          </a:p>
        </p:txBody>
      </p:sp>
      <p:sp>
        <p:nvSpPr>
          <p:cNvPr id="533" name="Shape 533"/>
          <p:cNvSpPr/>
          <p:nvPr/>
        </p:nvSpPr>
        <p:spPr>
          <a:xfrm>
            <a:off x="1466850" y="41275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Shape 534"/>
          <p:cNvSpPr/>
          <p:nvPr/>
        </p:nvSpPr>
        <p:spPr>
          <a:xfrm>
            <a:off x="7105650" y="42672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35" name="Shape 535"/>
          <p:cNvSpPr/>
          <p:nvPr/>
        </p:nvSpPr>
        <p:spPr>
          <a:xfrm>
            <a:off x="1143000" y="3200400"/>
            <a:ext cx="29467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1" grpId="10"/>
      <p:bldP build="whole" bldLvl="1" animBg="1" rev="0" advAuto="0" spid="526" grpId="7"/>
      <p:bldP build="whole" bldLvl="1" animBg="1" rev="0" advAuto="0" spid="535" grpId="2"/>
      <p:bldP build="whole" bldLvl="1" animBg="1" rev="0" advAuto="0" spid="535" grpId="1"/>
      <p:bldP build="whole" bldLvl="1" animBg="1" rev="0" advAuto="0" spid="534" grpId="13"/>
      <p:bldP build="whole" bldLvl="1" animBg="1" rev="0" advAuto="0" spid="527" grpId="3"/>
      <p:bldP build="whole" bldLvl="1" animBg="1" rev="0" advAuto="0" spid="524" grpId="4"/>
      <p:bldP build="whole" bldLvl="1" animBg="1" rev="0" advAuto="0" spid="528" grpId="6"/>
      <p:bldP build="whole" bldLvl="1" animBg="1" rev="0" advAuto="0" spid="533" grpId="9"/>
      <p:bldP build="whole" bldLvl="1" animBg="1" rev="0" advAuto="0" spid="525" grpId="5"/>
      <p:bldP build="whole" bldLvl="1" animBg="1" rev="0" advAuto="0" spid="529" grpId="12"/>
      <p:bldP build="whole" bldLvl="1" animBg="1" rev="0" advAuto="0" spid="532" grpId="8"/>
      <p:bldP build="whole" bldLvl="1" animBg="1" rev="0" advAuto="0" spid="530" grpId="1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Preemptive SJF</a:t>
            </a:r>
          </a:p>
        </p:txBody>
      </p:sp>
      <p:sp>
        <p:nvSpPr>
          <p:cNvPr id="538" name="Shape 53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Also called </a:t>
            </a:r>
            <a:r>
              <a:rPr>
                <a:solidFill>
                  <a:srgbClr val="FF0066"/>
                </a:solidFill>
              </a:rPr>
              <a:t>Shortest Remaining Time Next</a:t>
            </a:r>
            <a:endParaRPr>
              <a:solidFill>
                <a:srgbClr val="FF0066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Schedule the job with the shortest </a:t>
            </a:r>
            <a:r>
              <a:rPr>
                <a:solidFill>
                  <a:srgbClr val="FF0000"/>
                </a:solidFill>
              </a:rPr>
              <a:t>remaining</a:t>
            </a:r>
            <a:r>
              <a:t> time required to complete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When </a:t>
            </a:r>
            <a:r>
              <a:rPr>
                <a:solidFill>
                  <a:srgbClr val="FF0000"/>
                </a:solidFill>
              </a:rPr>
              <a:t>new</a:t>
            </a:r>
            <a:r>
              <a:t> job </a:t>
            </a:r>
            <a:r>
              <a:rPr>
                <a:solidFill>
                  <a:srgbClr val="FF0000"/>
                </a:solidFill>
              </a:rPr>
              <a:t>arrives</a:t>
            </a:r>
            <a:r>
              <a:t>, compare its </a:t>
            </a:r>
            <a:r>
              <a:rPr>
                <a:solidFill>
                  <a:srgbClr val="FF0000"/>
                </a:solidFill>
              </a:rPr>
              <a:t>total</a:t>
            </a:r>
            <a:r>
              <a:t> time with the </a:t>
            </a:r>
            <a:r>
              <a:rPr>
                <a:solidFill>
                  <a:srgbClr val="FF0000"/>
                </a:solidFill>
              </a:rPr>
              <a:t>remaining</a:t>
            </a:r>
            <a:r>
              <a:t> time of the running job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If the new job needs less time the current job is suspended and the new job started</a:t>
            </a:r>
          </a:p>
          <a:p>
            <a:pPr>
              <a:lnSpc>
                <a:spcPct val="90000"/>
              </a:lnSpc>
            </a:pPr>
            <a:r>
              <a:t>Requirement: the run time needs to be known in advance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Preemptive SJF: Same Example</a:t>
            </a:r>
          </a:p>
        </p:txBody>
      </p:sp>
      <p:graphicFrame>
        <p:nvGraphicFramePr>
          <p:cNvPr id="541" name="Table 541"/>
          <p:cNvGraphicFramePr/>
          <p:nvPr/>
        </p:nvGraphicFramePr>
        <p:xfrm>
          <a:off x="457200" y="1600200"/>
          <a:ext cx="8229600" cy="167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99397"/>
                <a:gridCol w="2025464"/>
                <a:gridCol w="1393451"/>
                <a:gridCol w="2911288"/>
              </a:tblGrid>
              <a:tr h="65722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2" name="Shape 542"/>
          <p:cNvSpPr/>
          <p:nvPr/>
        </p:nvSpPr>
        <p:spPr>
          <a:xfrm>
            <a:off x="1219200" y="5029200"/>
            <a:ext cx="2239229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12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2</a:t>
            </a:r>
          </a:p>
        </p:txBody>
      </p:sp>
      <p:sp>
        <p:nvSpPr>
          <p:cNvPr id="543" name="Shape 543"/>
          <p:cNvSpPr/>
          <p:nvPr/>
        </p:nvSpPr>
        <p:spPr>
          <a:xfrm>
            <a:off x="3962400" y="4968875"/>
            <a:ext cx="354385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(2+12)/2 = 7</a:t>
            </a:r>
          </a:p>
        </p:txBody>
      </p:sp>
      <p:sp>
        <p:nvSpPr>
          <p:cNvPr id="544" name="Shape 544"/>
          <p:cNvSpPr/>
          <p:nvPr/>
        </p:nvSpPr>
        <p:spPr>
          <a:xfrm>
            <a:off x="838200" y="4267200"/>
            <a:ext cx="82296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Shape 545"/>
          <p:cNvSpPr/>
          <p:nvPr/>
        </p:nvSpPr>
        <p:spPr>
          <a:xfrm>
            <a:off x="746125" y="4267200"/>
            <a:ext cx="3111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6" name="Shape 546"/>
          <p:cNvSpPr/>
          <p:nvPr/>
        </p:nvSpPr>
        <p:spPr>
          <a:xfrm>
            <a:off x="6781800" y="43434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47" name="Shape 547"/>
          <p:cNvSpPr/>
          <p:nvPr/>
        </p:nvSpPr>
        <p:spPr>
          <a:xfrm>
            <a:off x="2590800" y="4191000"/>
            <a:ext cx="44196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1676400" y="4191000"/>
            <a:ext cx="9144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49" name="Shape 549"/>
          <p:cNvSpPr/>
          <p:nvPr/>
        </p:nvSpPr>
        <p:spPr>
          <a:xfrm>
            <a:off x="1524000" y="4281487"/>
            <a:ext cx="1905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550" name="Shape 550"/>
          <p:cNvSpPr/>
          <p:nvPr/>
        </p:nvSpPr>
        <p:spPr>
          <a:xfrm>
            <a:off x="1676400" y="41910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Shape 551"/>
          <p:cNvSpPr/>
          <p:nvPr/>
        </p:nvSpPr>
        <p:spPr>
          <a:xfrm>
            <a:off x="3429000" y="38100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P1 (8)</a:t>
            </a:r>
          </a:p>
        </p:txBody>
      </p:sp>
      <p:sp>
        <p:nvSpPr>
          <p:cNvPr id="552" name="Shape 552"/>
          <p:cNvSpPr/>
          <p:nvPr/>
        </p:nvSpPr>
        <p:spPr>
          <a:xfrm>
            <a:off x="1752600" y="37338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P2 (2)</a:t>
            </a:r>
          </a:p>
        </p:txBody>
      </p:sp>
      <p:sp>
        <p:nvSpPr>
          <p:cNvPr id="553" name="Shape 553"/>
          <p:cNvSpPr/>
          <p:nvPr/>
        </p:nvSpPr>
        <p:spPr>
          <a:xfrm>
            <a:off x="2432050" y="4281487"/>
            <a:ext cx="31115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4" name="Shape 554"/>
          <p:cNvSpPr/>
          <p:nvPr/>
        </p:nvSpPr>
        <p:spPr>
          <a:xfrm>
            <a:off x="838200" y="4191000"/>
            <a:ext cx="8382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762000" y="38100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P1 (2)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3" grpId="6"/>
      <p:bldP build="whole" bldLvl="1" animBg="1" rev="0" advAuto="0" spid="547" grpId="9"/>
      <p:bldP build="whole" bldLvl="1" animBg="1" rev="0" advAuto="0" spid="555" grpId="2"/>
      <p:bldP build="whole" bldLvl="1" animBg="1" rev="0" advAuto="0" spid="548" grpId="4"/>
      <p:bldP build="whole" bldLvl="1" animBg="1" rev="0" advAuto="0" spid="551" grpId="8"/>
      <p:bldP build="whole" bldLvl="1" animBg="1" rev="0" advAuto="0" spid="546" grpId="10"/>
      <p:bldP build="whole" bldLvl="1" animBg="1" rev="0" advAuto="0" spid="543" grpId="11"/>
      <p:bldP build="whole" bldLvl="1" animBg="1" rev="0" advAuto="0" spid="549" grpId="5"/>
      <p:bldP build="whole" bldLvl="1" animBg="1" rev="0" advAuto="0" spid="552" grpId="3"/>
      <p:bldP build="whole" bldLvl="1" animBg="1" rev="0" advAuto="0" spid="554" grpId="1"/>
      <p:bldP build="p" bldLvl="5" animBg="1" rev="0" advAuto="0" spid="542" grpId="7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with Preemptive SJF?</a:t>
            </a:r>
          </a:p>
        </p:txBody>
      </p:sp>
      <p:sp>
        <p:nvSpPr>
          <p:cNvPr id="558" name="Shape 55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Starvation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In some condition, a job is waiting for ever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Example: Preemptive SJF</a:t>
            </a:r>
            <a:endParaRPr sz="2800"/>
          </a:p>
          <a:p>
            <a:pPr lvl="2" marL="1143000" indent="-228600">
              <a:spcBef>
                <a:spcPts val="500"/>
              </a:spcBef>
              <a:defRPr sz="2400"/>
            </a:pPr>
            <a:r>
              <a:t>Process A with run time of 1 hour arrives at time 0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But every 1 minute, a short process with run time of 1 minute arrives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Result of Preemptive SJF: A never gets to run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5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Interactive System</a:t>
            </a:r>
          </a:p>
        </p:txBody>
      </p:sp>
      <p:sp>
        <p:nvSpPr>
          <p:cNvPr id="561" name="Shape 5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Example: Servers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Serve multiple remote users all of whom are in a big hurry  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Performance Criteria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Min response time: </a:t>
            </a:r>
            <a:endParaRPr sz="28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amount of time it takes from when a request was submitted until the </a:t>
            </a:r>
            <a:r>
              <a:rPr>
                <a:solidFill>
                  <a:srgbClr val="FF0000"/>
                </a:solidFill>
              </a:rPr>
              <a:t>first response </a:t>
            </a:r>
            <a:r>
              <a:t>is produced, not output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respond to requests quickly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Interactive System</a:t>
            </a:r>
          </a:p>
        </p:txBody>
      </p:sp>
      <p:sp>
        <p:nvSpPr>
          <p:cNvPr id="564" name="Shape 56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Algorithms used here usually preemptive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Time is </a:t>
            </a:r>
            <a:r>
              <a:rPr b="1"/>
              <a:t>sliced</a:t>
            </a:r>
            <a:r>
              <a:t> into quantum (time intervals)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Scheduling decision is also made at the beginning of each quantum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Representative algorithms: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Round-robin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Priority-based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Shortest process time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Guaranteed Scheduling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Lottery Scheduling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Fair Sharing Scheduling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Round Robin</a:t>
            </a:r>
          </a:p>
        </p:txBody>
      </p:sp>
      <p:sp>
        <p:nvSpPr>
          <p:cNvPr id="567" name="Shape 56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b="1" sz="2800" u="sng">
                <a:solidFill>
                  <a:srgbClr val="FF3300"/>
                </a:solidFill>
              </a:defRPr>
            </a:pPr>
            <a:r>
              <a:t>Round Robin</a:t>
            </a:r>
            <a:r>
              <a:rPr u="none">
                <a:solidFill>
                  <a:srgbClr val="000000"/>
                </a:solidFill>
              </a:rPr>
              <a:t> (RR)</a:t>
            </a:r>
            <a:endParaRPr u="none">
              <a:solidFill>
                <a:srgbClr val="000000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Often used for timesharing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Each process is given a time slice called a </a:t>
            </a:r>
            <a:r>
              <a:rPr b="1" i="1">
                <a:solidFill>
                  <a:srgbClr val="FF0000"/>
                </a:solidFill>
              </a:rPr>
              <a:t>quantum</a:t>
            </a:r>
            <a:endParaRPr b="1">
              <a:solidFill>
                <a:srgbClr val="FF0000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It is run for the quantum or until it blocks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RR allocates the CPU uniformly (fairly) across participants from ready queue. 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Problem: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Do not consider priority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Context switch overhead</a:t>
            </a:r>
          </a:p>
        </p:txBody>
      </p:sp>
      <p:pic>
        <p:nvPicPr>
          <p:cNvPr id="568" name="image4.jpg" descr="C:\B\b4\JPG\foo\2-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5232400"/>
            <a:ext cx="7407275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defRPr sz="3549"/>
            </a:pPr>
            <a:r>
              <a:t>Implementing</a:t>
            </a:r>
            <a:br/>
            <a:r>
              <a:t>Round Robin</a:t>
            </a:r>
          </a:p>
        </p:txBody>
      </p:sp>
      <p:sp>
        <p:nvSpPr>
          <p:cNvPr id="571" name="Shape 57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500"/>
              </a:spcBef>
              <a:defRPr sz="2400"/>
            </a:pPr>
            <a:r>
              <a:t>Keep the ready queue as a FIFO queue of processes. </a:t>
            </a:r>
          </a:p>
          <a:p>
            <a:pPr>
              <a:lnSpc>
                <a:spcPct val="81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New</a:t>
            </a:r>
            <a:r>
              <a:rPr>
                <a:solidFill>
                  <a:srgbClr val="000000"/>
                </a:solidFill>
              </a:rPr>
              <a:t> processes are added to the </a:t>
            </a:r>
            <a:r>
              <a:t>tail</a:t>
            </a:r>
            <a:r>
              <a:rPr>
                <a:solidFill>
                  <a:srgbClr val="000000"/>
                </a:solidFill>
              </a:rPr>
              <a:t> of the ready queue. </a:t>
            </a:r>
          </a:p>
          <a:p>
            <a:pPr>
              <a:lnSpc>
                <a:spcPct val="81000"/>
              </a:lnSpc>
              <a:spcBef>
                <a:spcPts val="500"/>
              </a:spcBef>
              <a:defRPr sz="2400"/>
            </a:pPr>
            <a:r>
              <a:t>The scheduler </a:t>
            </a:r>
          </a:p>
          <a:p>
            <a:pPr lvl="1" marL="742950" indent="-285750">
              <a:lnSpc>
                <a:spcPct val="81000"/>
              </a:lnSpc>
              <a:spcBef>
                <a:spcPts val="600"/>
              </a:spcBef>
              <a:defRPr sz="2800"/>
            </a:pPr>
            <a:r>
              <a:t>picks the </a:t>
            </a:r>
            <a:r>
              <a:rPr>
                <a:solidFill>
                  <a:srgbClr val="FF0000"/>
                </a:solidFill>
              </a:rPr>
              <a:t>first</a:t>
            </a:r>
            <a:r>
              <a:t> process from the ready queue </a:t>
            </a:r>
          </a:p>
          <a:p>
            <a:pPr lvl="1" marL="742950" indent="-285750">
              <a:lnSpc>
                <a:spcPct val="81000"/>
              </a:lnSpc>
              <a:spcBef>
                <a:spcPts val="600"/>
              </a:spcBef>
              <a:defRPr sz="2800"/>
            </a:pPr>
            <a:r>
              <a:t>sets a timer to interrupt after 1 time quantum, and </a:t>
            </a:r>
          </a:p>
          <a:p>
            <a:pPr lvl="1" marL="742950" indent="-285750">
              <a:lnSpc>
                <a:spcPct val="81000"/>
              </a:lnSpc>
              <a:spcBef>
                <a:spcPts val="600"/>
              </a:spcBef>
              <a:defRPr sz="2800"/>
            </a:pPr>
            <a:r>
              <a:t>Starts the process</a:t>
            </a:r>
            <a:r>
              <a:rPr sz="2000"/>
              <a:t>.</a:t>
            </a:r>
          </a:p>
          <a:p>
            <a:pPr>
              <a:lnSpc>
                <a:spcPct val="90000"/>
              </a:lnSpc>
            </a:pPr>
            <a:r>
              <a:t>When the quantum is over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The running process will be put at the </a:t>
            </a:r>
            <a:r>
              <a:rPr b="1">
                <a:solidFill>
                  <a:srgbClr val="FF0000"/>
                </a:solidFill>
              </a:rPr>
              <a:t>tail</a:t>
            </a:r>
            <a:r>
              <a:rPr b="1"/>
              <a:t> </a:t>
            </a:r>
            <a:r>
              <a:t>of the ready queue.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1954213" y="4263132"/>
            <a:ext cx="5637213" cy="6016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74" name="Shape 5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RR with Time Quantum = 20</a:t>
            </a:r>
          </a:p>
        </p:txBody>
      </p:sp>
      <p:sp>
        <p:nvSpPr>
          <p:cNvPr id="575" name="Shape 5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sz="2376"/>
            </a:pPr>
            <a:r>
              <a:t>		</a:t>
            </a:r>
            <a:r>
              <a:rPr u="sng"/>
              <a:t>Process</a:t>
            </a:r>
            <a:r>
              <a:t>	</a:t>
            </a:r>
            <a:r>
              <a:rPr u="sng"/>
              <a:t>Run Time</a:t>
            </a:r>
            <a:endParaRPr u="sng"/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i="1" sz="2376"/>
            </a:pPr>
            <a:r>
              <a:t>		P</a:t>
            </a:r>
            <a:r>
              <a:rPr baseline="-25191"/>
              <a:t>1	</a:t>
            </a:r>
            <a:r>
              <a:rPr i="0"/>
              <a:t>53</a:t>
            </a:r>
            <a:endParaRPr i="0"/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sz="2376"/>
            </a:pPr>
            <a:r>
              <a:t>		 </a:t>
            </a:r>
            <a:r>
              <a:rPr i="1"/>
              <a:t>P</a:t>
            </a:r>
            <a:r>
              <a:rPr baseline="-25191" i="1"/>
              <a:t>2	 </a:t>
            </a:r>
            <a:r>
              <a:t>17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sz="2376"/>
            </a:pPr>
            <a:r>
              <a:t>		 </a:t>
            </a:r>
            <a:r>
              <a:rPr i="1"/>
              <a:t>P</a:t>
            </a:r>
            <a:r>
              <a:rPr baseline="-25191" i="1"/>
              <a:t>3	</a:t>
            </a:r>
            <a:r>
              <a:t>68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sz="2376"/>
            </a:pPr>
            <a:r>
              <a:t>		 </a:t>
            </a:r>
            <a:r>
              <a:rPr i="1"/>
              <a:t>P</a:t>
            </a:r>
            <a:r>
              <a:rPr baseline="-25191" i="1"/>
              <a:t>4	 </a:t>
            </a:r>
            <a:r>
              <a:t>24</a:t>
            </a:r>
          </a:p>
          <a:p>
            <a:pPr marL="339470" indent="-339470" defTabSz="905255">
              <a:lnSpc>
                <a:spcPct val="81000"/>
              </a:lnSpc>
              <a:spcBef>
                <a:spcPts val="500"/>
              </a:spcBef>
              <a:tabLst>
                <a:tab pos="2197100" algn="r"/>
                <a:tab pos="3937000" algn="r"/>
              </a:tabLst>
              <a:defRPr sz="2376"/>
            </a:pPr>
            <a:r>
              <a:t>All processes arrive at time 0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tabLst>
                <a:tab pos="2197100" algn="r"/>
                <a:tab pos="3937000" algn="r"/>
              </a:tabLst>
              <a:defRPr sz="2376"/>
            </a:pPr>
            <a:r>
              <a:t>The </a:t>
            </a:r>
            <a:r>
              <a:rPr>
                <a:solidFill>
                  <a:srgbClr val="FF0000"/>
                </a:solidFill>
              </a:rPr>
              <a:t>Gantt</a:t>
            </a:r>
            <a:r>
              <a:t> chart is</a:t>
            </a:r>
          </a:p>
          <a:p>
            <a:pPr marL="226313" indent="-226313" defTabSz="905255">
              <a:lnSpc>
                <a:spcPct val="81000"/>
              </a:lnSpc>
              <a:tabLst>
                <a:tab pos="2197100" algn="r"/>
                <a:tab pos="3937000" algn="r"/>
              </a:tabLst>
              <a:defRPr sz="2376"/>
            </a:pPr>
          </a:p>
          <a:p>
            <a:pPr marL="226313" indent="-226313" defTabSz="905255">
              <a:lnSpc>
                <a:spcPct val="81000"/>
              </a:lnSpc>
              <a:tabLst>
                <a:tab pos="2197100" algn="r"/>
                <a:tab pos="3937000" algn="r"/>
              </a:tabLst>
              <a:defRPr sz="2376"/>
            </a:pPr>
          </a:p>
          <a:p>
            <a:pPr marL="226313" indent="-226313" defTabSz="905255">
              <a:lnSpc>
                <a:spcPct val="81000"/>
              </a:lnSpc>
              <a:tabLst>
                <a:tab pos="2197100" algn="r"/>
                <a:tab pos="3937000" algn="r"/>
              </a:tabLst>
              <a:defRPr sz="2376"/>
            </a:pP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tabLst>
                <a:tab pos="2197100" algn="r"/>
                <a:tab pos="3937000" algn="r"/>
              </a:tabLst>
              <a:defRPr sz="2178"/>
            </a:pPr>
            <a:r>
              <a:t>Higher average turnaround than SJF 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tabLst>
                <a:tab pos="2197100" algn="r"/>
                <a:tab pos="3937000" algn="r"/>
              </a:tabLst>
              <a:defRPr sz="2178"/>
            </a:pPr>
            <a:r>
              <a:t>But better response time</a:t>
            </a:r>
          </a:p>
        </p:txBody>
      </p:sp>
      <p:grpSp>
        <p:nvGrpSpPr>
          <p:cNvPr id="606" name="Group 606"/>
          <p:cNvGrpSpPr/>
          <p:nvPr/>
        </p:nvGrpSpPr>
        <p:grpSpPr>
          <a:xfrm>
            <a:off x="1904999" y="4242494"/>
            <a:ext cx="5638802" cy="609601"/>
            <a:chOff x="0" y="0"/>
            <a:chExt cx="5638800" cy="609600"/>
          </a:xfrm>
        </p:grpSpPr>
        <p:grpSp>
          <p:nvGrpSpPr>
            <p:cNvPr id="578" name="Group 578"/>
            <p:cNvGrpSpPr/>
            <p:nvPr/>
          </p:nvGrpSpPr>
          <p:grpSpPr>
            <a:xfrm>
              <a:off x="-1" y="0"/>
              <a:ext cx="563881" cy="609600"/>
              <a:chOff x="0" y="0"/>
              <a:chExt cx="563880" cy="609600"/>
            </a:xfrm>
          </p:grpSpPr>
          <p:sp>
            <p:nvSpPr>
              <p:cNvPr id="576" name="Shape 576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1</a:t>
                </a:r>
              </a:p>
            </p:txBody>
          </p:sp>
        </p:grpSp>
        <p:grpSp>
          <p:nvGrpSpPr>
            <p:cNvPr id="581" name="Group 581"/>
            <p:cNvGrpSpPr/>
            <p:nvPr/>
          </p:nvGrpSpPr>
          <p:grpSpPr>
            <a:xfrm>
              <a:off x="563879" y="0"/>
              <a:ext cx="563881" cy="609600"/>
              <a:chOff x="0" y="0"/>
              <a:chExt cx="563880" cy="609600"/>
            </a:xfrm>
          </p:grpSpPr>
          <p:sp>
            <p:nvSpPr>
              <p:cNvPr id="579" name="Shape 579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2</a:t>
                </a:r>
              </a:p>
            </p:txBody>
          </p:sp>
        </p:grpSp>
        <p:grpSp>
          <p:nvGrpSpPr>
            <p:cNvPr id="584" name="Group 584"/>
            <p:cNvGrpSpPr/>
            <p:nvPr/>
          </p:nvGrpSpPr>
          <p:grpSpPr>
            <a:xfrm>
              <a:off x="1127759" y="0"/>
              <a:ext cx="563881" cy="609600"/>
              <a:chOff x="0" y="0"/>
              <a:chExt cx="563880" cy="609600"/>
            </a:xfrm>
          </p:grpSpPr>
          <p:sp>
            <p:nvSpPr>
              <p:cNvPr id="582" name="Shape 582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3</a:t>
                </a:r>
              </a:p>
            </p:txBody>
          </p:sp>
        </p:grpSp>
        <p:grpSp>
          <p:nvGrpSpPr>
            <p:cNvPr id="587" name="Group 587"/>
            <p:cNvGrpSpPr/>
            <p:nvPr/>
          </p:nvGrpSpPr>
          <p:grpSpPr>
            <a:xfrm>
              <a:off x="1691639" y="0"/>
              <a:ext cx="563881" cy="609600"/>
              <a:chOff x="0" y="0"/>
              <a:chExt cx="563880" cy="609600"/>
            </a:xfrm>
          </p:grpSpPr>
          <p:sp>
            <p:nvSpPr>
              <p:cNvPr id="585" name="Shape 585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4</a:t>
                </a:r>
              </a:p>
            </p:txBody>
          </p:sp>
        </p:grpSp>
        <p:grpSp>
          <p:nvGrpSpPr>
            <p:cNvPr id="590" name="Group 590"/>
            <p:cNvGrpSpPr/>
            <p:nvPr/>
          </p:nvGrpSpPr>
          <p:grpSpPr>
            <a:xfrm>
              <a:off x="2255520" y="0"/>
              <a:ext cx="563881" cy="609600"/>
              <a:chOff x="0" y="0"/>
              <a:chExt cx="563880" cy="609600"/>
            </a:xfrm>
          </p:grpSpPr>
          <p:sp>
            <p:nvSpPr>
              <p:cNvPr id="588" name="Shape 588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1</a:t>
                </a:r>
              </a:p>
            </p:txBody>
          </p:sp>
        </p:grpSp>
        <p:grpSp>
          <p:nvGrpSpPr>
            <p:cNvPr id="593" name="Group 593"/>
            <p:cNvGrpSpPr/>
            <p:nvPr/>
          </p:nvGrpSpPr>
          <p:grpSpPr>
            <a:xfrm>
              <a:off x="2819399" y="0"/>
              <a:ext cx="563882" cy="609600"/>
              <a:chOff x="0" y="0"/>
              <a:chExt cx="563880" cy="609600"/>
            </a:xfrm>
          </p:grpSpPr>
          <p:sp>
            <p:nvSpPr>
              <p:cNvPr id="591" name="Shape 591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3</a:t>
                </a:r>
              </a:p>
            </p:txBody>
          </p:sp>
        </p:grpSp>
        <p:grpSp>
          <p:nvGrpSpPr>
            <p:cNvPr id="596" name="Group 596"/>
            <p:cNvGrpSpPr/>
            <p:nvPr/>
          </p:nvGrpSpPr>
          <p:grpSpPr>
            <a:xfrm>
              <a:off x="3383279" y="0"/>
              <a:ext cx="563881" cy="609600"/>
              <a:chOff x="0" y="0"/>
              <a:chExt cx="563880" cy="609600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4</a:t>
                </a:r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3947159" y="0"/>
              <a:ext cx="563881" cy="609600"/>
              <a:chOff x="0" y="0"/>
              <a:chExt cx="563880" cy="609600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1</a:t>
                </a:r>
              </a:p>
            </p:txBody>
          </p:sp>
        </p:grpSp>
        <p:grpSp>
          <p:nvGrpSpPr>
            <p:cNvPr id="602" name="Group 602"/>
            <p:cNvGrpSpPr/>
            <p:nvPr/>
          </p:nvGrpSpPr>
          <p:grpSpPr>
            <a:xfrm>
              <a:off x="4511040" y="0"/>
              <a:ext cx="563881" cy="609600"/>
              <a:chOff x="0" y="0"/>
              <a:chExt cx="563880" cy="609600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3</a:t>
                </a:r>
              </a:p>
            </p:txBody>
          </p:sp>
        </p:grpSp>
        <p:grpSp>
          <p:nvGrpSpPr>
            <p:cNvPr id="605" name="Group 605"/>
            <p:cNvGrpSpPr/>
            <p:nvPr/>
          </p:nvGrpSpPr>
          <p:grpSpPr>
            <a:xfrm>
              <a:off x="5074920" y="0"/>
              <a:ext cx="563881" cy="609600"/>
              <a:chOff x="0" y="0"/>
              <a:chExt cx="563880" cy="609600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3</a:t>
                </a:r>
              </a:p>
            </p:txBody>
          </p:sp>
        </p:grpSp>
      </p:grpSp>
      <p:sp>
        <p:nvSpPr>
          <p:cNvPr id="607" name="Shape 607"/>
          <p:cNvSpPr/>
          <p:nvPr/>
        </p:nvSpPr>
        <p:spPr>
          <a:xfrm>
            <a:off x="1855624" y="486114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8" name="Shape 608"/>
          <p:cNvSpPr/>
          <p:nvPr/>
        </p:nvSpPr>
        <p:spPr>
          <a:xfrm>
            <a:off x="2236968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609" name="Shape 609"/>
          <p:cNvSpPr/>
          <p:nvPr/>
        </p:nvSpPr>
        <p:spPr>
          <a:xfrm>
            <a:off x="2768781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610" name="Shape 610"/>
          <p:cNvSpPr/>
          <p:nvPr/>
        </p:nvSpPr>
        <p:spPr>
          <a:xfrm>
            <a:off x="3373618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57</a:t>
            </a:r>
          </a:p>
        </p:txBody>
      </p:sp>
      <p:sp>
        <p:nvSpPr>
          <p:cNvPr id="611" name="Shape 611"/>
          <p:cNvSpPr/>
          <p:nvPr/>
        </p:nvSpPr>
        <p:spPr>
          <a:xfrm>
            <a:off x="3989568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77</a:t>
            </a:r>
          </a:p>
        </p:txBody>
      </p:sp>
      <p:sp>
        <p:nvSpPr>
          <p:cNvPr id="612" name="Shape 612"/>
          <p:cNvSpPr/>
          <p:nvPr/>
        </p:nvSpPr>
        <p:spPr>
          <a:xfrm>
            <a:off x="4522968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97</a:t>
            </a:r>
          </a:p>
        </p:txBody>
      </p:sp>
      <p:sp>
        <p:nvSpPr>
          <p:cNvPr id="613" name="Shape 613"/>
          <p:cNvSpPr/>
          <p:nvPr/>
        </p:nvSpPr>
        <p:spPr>
          <a:xfrm>
            <a:off x="4999051" y="4861142"/>
            <a:ext cx="4730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117</a:t>
            </a:r>
          </a:p>
        </p:txBody>
      </p:sp>
      <p:sp>
        <p:nvSpPr>
          <p:cNvPr id="614" name="Shape 614"/>
          <p:cNvSpPr/>
          <p:nvPr/>
        </p:nvSpPr>
        <p:spPr>
          <a:xfrm>
            <a:off x="5600813" y="4861142"/>
            <a:ext cx="4855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121</a:t>
            </a:r>
          </a:p>
        </p:txBody>
      </p:sp>
      <p:sp>
        <p:nvSpPr>
          <p:cNvPr id="615" name="Shape 615"/>
          <p:cNvSpPr/>
          <p:nvPr/>
        </p:nvSpPr>
        <p:spPr>
          <a:xfrm>
            <a:off x="6135800" y="4861142"/>
            <a:ext cx="4855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134</a:t>
            </a:r>
          </a:p>
        </p:txBody>
      </p:sp>
      <p:sp>
        <p:nvSpPr>
          <p:cNvPr id="616" name="Shape 616"/>
          <p:cNvSpPr/>
          <p:nvPr/>
        </p:nvSpPr>
        <p:spPr>
          <a:xfrm>
            <a:off x="6720000" y="4861142"/>
            <a:ext cx="4855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154</a:t>
            </a:r>
          </a:p>
        </p:txBody>
      </p:sp>
      <p:sp>
        <p:nvSpPr>
          <p:cNvPr id="617" name="Shape 617"/>
          <p:cNvSpPr/>
          <p:nvPr/>
        </p:nvSpPr>
        <p:spPr>
          <a:xfrm>
            <a:off x="7253400" y="4861142"/>
            <a:ext cx="4855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162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9" grpId="5"/>
      <p:bldP build="whole" bldLvl="1" animBg="1" rev="0" advAuto="0" spid="616" grpId="12"/>
      <p:bldP build="whole" bldLvl="1" animBg="1" rev="0" advAuto="0" spid="573" grpId="1"/>
      <p:bldP build="whole" bldLvl="1" animBg="1" rev="0" advAuto="0" spid="575" grpId="14"/>
      <p:bldP build="whole" bldLvl="1" animBg="1" rev="0" advAuto="0" spid="612" grpId="8"/>
      <p:bldP build="whole" bldLvl="1" animBg="1" rev="0" advAuto="0" spid="617" grpId="13"/>
      <p:bldP build="whole" bldLvl="1" animBg="1" rev="0" advAuto="0" spid="607" grpId="3"/>
      <p:bldP build="whole" bldLvl="1" animBg="1" rev="0" advAuto="0" spid="611" grpId="7"/>
      <p:bldP build="whole" bldLvl="1" animBg="1" rev="0" advAuto="0" spid="615" grpId="11"/>
      <p:bldP build="whole" bldLvl="1" animBg="1" rev="0" advAuto="0" spid="608" grpId="4"/>
      <p:bldP build="whole" bldLvl="1" animBg="1" rev="0" advAuto="0" spid="606" grpId="2"/>
      <p:bldP build="whole" bldLvl="1" animBg="1" rev="0" advAuto="0" spid="613" grpId="9"/>
      <p:bldP build="whole" bldLvl="1" animBg="1" rev="0" advAuto="0" spid="614" grpId="10"/>
      <p:bldP build="whole" bldLvl="1" animBg="1" rev="0" advAuto="0" spid="610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of Scheduling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Good</a:t>
            </a:r>
            <a:r>
              <a:rPr>
                <a:solidFill>
                  <a:srgbClr val="000000"/>
                </a:solidFill>
              </a:rPr>
              <a:t> scheduling algorithms can make a </a:t>
            </a:r>
            <a:r>
              <a:t>big</a:t>
            </a:r>
            <a:r>
              <a:rPr>
                <a:solidFill>
                  <a:srgbClr val="000000"/>
                </a:solidFill>
              </a:rPr>
              <a:t> difference</a:t>
            </a:r>
            <a:endParaRPr>
              <a:solidFill>
                <a:srgbClr val="000000"/>
              </a:solidFill>
            </a:endParaRPr>
          </a:p>
          <a:p>
            <a:pPr lvl="1" marL="742950" indent="-285750">
              <a:spcBef>
                <a:spcPts val="600"/>
              </a:spcBef>
              <a:defRPr sz="2800"/>
            </a:pPr>
            <a:r>
              <a:t>Resource utilization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Perceived performance &amp; User satisfaction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Meeting other system goals (e.g., important tasks being taken care of immediately)</a:t>
            </a:r>
            <a:r>
              <a:rPr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RR: Choice of Time Quantum</a:t>
            </a:r>
          </a:p>
        </p:txBody>
      </p:sp>
      <p:sp>
        <p:nvSpPr>
          <p:cNvPr id="620" name="Shape 62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Performance depends on length of the timeslice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Context switching isn’t a free operation.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If timeslice time is set too high </a:t>
            </a:r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t>attempting to amortize context switch cost, you get FCFS. </a:t>
            </a:r>
          </a:p>
          <a:p>
            <a:pPr lvl="3" marL="1600200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t>i.e. processes will finish or block before their slice is up anyway</a:t>
            </a:r>
            <a:endParaRPr sz="2000"/>
          </a:p>
          <a:p>
            <a:pPr lvl="3" marL="1600200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t>Poor response time</a:t>
            </a:r>
            <a:endParaRPr sz="36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If it’s set too low </a:t>
            </a:r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t>you’re spending all of your time context switching between threads.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2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 Scheduling</a:t>
            </a:r>
          </a:p>
        </p:txBody>
      </p:sp>
      <p:sp>
        <p:nvSpPr>
          <p:cNvPr id="623" name="Shape 623"/>
          <p:cNvSpPr/>
          <p:nvPr>
            <p:ph type="body" idx="1"/>
          </p:nvPr>
        </p:nvSpPr>
        <p:spPr>
          <a:xfrm>
            <a:off x="469900" y="1459604"/>
            <a:ext cx="8128000" cy="499110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defRPr sz="3136"/>
            </a:pPr>
            <a:r>
              <a:t>Each job is assigned a priority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Select </a:t>
            </a:r>
            <a:r>
              <a:rPr>
                <a:solidFill>
                  <a:srgbClr val="FF0000"/>
                </a:solidFill>
              </a:rPr>
              <a:t>highest</a:t>
            </a:r>
            <a:r>
              <a:t> priority job to run next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Rational:  higher priority jobs are more important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Example: simulation vs. auto save a document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Problems: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Low priority process may </a:t>
            </a:r>
            <a:r>
              <a:rPr>
                <a:solidFill>
                  <a:srgbClr val="FF0000"/>
                </a:solidFill>
              </a:rPr>
              <a:t>starve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Solution: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Priority need to be </a:t>
            </a:r>
            <a:r>
              <a:rPr b="1">
                <a:solidFill>
                  <a:srgbClr val="FF0000"/>
                </a:solidFill>
              </a:rPr>
              <a:t>adjusted</a:t>
            </a:r>
            <a:r>
              <a:t> depending on the situation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 Priority</a:t>
            </a:r>
          </a:p>
        </p:txBody>
      </p:sp>
      <p:sp>
        <p:nvSpPr>
          <p:cNvPr id="626" name="Shape 6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Two approaches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Static (for system with well known and regular application behaviors)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Dynamic (otherwise)</a:t>
            </a:r>
            <a:endParaRPr sz="2800"/>
          </a:p>
          <a:p>
            <a:pPr>
              <a:spcBef>
                <a:spcPts val="600"/>
              </a:spcBef>
              <a:defRPr sz="2800"/>
            </a:pPr>
            <a:r>
              <a:t>Priority may be based on: 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Cost to user. 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Importance of user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Percentage of CPU time used in last X hours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type="title"/>
          </p:nvPr>
        </p:nvSpPr>
        <p:spPr>
          <a:xfrm>
            <a:off x="841471" y="121186"/>
            <a:ext cx="8128001" cy="1295401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Example: </a:t>
            </a:r>
            <a:r>
              <a:rPr>
                <a:solidFill>
                  <a:srgbClr val="FF0000"/>
                </a:solidFill>
              </a:rPr>
              <a:t>Dynamic</a:t>
            </a:r>
            <a:r>
              <a:t> Priority Assignment</a:t>
            </a:r>
          </a:p>
        </p:txBody>
      </p:sp>
      <p:sp>
        <p:nvSpPr>
          <p:cNvPr id="629" name="Shape 62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Priority </a:t>
            </a:r>
            <a:r>
              <a:rPr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632" name="Shape 63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1785"/>
            </a:pPr>
            <a:r>
              <a:t>It is often convenient to </a:t>
            </a:r>
            <a:r>
              <a:rPr>
                <a:solidFill>
                  <a:srgbClr val="FF0000"/>
                </a:solidFill>
              </a:rPr>
              <a:t>group</a:t>
            </a:r>
            <a:r>
              <a:t> processes into priority classes and use priority scheduling among the classes but RR within each class</a:t>
            </a: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635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635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635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635"/>
            </a:pPr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1785"/>
            </a:pPr>
            <a:r>
              <a:t>If priorities are not adjusted occasionally, lower priority classes may all </a:t>
            </a:r>
            <a:r>
              <a:rPr>
                <a:solidFill>
                  <a:srgbClr val="FF0000"/>
                </a:solidFill>
              </a:rPr>
              <a:t>starve</a:t>
            </a:r>
            <a:r>
              <a:t> to death</a:t>
            </a:r>
          </a:p>
        </p:txBody>
      </p:sp>
      <p:sp>
        <p:nvSpPr>
          <p:cNvPr id="633" name="Shape 633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34" name="image6.jpg" descr="2-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362" y="2514706"/>
            <a:ext cx="6405507" cy="2726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 </a:t>
            </a:r>
            <a:r>
              <a:rPr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637" name="Shape 6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638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42" y="1132854"/>
            <a:ext cx="8497414" cy="5536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Lottery Scheduling</a:t>
            </a:r>
          </a:p>
        </p:txBody>
      </p:sp>
      <p:sp>
        <p:nvSpPr>
          <p:cNvPr id="641" name="Shape 641"/>
          <p:cNvSpPr/>
          <p:nvPr>
            <p:ph type="body" idx="1"/>
          </p:nvPr>
        </p:nvSpPr>
        <p:spPr>
          <a:xfrm>
            <a:off x="469900" y="1523999"/>
            <a:ext cx="8485414" cy="499110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Give processes lottery </a:t>
            </a:r>
            <a:r>
              <a:rPr>
                <a:solidFill>
                  <a:srgbClr val="FF0000"/>
                </a:solidFill>
              </a:rPr>
              <a:t>tickets</a:t>
            </a:r>
            <a:r>
              <a:t> for CPU time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Whenever a scheduling decision has to be made, a lottery ticket is chosen </a:t>
            </a:r>
            <a:r>
              <a:rPr>
                <a:solidFill>
                  <a:srgbClr val="FF0000"/>
                </a:solidFill>
              </a:rPr>
              <a:t>at random</a:t>
            </a:r>
            <a:r>
              <a:t>, and the process holding that ticket gets the CPU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More important processes can be given extra tickets, to increase their chances of winning.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If there are 100 tickets and one process holds 20 of them, it will have a 20% chance of winning each lottery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In the long run, it will get about 20% of the CPU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Highly Responsive: </a:t>
            </a:r>
          </a:p>
          <a:p>
            <a:pPr lvl="1" marL="713231" indent="-274320" defTabSz="877823">
              <a:lnSpc>
                <a:spcPct val="80000"/>
              </a:lnSpc>
              <a:spcBef>
                <a:spcPts val="500"/>
              </a:spcBef>
              <a:defRPr sz="2304"/>
            </a:pPr>
            <a:r>
              <a:t>if a </a:t>
            </a:r>
            <a:r>
              <a:rPr>
                <a:solidFill>
                  <a:srgbClr val="FF0000"/>
                </a:solidFill>
              </a:rPr>
              <a:t>new</a:t>
            </a:r>
            <a:r>
              <a:t> process shows up and is granted some tickets </a:t>
            </a:r>
            <a:endParaRPr sz="2688"/>
          </a:p>
          <a:p>
            <a:pPr lvl="1" marL="713231" indent="-274320" defTabSz="877823">
              <a:lnSpc>
                <a:spcPct val="80000"/>
              </a:lnSpc>
              <a:spcBef>
                <a:spcPts val="500"/>
              </a:spcBef>
              <a:defRPr sz="2304"/>
            </a:pPr>
            <a:r>
              <a:t>at the very next lottery it will have a chance of winning in proportion to the number of tickets it holds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Lottery Scheduling</a:t>
            </a:r>
          </a:p>
        </p:txBody>
      </p:sp>
      <p:sp>
        <p:nvSpPr>
          <p:cNvPr id="644" name="Shape 6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80000"/>
              </a:lnSpc>
              <a:spcBef>
                <a:spcPts val="500"/>
              </a:spcBef>
              <a:defRPr sz="2400"/>
            </a:pPr>
            <a:r>
              <a:t>Cooperating processes may exchange tickets if they wish.</a:t>
            </a:r>
            <a:endParaRPr sz="2784"/>
          </a:p>
          <a:p>
            <a:pPr lvl="1" marL="71323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When a </a:t>
            </a:r>
            <a:r>
              <a:rPr>
                <a:solidFill>
                  <a:srgbClr val="FF0000"/>
                </a:solidFill>
              </a:rPr>
              <a:t>client </a:t>
            </a:r>
            <a:r>
              <a:rPr b="1">
                <a:solidFill>
                  <a:srgbClr val="0070C0"/>
                </a:solidFill>
              </a:rPr>
              <a:t>process</a:t>
            </a:r>
            <a:r>
              <a:t> sends a message to a </a:t>
            </a:r>
            <a:r>
              <a:rPr>
                <a:solidFill>
                  <a:srgbClr val="FF0000"/>
                </a:solidFill>
              </a:rPr>
              <a:t>server</a:t>
            </a:r>
            <a:r>
              <a:t> </a:t>
            </a:r>
            <a:r>
              <a:rPr b="1">
                <a:solidFill>
                  <a:srgbClr val="0070C0"/>
                </a:solidFill>
              </a:rPr>
              <a:t>process</a:t>
            </a:r>
            <a:r>
              <a:t> and then blocks, it may give </a:t>
            </a:r>
            <a:r>
              <a:rPr>
                <a:solidFill>
                  <a:srgbClr val="FF0000"/>
                </a:solidFill>
              </a:rPr>
              <a:t>all</a:t>
            </a:r>
            <a:r>
              <a:t> of its tickets to the server, to </a:t>
            </a:r>
            <a:r>
              <a:rPr>
                <a:solidFill>
                  <a:srgbClr val="FF0000"/>
                </a:solidFill>
              </a:rPr>
              <a:t>increase</a:t>
            </a:r>
            <a:r>
              <a:t> the chance of the </a:t>
            </a:r>
            <a:r>
              <a:rPr>
                <a:solidFill>
                  <a:srgbClr val="FF0000"/>
                </a:solidFill>
              </a:rPr>
              <a:t>server</a:t>
            </a:r>
            <a:r>
              <a:t> running next</a:t>
            </a:r>
            <a:endParaRPr sz="2400"/>
          </a:p>
          <a:p>
            <a:pPr lvl="1" marL="71323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After finishing, it returns the tickets so that the client can run again.</a:t>
            </a:r>
            <a:endParaRPr sz="2400"/>
          </a:p>
          <a:p>
            <a:pPr marL="329184" indent="-329184" defTabSz="877823">
              <a:lnSpc>
                <a:spcPct val="80000"/>
              </a:lnSpc>
              <a:spcBef>
                <a:spcPts val="500"/>
              </a:spcBef>
              <a:defRPr sz="2400"/>
            </a:pPr>
            <a:r>
              <a:t>Can solve problems that are </a:t>
            </a:r>
            <a:r>
              <a:rPr>
                <a:solidFill>
                  <a:srgbClr val="FF0000"/>
                </a:solidFill>
              </a:rPr>
              <a:t>difficult</a:t>
            </a:r>
            <a:r>
              <a:t> to handle with other methods</a:t>
            </a:r>
            <a:endParaRPr sz="2784"/>
          </a:p>
          <a:p>
            <a:pPr lvl="1" marL="71323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In a video server several processes are feeding video </a:t>
            </a:r>
            <a:r>
              <a:rPr>
                <a:solidFill>
                  <a:srgbClr val="FF0000"/>
                </a:solidFill>
              </a:rPr>
              <a:t>streams</a:t>
            </a:r>
            <a:r>
              <a:t> to their clients, but at </a:t>
            </a:r>
            <a:r>
              <a:rPr>
                <a:solidFill>
                  <a:srgbClr val="FF0000"/>
                </a:solidFill>
              </a:rPr>
              <a:t>different</a:t>
            </a:r>
            <a:r>
              <a:t> frame rates. </a:t>
            </a:r>
            <a:endParaRPr sz="2400"/>
          </a:p>
          <a:p>
            <a:pPr lvl="1" marL="71323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Let the processes need frames at 10, 20, and 25 frames/sec. </a:t>
            </a:r>
            <a:endParaRPr sz="2400"/>
          </a:p>
          <a:p>
            <a:pPr lvl="1" marL="71323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By allocating these processes 10, 20, and 25 tickets, respectively, they will automatically divide the CPU in approximately the correct proportion, that is, 10:20:25.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Real-Time Systems</a:t>
            </a:r>
          </a:p>
        </p:txBody>
      </p:sp>
      <p:sp>
        <p:nvSpPr>
          <p:cNvPr id="649" name="Shape 64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b="1" sz="2400">
                <a:solidFill>
                  <a:srgbClr val="FF0000"/>
                </a:solidFill>
              </a:defRPr>
            </a:pPr>
            <a:r>
              <a:t>Time</a:t>
            </a:r>
            <a:r>
              <a:rPr b="0">
                <a:solidFill>
                  <a:srgbClr val="000000"/>
                </a:solidFill>
              </a:rPr>
              <a:t> plays an essential role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Usually the computer must react appropriately to </a:t>
            </a:r>
            <a:r>
              <a:rPr b="1">
                <a:solidFill>
                  <a:srgbClr val="FF0000"/>
                </a:solidFill>
              </a:rPr>
              <a:t>events</a:t>
            </a:r>
            <a:r>
              <a:t> generated by external devices within a </a:t>
            </a:r>
            <a:r>
              <a:rPr>
                <a:solidFill>
                  <a:srgbClr val="FF0000"/>
                </a:solidFill>
              </a:rPr>
              <a:t>fixed</a:t>
            </a:r>
            <a:r>
              <a:t> amount of time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patient monitoring in a hospital intensive-care unit,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the autopilot in an aircraft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robot control in an automated factory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Getting right answer but too late </a:t>
            </a:r>
            <a:r>
              <a:rPr b="1"/>
              <a:t>==</a:t>
            </a:r>
            <a:r>
              <a:t> Getting </a:t>
            </a:r>
            <a:r>
              <a:rPr b="1">
                <a:solidFill>
                  <a:srgbClr val="FF0000"/>
                </a:solidFill>
              </a:rPr>
              <a:t>nothing</a:t>
            </a:r>
            <a:r>
              <a:t> at all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may have </a:t>
            </a:r>
            <a:r>
              <a:rPr>
                <a:solidFill>
                  <a:srgbClr val="FF0000"/>
                </a:solidFill>
              </a:rPr>
              <a:t>catastrophic</a:t>
            </a:r>
            <a:r>
              <a:t> consequences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financial loss 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major equipment damage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loss of life</a:t>
            </a:r>
          </a:p>
        </p:txBody>
      </p:sp>
      <p:sp>
        <p:nvSpPr>
          <p:cNvPr id="650" name="Shape 650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Real-Time Systems</a:t>
            </a:r>
          </a:p>
        </p:txBody>
      </p:sp>
      <p:sp>
        <p:nvSpPr>
          <p:cNvPr id="655" name="Shape 65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2 types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Hard real time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Soft real time</a:t>
            </a:r>
          </a:p>
          <a:p>
            <a:pPr/>
            <a:r>
              <a:t>Real time behavior is achieved by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Divide the program into a number of </a:t>
            </a:r>
            <a:r>
              <a:rPr>
                <a:solidFill>
                  <a:srgbClr val="FF0000"/>
                </a:solidFill>
              </a:rPr>
              <a:t>predictable, short lived</a:t>
            </a:r>
            <a:r>
              <a:t> processes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When an </a:t>
            </a:r>
            <a:r>
              <a:rPr>
                <a:solidFill>
                  <a:srgbClr val="FF0000"/>
                </a:solidFill>
              </a:rPr>
              <a:t>external event </a:t>
            </a:r>
            <a:r>
              <a:t>is detected the scheduler schedules the processes properly to meet </a:t>
            </a:r>
            <a:r>
              <a:rPr>
                <a:solidFill>
                  <a:srgbClr val="FF0000"/>
                </a:solidFill>
              </a:rPr>
              <a:t>all</a:t>
            </a:r>
            <a:r>
              <a:t> deadlines</a:t>
            </a:r>
          </a:p>
        </p:txBody>
      </p:sp>
      <p:sp>
        <p:nvSpPr>
          <p:cNvPr id="656" name="Shape 65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Behavior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Processes usually alternate </a:t>
            </a:r>
            <a:r>
              <a:rPr>
                <a:solidFill>
                  <a:srgbClr val="FF0000"/>
                </a:solidFill>
              </a:rPr>
              <a:t>bursts</a:t>
            </a:r>
            <a:r>
              <a:t> of </a:t>
            </a:r>
            <a:r>
              <a:rPr i="1"/>
              <a:t>computing</a:t>
            </a:r>
            <a:r>
              <a:t> with </a:t>
            </a:r>
            <a:r>
              <a:rPr i="1"/>
              <a:t>I/O requests.</a:t>
            </a:r>
            <a:endParaRPr i="1"/>
          </a:p>
          <a:p>
            <a:pPr>
              <a:defRPr i="1"/>
            </a:pPr>
            <a:r>
              <a:t>CPU </a:t>
            </a:r>
            <a:r>
              <a:rPr>
                <a:solidFill>
                  <a:srgbClr val="FF0000"/>
                </a:solidFill>
              </a:rPr>
              <a:t>burst</a:t>
            </a:r>
            <a:r>
              <a:t>: the </a:t>
            </a:r>
            <a:r>
              <a:rPr>
                <a:solidFill>
                  <a:srgbClr val="FF0000"/>
                </a:solidFill>
              </a:rPr>
              <a:t>amount of time </a:t>
            </a:r>
            <a:r>
              <a:t>the </a:t>
            </a:r>
            <a:r>
              <a:rPr>
                <a:solidFill>
                  <a:srgbClr val="FF0000"/>
                </a:solidFill>
              </a:rPr>
              <a:t>process</a:t>
            </a:r>
            <a:r>
              <a:t> uses the </a:t>
            </a:r>
            <a:r>
              <a:rPr>
                <a:solidFill>
                  <a:srgbClr val="FF0000"/>
                </a:solidFill>
              </a:rPr>
              <a:t>processor</a:t>
            </a:r>
            <a:r>
              <a:t> before it is no longer ready</a:t>
            </a:r>
          </a:p>
          <a:p>
            <a:pPr/>
            <a:r>
              <a:t>I/O in this sense is when a </a:t>
            </a:r>
            <a:r>
              <a:rPr>
                <a:solidFill>
                  <a:srgbClr val="FF0000"/>
                </a:solidFill>
              </a:rPr>
              <a:t>process</a:t>
            </a:r>
            <a:r>
              <a:t> enters the </a:t>
            </a:r>
            <a:r>
              <a:rPr>
                <a:solidFill>
                  <a:srgbClr val="FF0000"/>
                </a:solidFill>
              </a:rPr>
              <a:t>blocked</a:t>
            </a:r>
            <a:r>
              <a:t> state </a:t>
            </a:r>
            <a:r>
              <a:rPr>
                <a:solidFill>
                  <a:srgbClr val="FF0000"/>
                </a:solidFill>
              </a:rPr>
              <a:t>waiting</a:t>
            </a:r>
            <a:r>
              <a:t> for an external device to complete its work</a:t>
            </a:r>
          </a:p>
        </p:txBody>
      </p:sp>
      <p:sp>
        <p:nvSpPr>
          <p:cNvPr id="126" name="Shape 126"/>
          <p:cNvSpPr/>
          <p:nvPr>
            <p:ph type="sldNum" sz="quarter" idx="4294967295"/>
          </p:nvPr>
        </p:nvSpPr>
        <p:spPr>
          <a:xfrm>
            <a:off x="8950959" y="6530306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Real-Time Systems</a:t>
            </a:r>
          </a:p>
        </p:txBody>
      </p:sp>
      <p:sp>
        <p:nvSpPr>
          <p:cNvPr id="659" name="Shape 659"/>
          <p:cNvSpPr/>
          <p:nvPr>
            <p:ph type="body" idx="1"/>
          </p:nvPr>
        </p:nvSpPr>
        <p:spPr>
          <a:xfrm>
            <a:off x="469900" y="1015999"/>
            <a:ext cx="8128000" cy="5499103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3104"/>
            </a:pPr>
            <a:r>
              <a:t>2 types of </a:t>
            </a:r>
            <a:r>
              <a:rPr>
                <a:solidFill>
                  <a:srgbClr val="FF0000"/>
                </a:solidFill>
              </a:rPr>
              <a:t>event</a:t>
            </a:r>
            <a:endParaRPr>
              <a:solidFill>
                <a:srgbClr val="FF0000"/>
              </a:solidFill>
            </a:endParaRPr>
          </a:p>
          <a:p>
            <a:pPr lvl="1" marL="720661" indent="-277177" defTabSz="886968">
              <a:spcBef>
                <a:spcPts val="600"/>
              </a:spcBef>
              <a:defRPr sz="2716"/>
            </a:pPr>
            <a:r>
              <a:t>Periodic</a:t>
            </a:r>
          </a:p>
          <a:p>
            <a:pPr lvl="1" marL="720661" indent="-277177" defTabSz="886968">
              <a:spcBef>
                <a:spcPts val="600"/>
              </a:spcBef>
              <a:defRPr sz="2716"/>
            </a:pPr>
          </a:p>
          <a:p>
            <a:pPr lvl="1" marL="720661" indent="-277177" defTabSz="886968">
              <a:spcBef>
                <a:spcPts val="600"/>
              </a:spcBef>
              <a:defRPr sz="2716"/>
            </a:pPr>
          </a:p>
          <a:p>
            <a:pPr lvl="1" marL="720661" indent="-277177" defTabSz="886968">
              <a:spcBef>
                <a:spcPts val="600"/>
              </a:spcBef>
              <a:defRPr sz="2716"/>
            </a:pPr>
          </a:p>
          <a:p>
            <a:pPr lvl="1" marL="720661" indent="-277177" defTabSz="886968">
              <a:spcBef>
                <a:spcPts val="600"/>
              </a:spcBef>
              <a:defRPr sz="2716"/>
            </a:pPr>
          </a:p>
          <a:p>
            <a:pPr lvl="1" marL="720661" indent="-277177" defTabSz="886968">
              <a:spcBef>
                <a:spcPts val="600"/>
              </a:spcBef>
              <a:defRPr sz="2716"/>
            </a:pPr>
            <a:r>
              <a:t>aperiodic</a:t>
            </a:r>
          </a:p>
          <a:p>
            <a:pPr marL="332613" indent="-332613" defTabSz="886968">
              <a:defRPr sz="3104"/>
            </a:pPr>
            <a:r>
              <a:t>A system may have to respond to multiple </a:t>
            </a:r>
            <a:r>
              <a:rPr>
                <a:solidFill>
                  <a:srgbClr val="FF0000"/>
                </a:solidFill>
              </a:rPr>
              <a:t>periodic</a:t>
            </a:r>
            <a:r>
              <a:t> event streams</a:t>
            </a:r>
          </a:p>
          <a:p>
            <a:pPr marL="332613" indent="-332613" defTabSz="886968">
              <a:defRPr sz="3104"/>
            </a:pPr>
            <a:r>
              <a:t>It is not always possible to handle all events</a:t>
            </a:r>
          </a:p>
        </p:txBody>
      </p:sp>
      <p:sp>
        <p:nvSpPr>
          <p:cNvPr id="660" name="Shape 660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61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259" y="1929642"/>
            <a:ext cx="7595271" cy="2209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Scheduling in Real-Time Systems</a:t>
            </a:r>
          </a:p>
        </p:txBody>
      </p:sp>
      <p:sp>
        <p:nvSpPr>
          <p:cNvPr id="664" name="Shape 66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Given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i="1" sz="2500"/>
            </a:pPr>
            <a:r>
              <a:t>m</a:t>
            </a:r>
            <a:r>
              <a:rPr i="0"/>
              <a:t> </a:t>
            </a:r>
            <a:r>
              <a:rPr i="0">
                <a:solidFill>
                  <a:srgbClr val="FF0000"/>
                </a:solidFill>
              </a:rPr>
              <a:t>periodic</a:t>
            </a:r>
            <a:r>
              <a:rPr i="0"/>
              <a:t> events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event </a:t>
            </a:r>
            <a:r>
              <a:rPr i="1"/>
              <a:t>i</a:t>
            </a:r>
            <a:r>
              <a:t> occurs with period P</a:t>
            </a:r>
            <a:r>
              <a:rPr baseline="-25000"/>
              <a:t>i</a:t>
            </a:r>
            <a:r>
              <a:t> and requires C</a:t>
            </a:r>
            <a:r>
              <a:rPr baseline="-25000"/>
              <a:t>i</a:t>
            </a:r>
            <a:r>
              <a:t> seconds CPU time to handle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Then the load can only be handled if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 real-time system that meets this criterion is said to be </a:t>
            </a:r>
            <a:r>
              <a:rPr b="1">
                <a:solidFill>
                  <a:srgbClr val="FF0000"/>
                </a:solidFill>
              </a:rPr>
              <a:t>Schedulable</a:t>
            </a:r>
          </a:p>
        </p:txBody>
      </p:sp>
      <p:sp>
        <p:nvSpPr>
          <p:cNvPr id="665" name="Shape 665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66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9043" y="3516464"/>
            <a:ext cx="1954214" cy="148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Scheduling in Real-Time Systems</a:t>
            </a:r>
          </a:p>
        </p:txBody>
      </p:sp>
      <p:sp>
        <p:nvSpPr>
          <p:cNvPr id="669" name="Shape 6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Scheduling algorithm can be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Static: make Scheduling decisions </a:t>
            </a:r>
            <a:r>
              <a:rPr b="1">
                <a:solidFill>
                  <a:srgbClr val="FF0000"/>
                </a:solidFill>
              </a:rPr>
              <a:t>before</a:t>
            </a:r>
            <a:r>
              <a:t> the system starts running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Need to know about the </a:t>
            </a:r>
            <a:r>
              <a:rPr>
                <a:solidFill>
                  <a:srgbClr val="FF0000"/>
                </a:solidFill>
              </a:rPr>
              <a:t>work</a:t>
            </a:r>
            <a:r>
              <a:t> to be done and the </a:t>
            </a:r>
            <a:r>
              <a:rPr>
                <a:solidFill>
                  <a:srgbClr val="FF0000"/>
                </a:solidFill>
              </a:rPr>
              <a:t>deadlines</a:t>
            </a:r>
            <a:r>
              <a:t> to meet in advance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Dynamic: make Scheduling decisions at run time</a:t>
            </a:r>
          </a:p>
        </p:txBody>
      </p:sp>
      <p:sp>
        <p:nvSpPr>
          <p:cNvPr id="670" name="Shape 670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scheduling</a:t>
            </a:r>
          </a:p>
        </p:txBody>
      </p:sp>
      <p:sp>
        <p:nvSpPr>
          <p:cNvPr id="673" name="Shape 67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Each process has multiple threads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2 levels of parallelism</a:t>
            </a:r>
          </a:p>
          <a:p>
            <a:pPr/>
            <a:r>
              <a:t>Scheduling differs depending on the type of thread support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User-level or Kernel-level?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User-level Thread Scheduling </a:t>
            </a:r>
          </a:p>
        </p:txBody>
      </p:sp>
      <p:sp>
        <p:nvSpPr>
          <p:cNvPr id="676" name="Shape 67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Kernel is not aware of the existence of threads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Kernel picks a process and thread scheduler </a:t>
            </a:r>
            <a:r>
              <a:rPr>
                <a:solidFill>
                  <a:srgbClr val="FF0000"/>
                </a:solidFill>
              </a:rPr>
              <a:t>inside</a:t>
            </a:r>
            <a:r>
              <a:t> </a:t>
            </a:r>
            <a:r>
              <a:rPr>
                <a:solidFill>
                  <a:srgbClr val="FF0000"/>
                </a:solidFill>
              </a:rPr>
              <a:t>the process </a:t>
            </a:r>
            <a:r>
              <a:t>decides which thread to run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Fast Thread switching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Application specific thread scheduler can be used to maximize output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The run time system knows the type of each thread under it    </a:t>
            </a:r>
          </a:p>
        </p:txBody>
      </p:sp>
      <p:sp>
        <p:nvSpPr>
          <p:cNvPr id="677" name="Shape 677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User-level Thread Scheduling </a:t>
            </a:r>
          </a:p>
        </p:txBody>
      </p:sp>
      <p:sp>
        <p:nvSpPr>
          <p:cNvPr id="680" name="Shape 680"/>
          <p:cNvSpPr/>
          <p:nvPr>
            <p:ph type="body" sz="half" idx="1"/>
          </p:nvPr>
        </p:nvSpPr>
        <p:spPr>
          <a:xfrm>
            <a:off x="469900" y="4971245"/>
            <a:ext cx="8128000" cy="15438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</a:pPr>
            <a:r>
              <a:t>Possible scheduling of user-level threads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50-msec </a:t>
            </a:r>
            <a:r>
              <a:rPr>
                <a:solidFill>
                  <a:srgbClr val="FF0000"/>
                </a:solidFill>
              </a:rPr>
              <a:t>process</a:t>
            </a:r>
            <a:r>
              <a:t> quantum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threads</a:t>
            </a:r>
            <a:r>
              <a:rPr>
                <a:solidFill>
                  <a:srgbClr val="000000"/>
                </a:solidFill>
              </a:rPr>
              <a:t> run 5 msec/CPU burst</a:t>
            </a:r>
          </a:p>
        </p:txBody>
      </p:sp>
      <p:sp>
        <p:nvSpPr>
          <p:cNvPr id="681" name="Shape 681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82" name="image14.jpg" descr="2-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3288" y="1079500"/>
            <a:ext cx="4578351" cy="369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Kernel-level Thread Scheduling </a:t>
            </a:r>
          </a:p>
        </p:txBody>
      </p:sp>
      <p:sp>
        <p:nvSpPr>
          <p:cNvPr id="685" name="Shape 6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Kernel</a:t>
            </a:r>
            <a:r>
              <a:rPr>
                <a:solidFill>
                  <a:srgbClr val="000000"/>
                </a:solidFill>
              </a:rPr>
              <a:t> picks a particular thread to run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defRPr sz="2800"/>
            </a:pPr>
            <a:r>
              <a:t>Having a thread block on I/O does not suspend the entire process</a:t>
            </a:r>
          </a:p>
          <a:p>
            <a:pPr>
              <a:spcBef>
                <a:spcPts val="600"/>
              </a:spcBef>
              <a:defRPr sz="2800"/>
            </a:pPr>
            <a:r>
              <a:t>Expensive thread switching</a:t>
            </a:r>
          </a:p>
        </p:txBody>
      </p:sp>
      <p:sp>
        <p:nvSpPr>
          <p:cNvPr id="686" name="Shape 68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Kernel-level Thread Scheduling </a:t>
            </a:r>
          </a:p>
        </p:txBody>
      </p:sp>
      <p:sp>
        <p:nvSpPr>
          <p:cNvPr id="689" name="Shape 689"/>
          <p:cNvSpPr/>
          <p:nvPr>
            <p:ph type="body" sz="quarter" idx="1"/>
          </p:nvPr>
        </p:nvSpPr>
        <p:spPr>
          <a:xfrm>
            <a:off x="469900" y="5164428"/>
            <a:ext cx="8128000" cy="13506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2900"/>
            </a:pPr>
            <a:r>
              <a:t>Possible scheduling of kernel-level threads</a:t>
            </a:r>
            <a:endParaRPr sz="28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50-msec process quantum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threads run 5 msec/CPU burst</a:t>
            </a:r>
          </a:p>
        </p:txBody>
      </p:sp>
      <p:sp>
        <p:nvSpPr>
          <p:cNvPr id="690" name="Shape 690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91" name="image15.jpg" descr="2-43a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1124919"/>
            <a:ext cx="3604136" cy="3815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your patience</a:t>
            </a:r>
          </a:p>
        </p:txBody>
      </p:sp>
      <p:sp>
        <p:nvSpPr>
          <p:cNvPr id="694" name="Shape 6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Num" sz="quarter" idx="4294967295"/>
          </p:nvPr>
        </p:nvSpPr>
        <p:spPr>
          <a:xfrm>
            <a:off x="8493759" y="6395369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2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3149" y="47993"/>
            <a:ext cx="4995687" cy="6625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469900" y="0"/>
            <a:ext cx="8128000" cy="1050925"/>
          </a:xfrm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Process: Compute and I/O-bound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469900" y="3440112"/>
            <a:ext cx="8128000" cy="3074989"/>
          </a:xfrm>
          <a:prstGeom prst="rect">
            <a:avLst/>
          </a:prstGeom>
        </p:spPr>
        <p:txBody>
          <a:bodyPr/>
          <a:lstStyle/>
          <a:p>
            <a:pPr lvl="1" marL="336042" indent="-336042" defTabSz="896111">
              <a:lnSpc>
                <a:spcPct val="90000"/>
              </a:lnSpc>
              <a:spcBef>
                <a:spcPts val="500"/>
              </a:spcBef>
              <a:buFontTx/>
              <a:buChar char="•"/>
              <a:defRPr sz="2450"/>
            </a:pPr>
            <a:r>
              <a:t>a CPU-bound process</a:t>
            </a:r>
            <a:r>
              <a:rPr sz="2156"/>
              <a:t> </a:t>
            </a:r>
            <a:r>
              <a:rPr sz="1568"/>
              <a:t>(data encryption/decryption, multimedia encoding)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500"/>
              </a:spcBef>
              <a:defRPr sz="2156"/>
            </a:pPr>
            <a:r>
              <a:t>Spend </a:t>
            </a:r>
            <a:r>
              <a:rPr>
                <a:solidFill>
                  <a:srgbClr val="FF0000"/>
                </a:solidFill>
              </a:rPr>
              <a:t>most</a:t>
            </a:r>
            <a:r>
              <a:t> of the time </a:t>
            </a:r>
            <a:r>
              <a:rPr>
                <a:solidFill>
                  <a:srgbClr val="FF0000"/>
                </a:solidFill>
              </a:rPr>
              <a:t>computing</a:t>
            </a:r>
            <a:endParaRPr sz="2450"/>
          </a:p>
          <a:p>
            <a:pPr lvl="1" marL="728091" indent="-280035" defTabSz="896111">
              <a:lnSpc>
                <a:spcPct val="90000"/>
              </a:lnSpc>
              <a:spcBef>
                <a:spcPts val="500"/>
              </a:spcBef>
              <a:defRPr sz="2156">
                <a:solidFill>
                  <a:srgbClr val="FF0000"/>
                </a:solidFill>
              </a:defRPr>
            </a:pPr>
            <a:r>
              <a:t>Long</a:t>
            </a:r>
            <a:r>
              <a:rPr>
                <a:solidFill>
                  <a:srgbClr val="000000"/>
                </a:solidFill>
              </a:rPr>
              <a:t> CPU bursts =&gt; infrequent I/O waits</a:t>
            </a:r>
            <a:endParaRPr sz="2352"/>
          </a:p>
          <a:p>
            <a:pPr marL="336042" indent="-336042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an I/O bound process </a:t>
            </a:r>
            <a:r>
              <a:rPr sz="1764"/>
              <a:t>(shell waiting for user commands)</a:t>
            </a:r>
            <a:endParaRPr sz="2842"/>
          </a:p>
          <a:p>
            <a:pPr lvl="1" marL="728091" indent="-280035" defTabSz="896111">
              <a:lnSpc>
                <a:spcPct val="90000"/>
              </a:lnSpc>
              <a:spcBef>
                <a:spcPts val="500"/>
              </a:spcBef>
              <a:defRPr sz="2156"/>
            </a:pPr>
            <a:r>
              <a:t>Spend most of the time waiting for I/O</a:t>
            </a:r>
            <a:endParaRPr sz="2450"/>
          </a:p>
          <a:p>
            <a:pPr lvl="1" marL="728091" indent="-280035" defTabSz="896111">
              <a:lnSpc>
                <a:spcPct val="90000"/>
              </a:lnSpc>
              <a:spcBef>
                <a:spcPts val="500"/>
              </a:spcBef>
              <a:defRPr sz="2156">
                <a:solidFill>
                  <a:srgbClr val="FF0000"/>
                </a:solidFill>
              </a:defRPr>
            </a:pPr>
            <a:r>
              <a:t>Short</a:t>
            </a:r>
            <a:r>
              <a:rPr>
                <a:solidFill>
                  <a:srgbClr val="000000"/>
                </a:solidFill>
              </a:rPr>
              <a:t> CPU bursts =&gt; frequent I/O waits</a:t>
            </a:r>
            <a:endParaRPr sz="2352"/>
          </a:p>
          <a:p>
            <a:pPr marL="336042" indent="-336042" defTabSz="896111">
              <a:lnSpc>
                <a:spcPct val="90000"/>
              </a:lnSpc>
              <a:spcBef>
                <a:spcPts val="500"/>
              </a:spcBef>
              <a:defRPr sz="2156"/>
            </a:pPr>
            <a:r>
              <a:t>Key factor is the </a:t>
            </a:r>
            <a:r>
              <a:rPr b="1">
                <a:solidFill>
                  <a:srgbClr val="FF0000"/>
                </a:solidFill>
              </a:rPr>
              <a:t>length of CPU burst </a:t>
            </a:r>
            <a:r>
              <a:t>not the length of the I/O burst</a:t>
            </a:r>
          </a:p>
        </p:txBody>
      </p: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8950959" y="6530306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4" name="image2.jpg" descr="C:\B\b4\JPG\foo\2-3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96" y="752002"/>
            <a:ext cx="8017893" cy="2688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to Schedule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When a new process is created: 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Parent or child? Both are Ready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which one to run?</a:t>
            </a:r>
            <a:endParaRPr sz="24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When a process exits: 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One of the ready processes should be run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When a process blocks: Another process has to be selected to run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Blocking may occur for:</a:t>
            </a:r>
            <a:endParaRPr sz="28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I/O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Semaphore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8950959" y="6530306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to Schedule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When an I/O interrupt occurs: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 case of an interrupt of an I/O device having </a:t>
            </a:r>
            <a:r>
              <a:rPr>
                <a:solidFill>
                  <a:srgbClr val="FF0000"/>
                </a:solidFill>
              </a:rPr>
              <a:t>completed</a:t>
            </a:r>
            <a:r>
              <a:t> its work, some blocked process may now be ready</a:t>
            </a:r>
          </a:p>
          <a:p>
            <a:pPr/>
            <a:r>
              <a:t>If a h/w clock provides </a:t>
            </a:r>
            <a:r>
              <a:rPr>
                <a:solidFill>
                  <a:srgbClr val="FF0000"/>
                </a:solidFill>
              </a:rPr>
              <a:t>periodic</a:t>
            </a:r>
            <a:r>
              <a:t> interrupt: A scheduling decision can be made at each (or kth ) clock interrupt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8950959" y="6530306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