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6"/>
  </p:notesMasterIdLst>
  <p:handoutMasterIdLst>
    <p:handoutMasterId r:id="rId37"/>
  </p:handoutMasterIdLst>
  <p:sldIdLst>
    <p:sldId id="302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13" r:id="rId16"/>
    <p:sldId id="287" r:id="rId17"/>
    <p:sldId id="292" r:id="rId18"/>
    <p:sldId id="268" r:id="rId19"/>
    <p:sldId id="269" r:id="rId20"/>
    <p:sldId id="270" r:id="rId21"/>
    <p:sldId id="271" r:id="rId22"/>
    <p:sldId id="272" r:id="rId23"/>
    <p:sldId id="273" r:id="rId24"/>
    <p:sldId id="314" r:id="rId25"/>
    <p:sldId id="274" r:id="rId26"/>
    <p:sldId id="315" r:id="rId27"/>
    <p:sldId id="275" r:id="rId28"/>
    <p:sldId id="276" r:id="rId29"/>
    <p:sldId id="299" r:id="rId30"/>
    <p:sldId id="294" r:id="rId31"/>
    <p:sldId id="295" r:id="rId32"/>
    <p:sldId id="296" r:id="rId33"/>
    <p:sldId id="316" r:id="rId34"/>
    <p:sldId id="297" r:id="rId35"/>
  </p:sldIdLst>
  <p:sldSz cx="12192000" cy="6858000"/>
  <p:notesSz cx="7302500" cy="95885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AF84F-E391-064C-6DA7-1C8DD3F98D17}" v="6" dt="2020-11-20T18:48:40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Please retain proper</a:t>
            </a:r>
            <a:r>
              <a:rPr lang="en-US" baseline="0"/>
              <a:t> attribution, including the reference to </a:t>
            </a:r>
            <a:r>
              <a:rPr lang="en-US" baseline="0" err="1"/>
              <a:t>ai.berkeley.edu</a:t>
            </a:r>
            <a:r>
              <a:rPr lang="en-US" baseline="0"/>
              <a:t>.  Thanks!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26.xml"/><Relationship Id="rId7" Type="http://schemas.openxmlformats.org/officeDocument/2006/relationships/image" Target="../media/image4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6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1.xml"/><Relationship Id="rId7" Type="http://schemas.openxmlformats.org/officeDocument/2006/relationships/image" Target="../media/image5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57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6.png"/><Relationship Id="rId5" Type="http://schemas.openxmlformats.org/officeDocument/2006/relationships/tags" Target="../tags/tag37.xml"/><Relationship Id="rId10" Type="http://schemas.openxmlformats.org/officeDocument/2006/relationships/image" Target="../media/image55.png"/><Relationship Id="rId4" Type="http://schemas.openxmlformats.org/officeDocument/2006/relationships/tags" Target="../tags/tag36.xml"/><Relationship Id="rId9" Type="http://schemas.openxmlformats.org/officeDocument/2006/relationships/image" Target="../media/image54.png"/><Relationship Id="rId1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41.xml"/><Relationship Id="rId7" Type="http://schemas.openxmlformats.org/officeDocument/2006/relationships/image" Target="../media/image5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58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4.xml"/><Relationship Id="rId7" Type="http://schemas.openxmlformats.org/officeDocument/2006/relationships/image" Target="../media/image6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7.xml"/><Relationship Id="rId7" Type="http://schemas.openxmlformats.org/officeDocument/2006/relationships/image" Target="../media/image6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5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/>
              <a:t>CSE 317: Artificial Intelligence</a:t>
            </a:r>
            <a:br>
              <a:rPr lang="en-US"/>
            </a:br>
            <a:endParaRPr lang="en-US" sz="360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err="1">
                <a:latin typeface="Calibri"/>
                <a:cs typeface="Calibri"/>
              </a:rPr>
              <a:t>ai.berkeley.edu</a:t>
            </a:r>
            <a:r>
              <a:rPr lang="en-US" sz="140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0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9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Bayes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8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0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More properly called</a:t>
            </a:r>
            <a:r>
              <a:rPr lang="en-US" sz="200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Local interactions chain together to give global, indirect interactions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 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 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Indicate </a:t>
            </a:r>
            <a:r>
              <a:rPr lang="ja-JP" altLang="en-US" sz="2000">
                <a:latin typeface="Calibri"/>
                <a:cs typeface="Calibri"/>
              </a:rPr>
              <a:t>“</a:t>
            </a:r>
            <a:r>
              <a:rPr lang="en-US" sz="2000">
                <a:latin typeface="Calibri"/>
                <a:cs typeface="Calibri"/>
              </a:rPr>
              <a:t>direct influence</a:t>
            </a:r>
            <a:r>
              <a:rPr lang="ja-JP" altLang="en-US" sz="2000">
                <a:latin typeface="Calibri"/>
                <a:cs typeface="Calibri"/>
              </a:rPr>
              <a:t>”</a:t>
            </a:r>
            <a:r>
              <a:rPr lang="en-US" sz="200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r>
              <a:rPr lang="en-US">
                <a:latin typeface="Calibri"/>
                <a:cs typeface="Calibri"/>
              </a:rPr>
              <a:t>No interactions between variables: </a:t>
            </a:r>
            <a:r>
              <a:rPr lang="en-US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  <a:p>
            <a:pPr eaLnBrk="1" hangingPunct="1"/>
            <a:endParaRPr lang="en-US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>
                <a:latin typeface="Calibri"/>
                <a:cs typeface="Calibri"/>
              </a:rPr>
              <a:t>“</a:t>
            </a:r>
            <a:r>
              <a:rPr lang="en-US" sz="200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>
                <a:latin typeface="Calibri"/>
                <a:cs typeface="Calibri"/>
              </a:rPr>
              <a:t>”</a:t>
            </a:r>
            <a:br>
              <a:rPr lang="en-US" sz="2000">
                <a:latin typeface="Calibri"/>
                <a:cs typeface="Calibri"/>
              </a:rPr>
            </a:br>
            <a:r>
              <a:rPr lang="en-US" sz="200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Example: value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609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>
              <a:latin typeface="Calibri"/>
              <a:cs typeface="Calibri"/>
            </a:endParaRPr>
          </a:p>
          <a:p>
            <a:pPr eaLnBrk="1" hangingPunct="1"/>
            <a:r>
              <a:rPr lang="en-US" sz="240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>
              <a:latin typeface="Calibri"/>
              <a:cs typeface="Calibri"/>
            </a:endParaRPr>
          </a:p>
          <a:p>
            <a:pPr eaLnBrk="1" hangingPunct="1"/>
            <a:endParaRPr lang="en-US" sz="2400">
              <a:latin typeface="Calibri"/>
              <a:cs typeface="Calibri"/>
            </a:endParaRPr>
          </a:p>
          <a:p>
            <a:pPr lvl="3"/>
            <a:endParaRPr lang="en-US" sz="120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>
              <a:latin typeface="Calibri"/>
              <a:cs typeface="Calibri"/>
            </a:endParaRPr>
          </a:p>
          <a:p>
            <a:pPr eaLnBrk="1" hangingPunct="1"/>
            <a:endParaRPr lang="en-US" sz="2400">
              <a:latin typeface="Calibri"/>
              <a:cs typeface="Calibri"/>
            </a:endParaRPr>
          </a:p>
          <a:p>
            <a:pPr eaLnBrk="1" hangingPunct="1"/>
            <a:endParaRPr lang="en-US" sz="2400">
              <a:latin typeface="Calibri"/>
              <a:cs typeface="Calibri"/>
            </a:endParaRPr>
          </a:p>
          <a:p>
            <a:pPr lvl="3"/>
            <a:endParaRPr lang="en-US" sz="1200">
              <a:latin typeface="Calibri"/>
              <a:cs typeface="Calibri"/>
            </a:endParaRPr>
          </a:p>
          <a:p>
            <a:pPr eaLnBrk="1" hangingPunct="1"/>
            <a:r>
              <a:rPr lang="en-US" sz="240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>
                <a:latin typeface="Calibri"/>
                <a:cs typeface="Calibri"/>
              </a:rPr>
            </a:br>
            <a:endParaRPr lang="en-US" sz="2400">
              <a:latin typeface="Calibri"/>
              <a:cs typeface="Calibri"/>
            </a:endParaRPr>
          </a:p>
          <a:p>
            <a:pPr lvl="3"/>
            <a:endParaRPr lang="en-US" sz="12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Model 2: rain causes traffic</a:t>
            </a:r>
          </a:p>
          <a:p>
            <a:endParaRPr lang="en-US" sz="240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</a:t>
            </a:r>
            <a:r>
              <a:rPr lang="ja-JP" altLang="en-US">
                <a:latin typeface="Calibri"/>
                <a:cs typeface="Calibri"/>
              </a:rPr>
              <a:t>’</a:t>
            </a:r>
            <a:r>
              <a:rPr lang="en-US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>
                <a:latin typeface="Calibri"/>
                <a:cs typeface="Calibri"/>
              </a:rPr>
              <a:t>’</a:t>
            </a:r>
            <a:r>
              <a:rPr lang="en-US" sz="200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Description of a noisy </a:t>
            </a:r>
            <a:r>
              <a:rPr lang="ja-JP" altLang="en-US" sz="2000">
                <a:latin typeface="Calibri"/>
                <a:cs typeface="Calibri"/>
              </a:rPr>
              <a:t>“</a:t>
            </a:r>
            <a:r>
              <a:rPr lang="en-US" sz="2000">
                <a:latin typeface="Calibri"/>
                <a:cs typeface="Calibri"/>
              </a:rPr>
              <a:t>causal</a:t>
            </a:r>
            <a:r>
              <a:rPr lang="ja-JP" altLang="en-US" sz="2000">
                <a:latin typeface="Calibri"/>
                <a:cs typeface="Calibri"/>
              </a:rPr>
              <a:t>”</a:t>
            </a:r>
            <a:r>
              <a:rPr lang="en-US" sz="200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Bayes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 nets </a:t>
            </a:r>
            <a:r>
              <a:rPr lang="en-US" sz="240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Why are we guaranteed that setting</a:t>
            </a:r>
            <a:endParaRPr lang="en-US" sz="200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</a:rPr>
              <a:t>    results in a proper joint distribution?  </a:t>
            </a:r>
            <a:endParaRPr lang="en-US" sz="120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>
                <a:latin typeface="Calibri"/>
                <a:cs typeface="Calibri"/>
              </a:rPr>
              <a:t>Assume</a:t>
            </a:r>
            <a:r>
              <a:rPr lang="en-US" sz="240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  <a:sym typeface="Wingdings"/>
              </a:rPr>
              <a:t>       Consequence:</a:t>
            </a: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B</a:t>
            </a:r>
            <a:r>
              <a:rPr lang="en-US">
                <a:latin typeface="Calibri"/>
                <a:cs typeface="Calibri"/>
              </a:rPr>
              <a:t>urglary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17473" y="1554162"/>
            <a:ext cx="1904999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E</a:t>
            </a:r>
            <a:r>
              <a:rPr lang="en-US">
                <a:latin typeface="Calibri"/>
                <a:cs typeface="Calibri"/>
              </a:rPr>
              <a:t>arthquake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A</a:t>
            </a:r>
            <a:r>
              <a:rPr lang="en-US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J</a:t>
            </a:r>
            <a:r>
              <a:rPr lang="en-US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latin typeface="Calibri"/>
                <a:cs typeface="Calibri"/>
              </a:rPr>
              <a:t>M</a:t>
            </a:r>
            <a:r>
              <a:rPr lang="en-US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flipH="1">
            <a:off x="4938012" y="2392362"/>
            <a:ext cx="731961" cy="297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4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When Bayes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E.g. consider the variables </a:t>
            </a:r>
            <a:r>
              <a:rPr lang="en-US" sz="2000" i="1">
                <a:latin typeface="Calibri"/>
                <a:cs typeface="Calibri"/>
              </a:rPr>
              <a:t>Traffic</a:t>
            </a:r>
            <a:r>
              <a:rPr lang="en-US" sz="2000">
                <a:latin typeface="Calibri"/>
                <a:cs typeface="Calibri"/>
              </a:rPr>
              <a:t> and </a:t>
            </a:r>
            <a:r>
              <a:rPr lang="en-US" sz="2000" i="1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lvl="5">
              <a:lnSpc>
                <a:spcPct val="90000"/>
              </a:lnSpc>
            </a:pPr>
            <a:endParaRPr lang="en-US" sz="120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Bayes’</a:t>
            </a:r>
            <a:r>
              <a:rPr lang="en-US" altLang="ja-JP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146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So far: how a Bayes</a:t>
            </a:r>
            <a:r>
              <a:rPr lang="ja-JP" altLang="en-US" sz="2400">
                <a:latin typeface="Calibri"/>
                <a:cs typeface="Calibri"/>
              </a:rPr>
              <a:t>’</a:t>
            </a:r>
            <a:r>
              <a:rPr lang="en-US" sz="240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2" y="1524000"/>
            <a:ext cx="5332633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Two variables are </a:t>
            </a:r>
            <a:r>
              <a:rPr lang="en-US" sz="2400" i="1">
                <a:latin typeface="Calibri"/>
                <a:cs typeface="Calibri"/>
              </a:rPr>
              <a:t>independent</a:t>
            </a:r>
            <a:r>
              <a:rPr lang="en-US" sz="240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This says that their joint distribution </a:t>
            </a:r>
            <a:r>
              <a:rPr lang="en-US" sz="2000" i="1">
                <a:latin typeface="Calibri"/>
                <a:cs typeface="Calibri"/>
              </a:rPr>
              <a:t>factors</a:t>
            </a:r>
            <a:r>
              <a:rPr lang="en-US" sz="200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Another form:</a:t>
            </a: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Independence is a simplifying </a:t>
            </a:r>
            <a:r>
              <a:rPr lang="en-US" sz="2400" i="1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>
                <a:latin typeface="Calibri"/>
                <a:cs typeface="Calibri"/>
              </a:rPr>
              <a:t>Empirical </a:t>
            </a:r>
            <a:r>
              <a:rPr lang="en-US" sz="2000">
                <a:latin typeface="Calibri"/>
                <a:cs typeface="Calibri"/>
              </a:rPr>
              <a:t>joint distributions: at best </a:t>
            </a:r>
            <a:r>
              <a:rPr lang="ja-JP" altLang="en-US" sz="2000">
                <a:latin typeface="Calibri"/>
                <a:cs typeface="Calibri"/>
              </a:rPr>
              <a:t>“</a:t>
            </a:r>
            <a:r>
              <a:rPr lang="en-US" sz="2000">
                <a:latin typeface="Calibri"/>
                <a:cs typeface="Calibri"/>
              </a:rPr>
              <a:t>close</a:t>
            </a:r>
            <a:r>
              <a:rPr lang="ja-JP" altLang="en-US" sz="2000">
                <a:latin typeface="Calibri"/>
                <a:cs typeface="Calibri"/>
              </a:rPr>
              <a:t>”</a:t>
            </a:r>
            <a:r>
              <a:rPr lang="en-US" sz="200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4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/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/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/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/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56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/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/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/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0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The same independence holds if I don</a:t>
            </a:r>
            <a:r>
              <a:rPr lang="ja-JP" altLang="en-US" sz="2000">
                <a:latin typeface="Calibri"/>
                <a:cs typeface="Calibri"/>
              </a:rPr>
              <a:t>’</a:t>
            </a:r>
            <a:r>
              <a:rPr lang="en-US" sz="200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P(+catch | +toothache, </a:t>
            </a:r>
            <a:r>
              <a:rPr lang="en-US" sz="1800">
                <a:latin typeface="Calibri"/>
                <a:cs typeface="Calibri"/>
                <a:sym typeface="Symbol" charset="0"/>
              </a:rPr>
              <a:t>-</a:t>
            </a:r>
            <a:r>
              <a:rPr lang="en-US" sz="1800">
                <a:latin typeface="Calibri"/>
                <a:cs typeface="Calibri"/>
              </a:rPr>
              <a:t>cavity) = P(+catch| </a:t>
            </a:r>
            <a:r>
              <a:rPr lang="en-US" sz="1800">
                <a:latin typeface="Calibri"/>
                <a:cs typeface="Calibri"/>
                <a:sym typeface="Symbol" charset="0"/>
              </a:rPr>
              <a:t>-</a:t>
            </a:r>
            <a:r>
              <a:rPr lang="en-US" sz="180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Catch is </a:t>
            </a:r>
            <a:r>
              <a:rPr lang="en-US" sz="2000" i="1">
                <a:latin typeface="Calibri"/>
                <a:cs typeface="Calibri"/>
              </a:rPr>
              <a:t>conditionally independent</a:t>
            </a:r>
            <a:r>
              <a:rPr lang="en-US" sz="200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13336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>
                <a:latin typeface="Calibri"/>
                <a:cs typeface="Calibri"/>
              </a:rPr>
              <a:t>Conditional independence</a:t>
            </a:r>
            <a:r>
              <a:rPr lang="en-US" sz="240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4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Application>Microsoft Office PowerPoint</Application>
  <PresentationFormat>Widescreen</PresentationFormat>
  <Slides>34</Slides>
  <Notes>5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dan-berkeley-nlp-v1</vt:lpstr>
      <vt:lpstr>CSE 317: 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Size of a Bayes’ Net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revision>2</cp:revision>
  <cp:lastPrinted>2014-03-18T18:14:25Z</cp:lastPrinted>
  <dcterms:created xsi:type="dcterms:W3CDTF">2004-08-27T04:16:05Z</dcterms:created>
  <dcterms:modified xsi:type="dcterms:W3CDTF">2022-01-08T03:06:08Z</dcterms:modified>
</cp:coreProperties>
</file>