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27"/>
  </p:notesMasterIdLst>
  <p:handoutMasterIdLst>
    <p:handoutMasterId r:id="rId28"/>
  </p:handoutMasterIdLst>
  <p:sldIdLst>
    <p:sldId id="441" r:id="rId2"/>
    <p:sldId id="449" r:id="rId3"/>
    <p:sldId id="450" r:id="rId4"/>
    <p:sldId id="395" r:id="rId5"/>
    <p:sldId id="451" r:id="rId6"/>
    <p:sldId id="457" r:id="rId7"/>
    <p:sldId id="448" r:id="rId8"/>
    <p:sldId id="388" r:id="rId9"/>
    <p:sldId id="459" r:id="rId10"/>
    <p:sldId id="460" r:id="rId11"/>
    <p:sldId id="461" r:id="rId12"/>
    <p:sldId id="390" r:id="rId13"/>
    <p:sldId id="462" r:id="rId14"/>
    <p:sldId id="452" r:id="rId15"/>
    <p:sldId id="453" r:id="rId16"/>
    <p:sldId id="363" r:id="rId17"/>
    <p:sldId id="402" r:id="rId18"/>
    <p:sldId id="364" r:id="rId19"/>
    <p:sldId id="365" r:id="rId20"/>
    <p:sldId id="366" r:id="rId21"/>
    <p:sldId id="454" r:id="rId22"/>
    <p:sldId id="463" r:id="rId23"/>
    <p:sldId id="399" r:id="rId24"/>
    <p:sldId id="373" r:id="rId25"/>
    <p:sldId id="397" r:id="rId26"/>
  </p:sldIdLst>
  <p:sldSz cx="12192000" cy="6858000"/>
  <p:notesSz cx="7315200" cy="9601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50000"/>
  </p:normalViewPr>
  <p:slideViewPr>
    <p:cSldViewPr>
      <p:cViewPr>
        <p:scale>
          <a:sx n="85" d="100"/>
          <a:sy n="85" d="100"/>
        </p:scale>
        <p:origin x="20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7DB4F0-D82D-4736-83D1-AD62A687B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78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BA52A2-6AE2-47FE-A754-A7EB9B5F06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A52A2-6AE2-47FE-A754-A7EB9B5F06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Important for modeling: understanding which assumptions you are making!</a:t>
            </a:r>
          </a:p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29EC271-397E-43E2-9DF1-EE9ED7E3DACF}" type="slidenum">
              <a:rPr lang="en-US" smtClean="0">
                <a:ea typeface="ＭＳ Ｐゴシック" pitchFamily="34" charset="-128"/>
              </a:rPr>
              <a:pPr eaLnBrk="1" hangingPunct="1"/>
              <a:t>3</a:t>
            </a:fld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81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en-US" smtClean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smtClean="0">
                <a:latin typeface="Arial" pitchFamily="34" charset="0"/>
                <a:ea typeface="ＭＳ Ｐゴシック" pitchFamily="34" charset="-128"/>
              </a:rPr>
              <a:t>: traffic report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75A3D32-6BA7-4A1F-917C-754422230827}" type="slidenum">
              <a:rPr lang="en-US" sz="1300"/>
              <a:pPr eaLnBrk="1" hangingPunct="1"/>
              <a:t>18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1561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5713-987D-44B7-9DCB-B970C29AB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11D58-D3A4-4DBA-B13D-4273DB880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DF701-6BAB-4E65-BA31-CB487E6AA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B43A5-7FF7-4E76-A6CF-DE4C172F49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B57F0-4ED9-4AA8-BECF-57D4B04386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F63F4-C7E4-4D60-AB33-E064A9DF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90379-891A-469D-9C4C-B96F80E1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A16BB-9E8B-43A5-A215-DE51D5E53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73E2C-7BB5-43EA-AC5E-0D79EAEDF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1F640-69E8-44FA-B6D4-5BB95BC3E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66F89-BD2F-45C9-A86E-AE3311D3A8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0A922742-EF7D-4FF1-A8FB-71468DC9BB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emf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6000"/>
            <a:ext cx="4277676" cy="3527981"/>
          </a:xfrm>
          <a:prstGeom prst="rect">
            <a:avLst/>
          </a:prstGeom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CSE </a:t>
            </a:r>
            <a:r>
              <a:rPr lang="en-US" dirty="0" smtClean="0"/>
              <a:t>317: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/>
              <a:t>Bayes’ Nets: Independence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2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Guaranteed X independent of Z ?  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Project due causes both forums busy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    and lab full 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numbers:</a:t>
            </a:r>
            <a:endParaRPr lang="en-US" sz="20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     P( +x | +y ) = 1, P( -x | -y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	 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</a:t>
            </a:r>
            <a:r>
              <a:rPr lang="en-US" sz="2000" dirty="0" smtClean="0">
                <a:latin typeface="Calibri"/>
                <a:cs typeface="Calibri"/>
              </a:rPr>
              <a:t>due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X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dirty="0" smtClean="0">
                <a:latin typeface="Calibri"/>
                <a:cs typeface="Calibri"/>
              </a:rPr>
              <a:t>Forums busy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Z</a:t>
            </a:r>
            <a:r>
              <a:rPr lang="en-US" sz="2000" dirty="0">
                <a:latin typeface="Calibri"/>
                <a:cs typeface="Calibri"/>
              </a:rPr>
              <a:t>: Lab full</a:t>
            </a:r>
          </a:p>
        </p:txBody>
      </p:sp>
    </p:spTree>
    <p:extLst>
      <p:ext uri="{BB962C8B-B14F-4D97-AF65-F5344CB8AC3E}">
        <p14:creationId xmlns:p14="http://schemas.microsoft.com/office/powerpoint/2010/main" val="413396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common cause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Guaranteed X and Z independent given Y?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CC0000"/>
                </a:solidFill>
                <a:latin typeface="Calibri"/>
                <a:cs typeface="Calibri"/>
              </a:rPr>
              <a:t>Observing the cause blocks influence between effects.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098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8458200" y="5181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pic>
        <p:nvPicPr>
          <p:cNvPr id="17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52800"/>
            <a:ext cx="29702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961" y="6019800"/>
            <a:ext cx="4320615" cy="311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3191715" cy="3838613"/>
          </a:xfrm>
          <a:prstGeom prst="rect">
            <a:avLst/>
          </a:prstGeom>
        </p:spPr>
      </p:pic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38200" y="2057400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Y: Project </a:t>
            </a:r>
            <a:r>
              <a:rPr lang="en-US" sz="2000" dirty="0" smtClean="0">
                <a:latin typeface="Calibri"/>
                <a:cs typeface="Calibri"/>
              </a:rPr>
              <a:t>due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6200" y="4876800"/>
            <a:ext cx="129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X</a:t>
            </a:r>
            <a:r>
              <a:rPr lang="en-US" sz="2000" dirty="0">
                <a:latin typeface="Calibri"/>
                <a:cs typeface="Calibri"/>
              </a:rPr>
              <a:t>: </a:t>
            </a:r>
            <a:r>
              <a:rPr lang="en-US" sz="2000" dirty="0" smtClean="0">
                <a:latin typeface="Calibri"/>
                <a:cs typeface="Calibri"/>
              </a:rPr>
              <a:t>Forums busy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648200" y="5029200"/>
            <a:ext cx="144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Z</a:t>
            </a:r>
            <a:r>
              <a:rPr lang="en-US" sz="2000" dirty="0">
                <a:latin typeface="Calibri"/>
                <a:cs typeface="Calibri"/>
              </a:rPr>
              <a:t>: Lab full</a:t>
            </a:r>
          </a:p>
        </p:txBody>
      </p:sp>
    </p:spTree>
    <p:extLst>
      <p:ext uri="{BB962C8B-B14F-4D97-AF65-F5344CB8AC3E}">
        <p14:creationId xmlns:p14="http://schemas.microsoft.com/office/powerpoint/2010/main" val="2414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3068642" cy="3886199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Common Effect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5410200" cy="480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Last configuration: two causes of one effect (v-structures)</a:t>
            </a:r>
          </a:p>
          <a:p>
            <a:pPr eaLnBrk="1" hangingPunct="1"/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914400" y="580286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Calibri"/>
                <a:cs typeface="Calibri"/>
              </a:rPr>
              <a:t>Z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Traffic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638800" y="1295400"/>
            <a:ext cx="6324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Are X and Y independent?</a:t>
            </a:r>
          </a:p>
          <a:p>
            <a:pPr lvl="8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Yes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: the ballgame and the rain cause traffic, but they are not correlated</a:t>
            </a:r>
          </a:p>
          <a:p>
            <a:pPr lvl="8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Still need to prove they must be (try it!)</a:t>
            </a:r>
          </a:p>
          <a:p>
            <a:pPr lvl="7"/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Are X </a:t>
            </a:r>
            <a:r>
              <a:rPr lang="en-US" sz="2400" smtClean="0">
                <a:latin typeface="Calibri"/>
                <a:ea typeface="ＭＳ Ｐゴシック" pitchFamily="34" charset="-128"/>
                <a:cs typeface="Calibri"/>
              </a:rPr>
              <a:t>and Y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independent </a:t>
            </a:r>
            <a:r>
              <a:rPr lang="en-US" sz="2400" smtClean="0">
                <a:latin typeface="Calibri"/>
                <a:ea typeface="ＭＳ Ｐゴシック" pitchFamily="34" charset="-128"/>
                <a:cs typeface="Calibri"/>
              </a:rPr>
              <a:t>given Z?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6"/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No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: seeing traffic puts the rain and the ballgame in competition as explanation.</a:t>
            </a:r>
          </a:p>
          <a:p>
            <a:pPr lvl="7"/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This is backwards from the other cases</a:t>
            </a:r>
          </a:p>
          <a:p>
            <a:pPr lvl="8"/>
            <a:endParaRPr lang="en-US" sz="800" dirty="0" smtClean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Observing an effect </a:t>
            </a:r>
            <a:r>
              <a:rPr lang="en-US" sz="2000" dirty="0" smtClean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activates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influence between possible causes</a:t>
            </a:r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.</a:t>
            </a:r>
          </a:p>
          <a:p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430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</a:t>
            </a:r>
            <a:r>
              <a:rPr lang="en-US" sz="1800" dirty="0" smtClean="0">
                <a:latin typeface="Calibri"/>
                <a:cs typeface="Calibri"/>
              </a:rPr>
              <a:t>Raining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819400" y="23622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Calibri"/>
                <a:cs typeface="Calibri"/>
              </a:rPr>
              <a:t>Y: Ballgame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General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" y="1524000"/>
            <a:ext cx="6946984" cy="44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General Case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399"/>
            <a:ext cx="10058400" cy="4449765"/>
          </a:xfrm>
        </p:spPr>
        <p:txBody>
          <a:bodyPr/>
          <a:lstStyle/>
          <a:p>
            <a:r>
              <a:rPr lang="en-US" sz="2800" dirty="0"/>
              <a:t>General question: in a given BN, are two variables independent (given evidence)?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Solution: analyze the graph</a:t>
            </a:r>
          </a:p>
          <a:p>
            <a:pPr eaLnBrk="1" hangingPunct="1"/>
            <a:endParaRPr lang="en-US" sz="2800" dirty="0"/>
          </a:p>
          <a:p>
            <a:r>
              <a:rPr lang="en-US" sz="2800" dirty="0"/>
              <a:t>Any complex example can be </a:t>
            </a:r>
            <a:r>
              <a:rPr lang="en-US" sz="2800" dirty="0" smtClean="0"/>
              <a:t>broken</a:t>
            </a:r>
          </a:p>
          <a:p>
            <a:pPr marL="0" indent="0">
              <a:buNone/>
            </a:pPr>
            <a:r>
              <a:rPr lang="en-US" sz="2800" dirty="0" smtClean="0"/>
              <a:t>    into repetitions of the </a:t>
            </a:r>
            <a:r>
              <a:rPr lang="en-US" sz="2800" dirty="0"/>
              <a:t>three canonical </a:t>
            </a:r>
            <a:r>
              <a:rPr lang="en-US" sz="2800" dirty="0" smtClean="0"/>
              <a:t>cases</a:t>
            </a:r>
            <a:endParaRPr lang="en-US" sz="2800" dirty="0"/>
          </a:p>
          <a:p>
            <a:endParaRPr lang="en-US" sz="2800" dirty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438400"/>
            <a:ext cx="3772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Reachability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Recipe: shade evidence nodes, look for paths in the resulting graph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Attempt 1: if two nodes are connected by an undirected path not blocked by a shaded node, they are conditionally independent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Almost works, but not quite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Where does it break?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Answer: the v-structure at T doesn’t count as a link in a path unless “active”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88773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R</a:t>
            </a:r>
            <a:endParaRPr lang="en-US" sz="2400" baseline="-2500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9486900" y="3886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T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2" name="AutoShape 6"/>
          <p:cNvCxnSpPr>
            <a:cxnSpLocks noChangeShapeType="1"/>
            <a:stCxn id="19460" idx="4"/>
            <a:endCxn id="19461" idx="1"/>
          </p:cNvCxnSpPr>
          <p:nvPr/>
        </p:nvCxnSpPr>
        <p:spPr bwMode="auto">
          <a:xfrm>
            <a:off x="9144000" y="30622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03251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B</a:t>
            </a:r>
          </a:p>
        </p:txBody>
      </p:sp>
      <p:cxnSp>
        <p:nvCxnSpPr>
          <p:cNvPr id="19464" name="AutoShape 8"/>
          <p:cNvCxnSpPr>
            <a:cxnSpLocks noChangeShapeType="1"/>
            <a:stCxn id="19463" idx="4"/>
            <a:endCxn id="19461" idx="7"/>
          </p:cNvCxnSpPr>
          <p:nvPr/>
        </p:nvCxnSpPr>
        <p:spPr bwMode="auto">
          <a:xfrm flipH="1">
            <a:off x="9942513" y="30622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305800" y="38719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D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19466" name="AutoShape 10"/>
          <p:cNvCxnSpPr>
            <a:cxnSpLocks noChangeShapeType="1"/>
            <a:stCxn id="19460" idx="4"/>
            <a:endCxn id="19465" idx="0"/>
          </p:cNvCxnSpPr>
          <p:nvPr/>
        </p:nvCxnSpPr>
        <p:spPr bwMode="auto">
          <a:xfrm flipH="1">
            <a:off x="8572500" y="30622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8878888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L</a:t>
            </a:r>
          </a:p>
        </p:txBody>
      </p:sp>
      <p:cxnSp>
        <p:nvCxnSpPr>
          <p:cNvPr id="19468" name="AutoShape 12"/>
          <p:cNvCxnSpPr>
            <a:cxnSpLocks noChangeShapeType="1"/>
            <a:stCxn id="19467" idx="4"/>
            <a:endCxn id="19460" idx="0"/>
          </p:cNvCxnSpPr>
          <p:nvPr/>
        </p:nvCxnSpPr>
        <p:spPr bwMode="auto">
          <a:xfrm flipH="1">
            <a:off x="9144000" y="19192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648200"/>
            <a:ext cx="6286500" cy="4191000"/>
          </a:xfrm>
          <a:prstGeom prst="rect">
            <a:avLst/>
          </a:prstGeom>
        </p:spPr>
      </p:pic>
      <p:pic>
        <p:nvPicPr>
          <p:cNvPr id="3" name="Picture 2" descr="LowPressur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4851"/>
            <a:ext cx="990600" cy="7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Active / Inactive Paths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144780" y="1447800"/>
            <a:ext cx="755142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Question: Are X and Y conditionally independent given evidence variables {Z}?</a:t>
            </a:r>
            <a:endParaRPr lang="en-US" sz="1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Yes, if X and Y </a:t>
            </a:r>
            <a:r>
              <a:rPr lang="ja-JP" altLang="en-US" sz="18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d-separated</a:t>
            </a:r>
            <a:r>
              <a:rPr lang="ja-JP" altLang="en-US" sz="18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 by 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Consider all (undirected) paths from X to Y</a:t>
            </a:r>
            <a:endParaRPr lang="en-US" sz="9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No active paths = independence!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path is active if each triple is active: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Causal chain 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is unobserved (either direction)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Common cause 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is unobserved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Common effect (aka v-structure)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	A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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B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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C where B </a:t>
            </a:r>
            <a:r>
              <a:rPr lang="en-US" sz="1800" i="1" dirty="0" smtClean="0">
                <a:latin typeface="Calibri"/>
                <a:ea typeface="ＭＳ Ｐゴシック" pitchFamily="34" charset="-128"/>
                <a:cs typeface="Calibri"/>
              </a:rPr>
              <a:t>or one of its </a:t>
            </a:r>
            <a:r>
              <a:rPr lang="en-US" sz="1800" i="1" dirty="0" err="1" smtClean="0">
                <a:latin typeface="Calibri"/>
                <a:ea typeface="ＭＳ Ｐゴシック" pitchFamily="34" charset="-128"/>
                <a:cs typeface="Calibri"/>
              </a:rPr>
              <a:t>descendents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 is observed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000" dirty="0" smtClean="0">
                <a:latin typeface="Calibri"/>
                <a:ea typeface="ＭＳ Ｐゴシック" pitchFamily="34" charset="-128"/>
                <a:cs typeface="Calibri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endParaRPr lang="en-US" sz="2400" dirty="0" smtClean="0">
              <a:solidFill>
                <a:srgbClr val="333399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  <a:buClr>
                <a:srgbClr val="333399"/>
              </a:buClr>
            </a:pPr>
            <a:r>
              <a:rPr lang="en-US" sz="2400" dirty="0" smtClean="0">
                <a:solidFill>
                  <a:srgbClr val="333399"/>
                </a:solidFill>
                <a:latin typeface="Calibri"/>
                <a:ea typeface="ＭＳ Ｐゴシック" pitchFamily="34" charset="-128"/>
                <a:cs typeface="Calibri"/>
              </a:rPr>
              <a:t>All it takes to block a path is a single inactive segment</a:t>
            </a:r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	</a:t>
            </a:r>
          </a:p>
        </p:txBody>
      </p:sp>
      <p:grpSp>
        <p:nvGrpSpPr>
          <p:cNvPr id="59395" name="Group 186"/>
          <p:cNvGrpSpPr>
            <a:grpSpLocks/>
          </p:cNvGrpSpPr>
          <p:nvPr/>
        </p:nvGrpSpPr>
        <p:grpSpPr bwMode="auto">
          <a:xfrm>
            <a:off x="7620000" y="2041525"/>
            <a:ext cx="1600200" cy="320675"/>
            <a:chOff x="4572000" y="1676400"/>
            <a:chExt cx="1905000" cy="381000"/>
          </a:xfrm>
        </p:grpSpPr>
        <p:sp>
          <p:nvSpPr>
            <p:cNvPr id="59437" name="Oval 9"/>
            <p:cNvSpPr>
              <a:spLocks noChangeArrowheads="1"/>
            </p:cNvSpPr>
            <p:nvPr/>
          </p:nvSpPr>
          <p:spPr bwMode="auto">
            <a:xfrm>
              <a:off x="4572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8" name="Oval 9"/>
            <p:cNvSpPr>
              <a:spLocks noChangeArrowheads="1"/>
            </p:cNvSpPr>
            <p:nvPr/>
          </p:nvSpPr>
          <p:spPr bwMode="auto">
            <a:xfrm>
              <a:off x="5334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39" name="Oval 9"/>
            <p:cNvSpPr>
              <a:spLocks noChangeArrowheads="1"/>
            </p:cNvSpPr>
            <p:nvPr/>
          </p:nvSpPr>
          <p:spPr bwMode="auto">
            <a:xfrm>
              <a:off x="60960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40" name="AutoShape 10"/>
            <p:cNvCxnSpPr>
              <a:cxnSpLocks noChangeShapeType="1"/>
              <a:stCxn id="59437" idx="6"/>
              <a:endCxn id="59438" idx="2"/>
            </p:cNvCxnSpPr>
            <p:nvPr/>
          </p:nvCxnSpPr>
          <p:spPr bwMode="auto">
            <a:xfrm>
              <a:off x="4953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41" name="AutoShape 10"/>
            <p:cNvCxnSpPr>
              <a:cxnSpLocks noChangeShapeType="1"/>
              <a:stCxn id="59438" idx="6"/>
              <a:endCxn id="59439" idx="2"/>
            </p:cNvCxnSpPr>
            <p:nvPr/>
          </p:nvCxnSpPr>
          <p:spPr bwMode="auto">
            <a:xfrm>
              <a:off x="57150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6" name="Group 185"/>
          <p:cNvGrpSpPr>
            <a:grpSpLocks/>
          </p:cNvGrpSpPr>
          <p:nvPr/>
        </p:nvGrpSpPr>
        <p:grpSpPr bwMode="auto">
          <a:xfrm>
            <a:off x="9982200" y="2041525"/>
            <a:ext cx="1600200" cy="320675"/>
            <a:chOff x="6934200" y="1676400"/>
            <a:chExt cx="1905000" cy="381000"/>
          </a:xfrm>
        </p:grpSpPr>
        <p:sp>
          <p:nvSpPr>
            <p:cNvPr id="59432" name="Oval 9"/>
            <p:cNvSpPr>
              <a:spLocks noChangeArrowheads="1"/>
            </p:cNvSpPr>
            <p:nvPr/>
          </p:nvSpPr>
          <p:spPr bwMode="auto">
            <a:xfrm>
              <a:off x="6934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7695823" y="1676400"/>
              <a:ext cx="381756" cy="381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34" name="Oval 9"/>
            <p:cNvSpPr>
              <a:spLocks noChangeArrowheads="1"/>
            </p:cNvSpPr>
            <p:nvPr/>
          </p:nvSpPr>
          <p:spPr bwMode="auto">
            <a:xfrm>
              <a:off x="8458200" y="16764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5" name="AutoShape 10"/>
            <p:cNvCxnSpPr>
              <a:cxnSpLocks noChangeShapeType="1"/>
              <a:stCxn id="59432" idx="6"/>
              <a:endCxn id="92" idx="2"/>
            </p:cNvCxnSpPr>
            <p:nvPr/>
          </p:nvCxnSpPr>
          <p:spPr bwMode="auto">
            <a:xfrm>
              <a:off x="7315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6" name="AutoShape 10"/>
            <p:cNvCxnSpPr>
              <a:cxnSpLocks noChangeShapeType="1"/>
              <a:stCxn id="92" idx="6"/>
              <a:endCxn id="59434" idx="2"/>
            </p:cNvCxnSpPr>
            <p:nvPr/>
          </p:nvCxnSpPr>
          <p:spPr bwMode="auto">
            <a:xfrm>
              <a:off x="8077200" y="1866900"/>
              <a:ext cx="38100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7" name="Group 187"/>
          <p:cNvGrpSpPr>
            <a:grpSpLocks/>
          </p:cNvGrpSpPr>
          <p:nvPr/>
        </p:nvGrpSpPr>
        <p:grpSpPr bwMode="auto">
          <a:xfrm>
            <a:off x="7620000" y="2776538"/>
            <a:ext cx="1600200" cy="576262"/>
            <a:chOff x="4572000" y="2362200"/>
            <a:chExt cx="1905000" cy="685800"/>
          </a:xfrm>
        </p:grpSpPr>
        <p:sp>
          <p:nvSpPr>
            <p:cNvPr id="59427" name="Oval 9"/>
            <p:cNvSpPr>
              <a:spLocks noChangeArrowheads="1"/>
            </p:cNvSpPr>
            <p:nvPr/>
          </p:nvSpPr>
          <p:spPr bwMode="auto">
            <a:xfrm>
              <a:off x="4572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8" name="Oval 9"/>
            <p:cNvSpPr>
              <a:spLocks noChangeArrowheads="1"/>
            </p:cNvSpPr>
            <p:nvPr/>
          </p:nvSpPr>
          <p:spPr bwMode="auto">
            <a:xfrm>
              <a:off x="5334000" y="236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29" name="Oval 9"/>
            <p:cNvSpPr>
              <a:spLocks noChangeArrowheads="1"/>
            </p:cNvSpPr>
            <p:nvPr/>
          </p:nvSpPr>
          <p:spPr bwMode="auto">
            <a:xfrm>
              <a:off x="60960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30" name="AutoShape 10"/>
            <p:cNvCxnSpPr>
              <a:cxnSpLocks noChangeShapeType="1"/>
              <a:stCxn id="59428" idx="2"/>
              <a:endCxn id="59427" idx="7"/>
            </p:cNvCxnSpPr>
            <p:nvPr/>
          </p:nvCxnSpPr>
          <p:spPr bwMode="auto">
            <a:xfrm rot="10800000" flipV="1">
              <a:off x="48972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31" name="AutoShape 10"/>
            <p:cNvCxnSpPr>
              <a:cxnSpLocks noChangeShapeType="1"/>
              <a:stCxn id="59428" idx="6"/>
              <a:endCxn id="59429" idx="1"/>
            </p:cNvCxnSpPr>
            <p:nvPr/>
          </p:nvCxnSpPr>
          <p:spPr bwMode="auto">
            <a:xfrm>
              <a:off x="57150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8" name="Group 184"/>
          <p:cNvGrpSpPr>
            <a:grpSpLocks/>
          </p:cNvGrpSpPr>
          <p:nvPr/>
        </p:nvGrpSpPr>
        <p:grpSpPr bwMode="auto">
          <a:xfrm>
            <a:off x="9982200" y="2776538"/>
            <a:ext cx="1600200" cy="576262"/>
            <a:chOff x="6934200" y="2362200"/>
            <a:chExt cx="1905000" cy="685800"/>
          </a:xfrm>
        </p:grpSpPr>
        <p:sp>
          <p:nvSpPr>
            <p:cNvPr id="59422" name="Oval 9"/>
            <p:cNvSpPr>
              <a:spLocks noChangeArrowheads="1"/>
            </p:cNvSpPr>
            <p:nvPr/>
          </p:nvSpPr>
          <p:spPr bwMode="auto">
            <a:xfrm>
              <a:off x="6934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695823" y="2362200"/>
              <a:ext cx="381756" cy="38163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24" name="Oval 9"/>
            <p:cNvSpPr>
              <a:spLocks noChangeArrowheads="1"/>
            </p:cNvSpPr>
            <p:nvPr/>
          </p:nvSpPr>
          <p:spPr bwMode="auto">
            <a:xfrm>
              <a:off x="8458200" y="2667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5" name="AutoShape 10"/>
            <p:cNvCxnSpPr>
              <a:cxnSpLocks noChangeShapeType="1"/>
              <a:stCxn id="107" idx="2"/>
              <a:endCxn id="59422" idx="7"/>
            </p:cNvCxnSpPr>
            <p:nvPr/>
          </p:nvCxnSpPr>
          <p:spPr bwMode="auto">
            <a:xfrm rot="10800000" flipV="1">
              <a:off x="7259404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6" name="AutoShape 10"/>
            <p:cNvCxnSpPr>
              <a:cxnSpLocks noChangeShapeType="1"/>
              <a:stCxn id="107" idx="6"/>
              <a:endCxn id="59424" idx="1"/>
            </p:cNvCxnSpPr>
            <p:nvPr/>
          </p:nvCxnSpPr>
          <p:spPr bwMode="auto">
            <a:xfrm>
              <a:off x="8077200" y="2552700"/>
              <a:ext cx="436796" cy="1700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399" name="Group 183"/>
          <p:cNvGrpSpPr>
            <a:grpSpLocks/>
          </p:cNvGrpSpPr>
          <p:nvPr/>
        </p:nvGrpSpPr>
        <p:grpSpPr bwMode="auto">
          <a:xfrm>
            <a:off x="9982200" y="4084638"/>
            <a:ext cx="1600200" cy="639762"/>
            <a:chOff x="6934200" y="3810000"/>
            <a:chExt cx="1905000" cy="762000"/>
          </a:xfrm>
        </p:grpSpPr>
        <p:sp>
          <p:nvSpPr>
            <p:cNvPr id="59417" name="Oval 9"/>
            <p:cNvSpPr>
              <a:spLocks noChangeArrowheads="1"/>
            </p:cNvSpPr>
            <p:nvPr/>
          </p:nvSpPr>
          <p:spPr bwMode="auto">
            <a:xfrm>
              <a:off x="6934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8" name="Oval 9"/>
            <p:cNvSpPr>
              <a:spLocks noChangeArrowheads="1"/>
            </p:cNvSpPr>
            <p:nvPr/>
          </p:nvSpPr>
          <p:spPr bwMode="auto">
            <a:xfrm>
              <a:off x="7696200" y="4191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84582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20" name="AutoShape 10"/>
            <p:cNvCxnSpPr>
              <a:cxnSpLocks noChangeShapeType="1"/>
              <a:stCxn id="59417" idx="6"/>
              <a:endCxn id="59418" idx="1"/>
            </p:cNvCxnSpPr>
            <p:nvPr/>
          </p:nvCxnSpPr>
          <p:spPr bwMode="auto">
            <a:xfrm>
              <a:off x="73152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21" name="AutoShape 10"/>
            <p:cNvCxnSpPr>
              <a:cxnSpLocks noChangeShapeType="1"/>
              <a:stCxn id="59419" idx="2"/>
              <a:endCxn id="59418" idx="7"/>
            </p:cNvCxnSpPr>
            <p:nvPr/>
          </p:nvCxnSpPr>
          <p:spPr bwMode="auto">
            <a:xfrm rot="10800000" flipV="1">
              <a:off x="80214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0" name="Group 188"/>
          <p:cNvGrpSpPr>
            <a:grpSpLocks/>
          </p:cNvGrpSpPr>
          <p:nvPr/>
        </p:nvGrpSpPr>
        <p:grpSpPr bwMode="auto">
          <a:xfrm>
            <a:off x="7620000" y="4084638"/>
            <a:ext cx="1600200" cy="639762"/>
            <a:chOff x="4572000" y="3810000"/>
            <a:chExt cx="1905000" cy="762000"/>
          </a:xfrm>
        </p:grpSpPr>
        <p:sp>
          <p:nvSpPr>
            <p:cNvPr id="59412" name="Oval 9"/>
            <p:cNvSpPr>
              <a:spLocks noChangeArrowheads="1"/>
            </p:cNvSpPr>
            <p:nvPr/>
          </p:nvSpPr>
          <p:spPr bwMode="auto">
            <a:xfrm>
              <a:off x="4572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5333623" y="4191946"/>
              <a:ext cx="381756" cy="380054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4" name="Oval 9"/>
            <p:cNvSpPr>
              <a:spLocks noChangeArrowheads="1"/>
            </p:cNvSpPr>
            <p:nvPr/>
          </p:nvSpPr>
          <p:spPr bwMode="auto">
            <a:xfrm>
              <a:off x="6096000" y="38100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15" name="AutoShape 10"/>
            <p:cNvCxnSpPr>
              <a:cxnSpLocks noChangeShapeType="1"/>
              <a:stCxn id="59412" idx="6"/>
              <a:endCxn id="134" idx="1"/>
            </p:cNvCxnSpPr>
            <p:nvPr/>
          </p:nvCxnSpPr>
          <p:spPr bwMode="auto">
            <a:xfrm>
              <a:off x="4953000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16" name="AutoShape 10"/>
            <p:cNvCxnSpPr>
              <a:cxnSpLocks noChangeShapeType="1"/>
              <a:stCxn id="59414" idx="2"/>
              <a:endCxn id="134" idx="7"/>
            </p:cNvCxnSpPr>
            <p:nvPr/>
          </p:nvCxnSpPr>
          <p:spPr bwMode="auto">
            <a:xfrm rot="10800000" flipV="1">
              <a:off x="5659204" y="40005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9401" name="Group 189"/>
          <p:cNvGrpSpPr>
            <a:grpSpLocks/>
          </p:cNvGrpSpPr>
          <p:nvPr/>
        </p:nvGrpSpPr>
        <p:grpSpPr bwMode="auto">
          <a:xfrm>
            <a:off x="7620000" y="5029200"/>
            <a:ext cx="1600200" cy="1600200"/>
            <a:chOff x="4572000" y="4800600"/>
            <a:chExt cx="1905000" cy="1905000"/>
          </a:xfrm>
        </p:grpSpPr>
        <p:sp>
          <p:nvSpPr>
            <p:cNvPr id="59405" name="Oval 9"/>
            <p:cNvSpPr>
              <a:spLocks noChangeArrowheads="1"/>
            </p:cNvSpPr>
            <p:nvPr/>
          </p:nvSpPr>
          <p:spPr bwMode="auto">
            <a:xfrm>
              <a:off x="4572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59406" name="Oval 9"/>
            <p:cNvSpPr>
              <a:spLocks noChangeArrowheads="1"/>
            </p:cNvSpPr>
            <p:nvPr/>
          </p:nvSpPr>
          <p:spPr bwMode="auto">
            <a:xfrm>
              <a:off x="6096000" y="4800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cxnSp>
          <p:nvCxnSpPr>
            <p:cNvPr id="59407" name="AutoShape 10"/>
            <p:cNvCxnSpPr>
              <a:cxnSpLocks noChangeShapeType="1"/>
              <a:stCxn id="59405" idx="6"/>
              <a:endCxn id="59410" idx="1"/>
            </p:cNvCxnSpPr>
            <p:nvPr/>
          </p:nvCxnSpPr>
          <p:spPr bwMode="auto">
            <a:xfrm>
              <a:off x="4953000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9408" name="AutoShape 10"/>
            <p:cNvCxnSpPr>
              <a:cxnSpLocks noChangeShapeType="1"/>
              <a:stCxn id="59406" idx="2"/>
              <a:endCxn id="59410" idx="7"/>
            </p:cNvCxnSpPr>
            <p:nvPr/>
          </p:nvCxnSpPr>
          <p:spPr bwMode="auto">
            <a:xfrm rot="10800000" flipV="1">
              <a:off x="5659204" y="4991100"/>
              <a:ext cx="436796" cy="246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49" name="Oval 9"/>
            <p:cNvSpPr>
              <a:spLocks noChangeArrowheads="1"/>
            </p:cNvSpPr>
            <p:nvPr/>
          </p:nvSpPr>
          <p:spPr bwMode="auto">
            <a:xfrm>
              <a:off x="5333623" y="6323844"/>
              <a:ext cx="381756" cy="381756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59410" name="Oval 9"/>
            <p:cNvSpPr>
              <a:spLocks noChangeArrowheads="1"/>
            </p:cNvSpPr>
            <p:nvPr/>
          </p:nvSpPr>
          <p:spPr bwMode="auto">
            <a:xfrm>
              <a:off x="53340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5312833" y="5562223"/>
              <a:ext cx="468690" cy="752173"/>
            </a:xfrm>
            <a:custGeom>
              <a:avLst/>
              <a:gdLst>
                <a:gd name="connsiteX0" fmla="*/ 200186 w 467532"/>
                <a:gd name="connsiteY0" fmla="*/ 0 h 836909"/>
                <a:gd name="connsiteX1" fmla="*/ 440410 w 467532"/>
                <a:gd name="connsiteY1" fmla="*/ 294468 h 836909"/>
                <a:gd name="connsiteX2" fmla="*/ 37454 w 467532"/>
                <a:gd name="connsiteY2" fmla="*/ 503695 h 836909"/>
                <a:gd name="connsiteX3" fmla="*/ 215684 w 467532"/>
                <a:gd name="connsiteY3" fmla="*/ 836909 h 83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532" h="836909">
                  <a:moveTo>
                    <a:pt x="200186" y="0"/>
                  </a:moveTo>
                  <a:cubicBezTo>
                    <a:pt x="333859" y="105259"/>
                    <a:pt x="467532" y="210519"/>
                    <a:pt x="440410" y="294468"/>
                  </a:cubicBezTo>
                  <a:cubicBezTo>
                    <a:pt x="413288" y="378417"/>
                    <a:pt x="74908" y="413288"/>
                    <a:pt x="37454" y="503695"/>
                  </a:cubicBezTo>
                  <a:cubicBezTo>
                    <a:pt x="0" y="594102"/>
                    <a:pt x="107842" y="715505"/>
                    <a:pt x="215684" y="836909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182" name="Straight Connector 181"/>
          <p:cNvCxnSpPr/>
          <p:nvPr/>
        </p:nvCxnSpPr>
        <p:spPr>
          <a:xfrm rot="5400000">
            <a:off x="7124700" y="4076700"/>
            <a:ext cx="495458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03" name="TextBox 190"/>
          <p:cNvSpPr txBox="1">
            <a:spLocks noChangeArrowheads="1"/>
          </p:cNvSpPr>
          <p:nvPr/>
        </p:nvSpPr>
        <p:spPr bwMode="auto">
          <a:xfrm>
            <a:off x="7620000" y="13716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B050"/>
                </a:solidFill>
                <a:latin typeface="Calibri"/>
                <a:cs typeface="Calibri"/>
              </a:rPr>
              <a:t>Active Triples</a:t>
            </a:r>
          </a:p>
        </p:txBody>
      </p:sp>
      <p:sp>
        <p:nvSpPr>
          <p:cNvPr id="59404" name="TextBox 191"/>
          <p:cNvSpPr txBox="1">
            <a:spLocks noChangeArrowheads="1"/>
          </p:cNvSpPr>
          <p:nvPr/>
        </p:nvSpPr>
        <p:spPr bwMode="auto">
          <a:xfrm>
            <a:off x="9982200" y="13716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C00000"/>
                </a:solidFill>
                <a:latin typeface="Calibri"/>
                <a:cs typeface="Calibri"/>
              </a:rPr>
              <a:t>Inactive Triples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227774"/>
            <a:ext cx="4583532" cy="3384163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10591800" cy="46783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 smtClean="0">
                <a:latin typeface="Calibri"/>
                <a:cs typeface="Calibri"/>
              </a:rPr>
              <a:t>Query:</a:t>
            </a:r>
            <a:r>
              <a:rPr lang="en-US" sz="2800" dirty="0">
                <a:latin typeface="Calibri"/>
                <a:cs typeface="Calibri"/>
              </a:rPr>
              <a:t>	</a:t>
            </a:r>
            <a:endParaRPr lang="en-US" sz="1200" dirty="0" smtClean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endParaRPr lang="en-US" sz="1600" dirty="0" smtClean="0">
              <a:latin typeface="Calibri"/>
              <a:cs typeface="Calibri"/>
            </a:endParaRPr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>
                <a:latin typeface="Calibri"/>
                <a:cs typeface="Calibri"/>
              </a:rPr>
              <a:t>Check </a:t>
            </a:r>
            <a:r>
              <a:rPr lang="en-US" sz="2800" dirty="0">
                <a:latin typeface="Calibri"/>
                <a:cs typeface="Calibri"/>
              </a:rPr>
              <a:t>all (undirected!) paths </a:t>
            </a:r>
            <a:r>
              <a:rPr lang="en-US" sz="2800" dirty="0" smtClean="0">
                <a:latin typeface="Calibri"/>
                <a:cs typeface="Calibri"/>
              </a:rPr>
              <a:t>between        and </a:t>
            </a:r>
            <a:endParaRPr lang="en-US" sz="2800" dirty="0">
              <a:latin typeface="Calibri"/>
              <a:cs typeface="Calibri"/>
            </a:endParaRPr>
          </a:p>
          <a:p>
            <a:pPr lvl="7">
              <a:buFont typeface="Wingdings" charset="0"/>
              <a:buChar char="§"/>
              <a:defRPr/>
            </a:pPr>
            <a:endParaRPr lang="en-US" sz="600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latin typeface="Calibri"/>
                <a:cs typeface="Calibri"/>
              </a:rPr>
              <a:t>If one or more active, then independence not guaranteed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Calibri"/>
                <a:cs typeface="Calibri"/>
              </a:rPr>
              <a:t>   </a:t>
            </a:r>
            <a:endParaRPr lang="en-US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 smtClean="0">
              <a:latin typeface="Calibri"/>
              <a:cs typeface="Calibri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latin typeface="Calibri"/>
                <a:cs typeface="Calibri"/>
              </a:rPr>
              <a:t>Otherwise (i.e. if all paths are inactive),</a:t>
            </a:r>
          </a:p>
          <a:p>
            <a:pPr marL="457176" lvl="1" indent="0">
              <a:buNone/>
              <a:defRPr/>
            </a:pPr>
            <a:r>
              <a:rPr lang="en-US" sz="2400" dirty="0" smtClean="0">
                <a:latin typeface="Calibri"/>
                <a:cs typeface="Calibri"/>
              </a:rPr>
              <a:t>    then independence is guaranteed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D-Separation</a:t>
            </a: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51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7299566" y="1219200"/>
            <a:ext cx="4461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4400" dirty="0">
                <a:latin typeface="Calibri"/>
                <a:cs typeface="Calibri"/>
              </a:rPr>
              <a:t>?</a:t>
            </a:r>
          </a:p>
        </p:txBody>
      </p:sp>
      <p:pic>
        <p:nvPicPr>
          <p:cNvPr id="60423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03862"/>
            <a:ext cx="4343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247900"/>
            <a:ext cx="457200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247900"/>
            <a:ext cx="495300" cy="4191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895600" y="3429000"/>
            <a:ext cx="38100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4972050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 dirty="0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578100"/>
            <a:ext cx="981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181350"/>
            <a:ext cx="1347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6096000" y="4267200"/>
            <a:ext cx="14478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4"/>
          <p:cNvSpPr>
            <a:spLocks noChangeArrowheads="1"/>
          </p:cNvSpPr>
          <p:nvPr/>
        </p:nvSpPr>
        <p:spPr bwMode="auto">
          <a:xfrm>
            <a:off x="77724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9" name="Oval 5"/>
          <p:cNvSpPr>
            <a:spLocks noChangeArrowheads="1"/>
          </p:cNvSpPr>
          <p:nvPr/>
        </p:nvSpPr>
        <p:spPr bwMode="auto">
          <a:xfrm>
            <a:off x="8382000" y="3733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0" name="AutoShape 6"/>
          <p:cNvCxnSpPr>
            <a:cxnSpLocks noChangeShapeType="1"/>
            <a:stCxn id="61448" idx="4"/>
            <a:endCxn id="61449" idx="1"/>
          </p:cNvCxnSpPr>
          <p:nvPr/>
        </p:nvCxnSpPr>
        <p:spPr bwMode="auto">
          <a:xfrm>
            <a:off x="8039100" y="29098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1" name="Oval 7"/>
          <p:cNvSpPr>
            <a:spLocks noChangeArrowheads="1"/>
          </p:cNvSpPr>
          <p:nvPr/>
        </p:nvSpPr>
        <p:spPr bwMode="auto">
          <a:xfrm>
            <a:off x="9220200" y="2362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1452" name="AutoShape 8"/>
          <p:cNvCxnSpPr>
            <a:cxnSpLocks noChangeShapeType="1"/>
            <a:stCxn id="61451" idx="4"/>
            <a:endCxn id="61449" idx="7"/>
          </p:cNvCxnSpPr>
          <p:nvPr/>
        </p:nvCxnSpPr>
        <p:spPr bwMode="auto">
          <a:xfrm flipH="1">
            <a:off x="8837613" y="29098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8382000" y="5105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454" name="AutoShape 14"/>
          <p:cNvCxnSpPr>
            <a:cxnSpLocks noChangeShapeType="1"/>
            <a:stCxn id="61449" idx="4"/>
            <a:endCxn id="61453" idx="0"/>
          </p:cNvCxnSpPr>
          <p:nvPr/>
        </p:nvCxnSpPr>
        <p:spPr bwMode="auto">
          <a:xfrm>
            <a:off x="8648700" y="42814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810000"/>
            <a:ext cx="1436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Oval 4"/>
          <p:cNvSpPr>
            <a:spLocks noChangeArrowheads="1"/>
          </p:cNvSpPr>
          <p:nvPr/>
        </p:nvSpPr>
        <p:spPr bwMode="auto">
          <a:xfrm>
            <a:off x="78311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Oval 5"/>
          <p:cNvSpPr>
            <a:spLocks noChangeArrowheads="1"/>
          </p:cNvSpPr>
          <p:nvPr/>
        </p:nvSpPr>
        <p:spPr bwMode="auto">
          <a:xfrm>
            <a:off x="8440737" y="4191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3" name="AutoShape 6"/>
          <p:cNvCxnSpPr>
            <a:cxnSpLocks noChangeShapeType="1"/>
            <a:stCxn id="63491" idx="4"/>
            <a:endCxn id="63492" idx="1"/>
          </p:cNvCxnSpPr>
          <p:nvPr/>
        </p:nvCxnSpPr>
        <p:spPr bwMode="auto">
          <a:xfrm>
            <a:off x="8097837" y="3367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9278937" y="2819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63495" name="AutoShape 8"/>
          <p:cNvCxnSpPr>
            <a:cxnSpLocks noChangeShapeType="1"/>
            <a:stCxn id="63494" idx="4"/>
            <a:endCxn id="63492" idx="7"/>
          </p:cNvCxnSpPr>
          <p:nvPr/>
        </p:nvCxnSpPr>
        <p:spPr bwMode="auto">
          <a:xfrm flipH="1">
            <a:off x="8896350" y="3367088"/>
            <a:ext cx="6492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6" name="Oval 9"/>
          <p:cNvSpPr>
            <a:spLocks noChangeArrowheads="1"/>
          </p:cNvSpPr>
          <p:nvPr/>
        </p:nvSpPr>
        <p:spPr bwMode="auto">
          <a:xfrm>
            <a:off x="7259637" y="4176713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497" name="AutoShape 10"/>
          <p:cNvCxnSpPr>
            <a:cxnSpLocks noChangeShapeType="1"/>
            <a:stCxn id="63491" idx="4"/>
            <a:endCxn id="63496" idx="0"/>
          </p:cNvCxnSpPr>
          <p:nvPr/>
        </p:nvCxnSpPr>
        <p:spPr bwMode="auto">
          <a:xfrm flipH="1">
            <a:off x="7526337" y="3367088"/>
            <a:ext cx="571500" cy="795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498" name="Oval 11"/>
          <p:cNvSpPr>
            <a:spLocks noChangeArrowheads="1"/>
          </p:cNvSpPr>
          <p:nvPr/>
        </p:nvSpPr>
        <p:spPr bwMode="auto">
          <a:xfrm>
            <a:off x="7832725" y="1676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cxnSp>
        <p:nvCxnSpPr>
          <p:cNvPr id="63499" name="AutoShape 12"/>
          <p:cNvCxnSpPr>
            <a:cxnSpLocks noChangeShapeType="1"/>
            <a:stCxn id="63498" idx="4"/>
            <a:endCxn id="63491" idx="0"/>
          </p:cNvCxnSpPr>
          <p:nvPr/>
        </p:nvCxnSpPr>
        <p:spPr bwMode="auto">
          <a:xfrm flipH="1">
            <a:off x="8097837" y="2224088"/>
            <a:ext cx="1588" cy="581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500" name="Oval 13"/>
          <p:cNvSpPr>
            <a:spLocks noChangeArrowheads="1"/>
          </p:cNvSpPr>
          <p:nvPr/>
        </p:nvSpPr>
        <p:spPr bwMode="auto">
          <a:xfrm>
            <a:off x="8440737" y="5562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ja-JP" altLang="en-US" sz="2400" i="1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501" name="AutoShape 14"/>
          <p:cNvCxnSpPr>
            <a:cxnSpLocks noChangeShapeType="1"/>
            <a:stCxn id="63492" idx="4"/>
            <a:endCxn id="63500" idx="0"/>
          </p:cNvCxnSpPr>
          <p:nvPr/>
        </p:nvCxnSpPr>
        <p:spPr bwMode="auto">
          <a:xfrm>
            <a:off x="8707437" y="4738688"/>
            <a:ext cx="0" cy="809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977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7" y="2514600"/>
            <a:ext cx="1384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7" y="3238500"/>
            <a:ext cx="9461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5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7" y="3860800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6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4514850"/>
            <a:ext cx="14017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774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95900"/>
            <a:ext cx="1735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935537" y="2438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4935537" y="30480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sp>
        <p:nvSpPr>
          <p:cNvPr id="1097750" name="Text Box 22"/>
          <p:cNvSpPr txBox="1">
            <a:spLocks noChangeArrowheads="1"/>
          </p:cNvSpPr>
          <p:nvPr/>
        </p:nvSpPr>
        <p:spPr bwMode="auto">
          <a:xfrm>
            <a:off x="4935537" y="51054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8" grpId="0"/>
      <p:bldP spid="1097749" grpId="0"/>
      <p:bldP spid="10977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7162800" y="3962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0871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X and Y are </a:t>
            </a: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independent </a:t>
            </a:r>
            <a:r>
              <a:rPr lang="en-US" dirty="0" smtClean="0">
                <a:latin typeface="Calibri"/>
                <a:cs typeface="Calibri"/>
              </a:rPr>
              <a:t>if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X and Y are </a:t>
            </a:r>
            <a:r>
              <a:rPr lang="en-US" dirty="0" smtClean="0">
                <a:solidFill>
                  <a:srgbClr val="CC0000"/>
                </a:solidFill>
                <a:latin typeface="Calibri"/>
                <a:cs typeface="Calibri"/>
              </a:rPr>
              <a:t>conditionally independent</a:t>
            </a:r>
            <a:r>
              <a:rPr lang="en-US" dirty="0" smtClean="0">
                <a:latin typeface="Calibri"/>
                <a:cs typeface="Calibri"/>
              </a:rPr>
              <a:t> given Z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(Conditional) independence is a property of a distribution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</p:txBody>
      </p:sp>
      <p:pic>
        <p:nvPicPr>
          <p:cNvPr id="1087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51075"/>
            <a:ext cx="1016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493" name="Line 5"/>
          <p:cNvSpPr>
            <a:spLocks noChangeShapeType="1"/>
          </p:cNvSpPr>
          <p:nvPr/>
        </p:nvSpPr>
        <p:spPr bwMode="auto">
          <a:xfrm>
            <a:off x="5867400" y="2362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553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6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12975"/>
            <a:ext cx="4310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7497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8100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24400"/>
            <a:ext cx="4327711" cy="2885140"/>
          </a:xfrm>
          <a:prstGeom prst="rect">
            <a:avLst/>
          </a:prstGeom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5638800"/>
            <a:ext cx="3469361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7908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Example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Variables: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R: Raining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T: Traffic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D: Roof drips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S: I’</a:t>
            </a:r>
            <a:r>
              <a:rPr lang="en-US" altLang="ja-JP" dirty="0" smtClean="0">
                <a:ea typeface="ＭＳ Ｐゴシック" pitchFamily="34" charset="-128"/>
              </a:rPr>
              <a:t>m sad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Questions: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4515" name="Oval 4"/>
          <p:cNvSpPr>
            <a:spLocks noChangeArrowheads="1"/>
          </p:cNvSpPr>
          <p:nvPr/>
        </p:nvSpPr>
        <p:spPr bwMode="auto">
          <a:xfrm>
            <a:off x="72390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7924800" y="4495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4517" name="AutoShape 6"/>
          <p:cNvCxnSpPr>
            <a:cxnSpLocks noChangeShapeType="1"/>
            <a:stCxn id="64515" idx="4"/>
            <a:endCxn id="64516" idx="1"/>
          </p:cNvCxnSpPr>
          <p:nvPr/>
        </p:nvCxnSpPr>
        <p:spPr bwMode="auto">
          <a:xfrm>
            <a:off x="7505700" y="3900488"/>
            <a:ext cx="496888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64519" name="AutoShape 8"/>
          <p:cNvCxnSpPr>
            <a:cxnSpLocks noChangeShapeType="1"/>
            <a:stCxn id="64518" idx="4"/>
            <a:endCxn id="64516" idx="7"/>
          </p:cNvCxnSpPr>
          <p:nvPr/>
        </p:nvCxnSpPr>
        <p:spPr bwMode="auto">
          <a:xfrm flipH="1">
            <a:off x="8380413" y="3900488"/>
            <a:ext cx="573087" cy="6588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520" name="Oval 9"/>
          <p:cNvSpPr>
            <a:spLocks noChangeArrowheads="1"/>
          </p:cNvSpPr>
          <p:nvPr/>
        </p:nvSpPr>
        <p:spPr bwMode="auto">
          <a:xfrm>
            <a:off x="7924800" y="22098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64521" name="AutoShape 10"/>
          <p:cNvCxnSpPr>
            <a:cxnSpLocks noChangeShapeType="1"/>
            <a:stCxn id="64520" idx="3"/>
            <a:endCxn id="64515" idx="0"/>
          </p:cNvCxnSpPr>
          <p:nvPr/>
        </p:nvCxnSpPr>
        <p:spPr bwMode="auto">
          <a:xfrm flipH="1">
            <a:off x="7505700" y="2679700"/>
            <a:ext cx="496888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522" name="AutoShape 11"/>
          <p:cNvCxnSpPr>
            <a:cxnSpLocks noChangeShapeType="1"/>
            <a:stCxn id="64520" idx="5"/>
            <a:endCxn id="64518" idx="0"/>
          </p:cNvCxnSpPr>
          <p:nvPr/>
        </p:nvCxnSpPr>
        <p:spPr bwMode="auto">
          <a:xfrm>
            <a:off x="8380413" y="2679700"/>
            <a:ext cx="573087" cy="658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98764" name="Text Box 12"/>
          <p:cNvSpPr txBox="1">
            <a:spLocks noChangeArrowheads="1"/>
          </p:cNvSpPr>
          <p:nvPr/>
        </p:nvSpPr>
        <p:spPr bwMode="auto">
          <a:xfrm>
            <a:off x="5410200" y="5410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CC0000"/>
                </a:solidFill>
                <a:latin typeface="Calibri"/>
                <a:cs typeface="Calibri"/>
              </a:rPr>
              <a:t>Yes</a:t>
            </a:r>
          </a:p>
        </p:txBody>
      </p:sp>
      <p:pic>
        <p:nvPicPr>
          <p:cNvPr id="109876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948238"/>
            <a:ext cx="9810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6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499100"/>
            <a:ext cx="1384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767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0"/>
            <a:ext cx="178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Structure Implications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Given a Bayes net structure, can run d-separation algorithm to build a complete list of conditional independences that are necessarily true of the form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This list determines the set of probability distributions that can be represented 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560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03600"/>
            <a:ext cx="47625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47800"/>
            <a:ext cx="5150759" cy="42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Computing All Independences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1" y="1759560"/>
            <a:ext cx="5714899" cy="4107839"/>
          </a:xfrm>
          <a:prstGeom prst="rect">
            <a:avLst/>
          </a:prstGeom>
        </p:spPr>
      </p:pic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6629400" y="1219200"/>
            <a:ext cx="1428750" cy="1143000"/>
            <a:chOff x="4272" y="1152"/>
            <a:chExt cx="1200" cy="1008"/>
          </a:xfrm>
        </p:grpSpPr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19" name="AutoShape 15"/>
            <p:cNvCxnSpPr>
              <a:cxnSpLocks noChangeShapeType="1"/>
              <a:stCxn id="17" idx="3"/>
              <a:endCxn id="16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6"/>
            <p:cNvCxnSpPr>
              <a:cxnSpLocks noChangeShapeType="1"/>
              <a:stCxn id="17" idx="5"/>
              <a:endCxn id="18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705600" y="2514600"/>
            <a:ext cx="1402080" cy="1219200"/>
            <a:chOff x="4272" y="1152"/>
            <a:chExt cx="1200" cy="1008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4272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656" y="1152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5088" y="1776"/>
              <a:ext cx="384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25" name="AutoShape 15"/>
            <p:cNvCxnSpPr>
              <a:cxnSpLocks noChangeShapeType="1"/>
              <a:stCxn id="23" idx="3"/>
              <a:endCxn id="22" idx="0"/>
            </p:cNvCxnSpPr>
            <p:nvPr/>
          </p:nvCxnSpPr>
          <p:spPr bwMode="auto">
            <a:xfrm flipH="1">
              <a:off x="4464" y="1489"/>
              <a:ext cx="248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6"/>
            <p:cNvCxnSpPr>
              <a:cxnSpLocks noChangeShapeType="1"/>
              <a:stCxn id="23" idx="5"/>
              <a:endCxn id="24" idx="0"/>
            </p:cNvCxnSpPr>
            <p:nvPr/>
          </p:nvCxnSpPr>
          <p:spPr bwMode="auto">
            <a:xfrm>
              <a:off x="4984" y="1489"/>
              <a:ext cx="296" cy="2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6705600" y="3962400"/>
            <a:ext cx="1447800" cy="1273629"/>
            <a:chOff x="3089" y="3828"/>
            <a:chExt cx="665" cy="585"/>
          </a:xfrm>
        </p:grpSpPr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3339" y="419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31" name="AutoShape 28"/>
            <p:cNvCxnSpPr>
              <a:cxnSpLocks noChangeShapeType="1"/>
              <a:stCxn id="28" idx="4"/>
              <a:endCxn id="29" idx="1"/>
            </p:cNvCxnSpPr>
            <p:nvPr/>
          </p:nvCxnSpPr>
          <p:spPr bwMode="auto">
            <a:xfrm>
              <a:off x="3198" y="4046"/>
              <a:ext cx="173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9" idx="7"/>
              <a:endCxn id="30" idx="4"/>
            </p:cNvCxnSpPr>
            <p:nvPr/>
          </p:nvCxnSpPr>
          <p:spPr bwMode="auto">
            <a:xfrm flipV="1">
              <a:off x="3524" y="4046"/>
              <a:ext cx="121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6781800" y="5410200"/>
            <a:ext cx="1447800" cy="1243149"/>
            <a:chOff x="3089" y="3475"/>
            <a:chExt cx="665" cy="571"/>
          </a:xfrm>
        </p:grpSpPr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3089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3307" y="3475"/>
              <a:ext cx="217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3536" y="3828"/>
              <a:ext cx="218" cy="2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47" name="AutoShape 28"/>
            <p:cNvCxnSpPr>
              <a:cxnSpLocks noChangeShapeType="1"/>
              <a:stCxn id="45" idx="3"/>
              <a:endCxn id="44" idx="0"/>
            </p:cNvCxnSpPr>
            <p:nvPr/>
          </p:nvCxnSpPr>
          <p:spPr bwMode="auto">
            <a:xfrm flipH="1">
              <a:off x="3198" y="3666"/>
              <a:ext cx="140" cy="1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29"/>
            <p:cNvCxnSpPr>
              <a:cxnSpLocks noChangeShapeType="1"/>
              <a:stCxn id="45" idx="5"/>
              <a:endCxn id="46" idx="0"/>
            </p:cNvCxnSpPr>
            <p:nvPr/>
          </p:nvCxnSpPr>
          <p:spPr bwMode="auto">
            <a:xfrm>
              <a:off x="3492" y="3670"/>
              <a:ext cx="153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30"/>
            <p:cNvCxnSpPr>
              <a:cxnSpLocks noChangeShapeType="1"/>
              <a:stCxn id="44" idx="6"/>
              <a:endCxn id="46" idx="2"/>
            </p:cNvCxnSpPr>
            <p:nvPr/>
          </p:nvCxnSpPr>
          <p:spPr bwMode="auto">
            <a:xfrm>
              <a:off x="3316" y="3937"/>
              <a:ext cx="211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12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3657600" y="1219200"/>
            <a:ext cx="3276600" cy="1600200"/>
            <a:chOff x="3505200" y="1295400"/>
            <a:chExt cx="3276600" cy="1600200"/>
          </a:xfrm>
        </p:grpSpPr>
        <p:sp>
          <p:nvSpPr>
            <p:cNvPr id="75" name="Rounded Rectangle 74"/>
            <p:cNvSpPr/>
            <p:nvPr/>
          </p:nvSpPr>
          <p:spPr>
            <a:xfrm>
              <a:off x="3505200" y="1295400"/>
              <a:ext cx="3276600" cy="1600200"/>
            </a:xfrm>
            <a:prstGeom prst="roundRect">
              <a:avLst/>
            </a:prstGeom>
            <a:solidFill>
              <a:srgbClr val="CCFFCC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76" name="Group 38"/>
            <p:cNvGrpSpPr>
              <a:grpSpLocks/>
            </p:cNvGrpSpPr>
            <p:nvPr/>
          </p:nvGrpSpPr>
          <p:grpSpPr bwMode="auto">
            <a:xfrm>
              <a:off x="4706941" y="2016125"/>
              <a:ext cx="973138" cy="727075"/>
              <a:chOff x="3286" y="962"/>
              <a:chExt cx="613" cy="458"/>
            </a:xfrm>
          </p:grpSpPr>
          <p:sp>
            <p:nvSpPr>
              <p:cNvPr id="78" name="Oval 33"/>
              <p:cNvSpPr>
                <a:spLocks noChangeArrowheads="1"/>
              </p:cNvSpPr>
              <p:nvPr/>
            </p:nvSpPr>
            <p:spPr bwMode="auto">
              <a:xfrm>
                <a:off x="3286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79" name="Oval 34"/>
              <p:cNvSpPr>
                <a:spLocks noChangeArrowheads="1"/>
              </p:cNvSpPr>
              <p:nvPr/>
            </p:nvSpPr>
            <p:spPr bwMode="auto">
              <a:xfrm>
                <a:off x="3480" y="962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0" name="Oval 35"/>
              <p:cNvSpPr>
                <a:spLocks noChangeArrowheads="1"/>
              </p:cNvSpPr>
              <p:nvPr/>
            </p:nvSpPr>
            <p:spPr bwMode="auto">
              <a:xfrm>
                <a:off x="3681" y="1202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</p:grpSp>
        <p:pic>
          <p:nvPicPr>
            <p:cNvPr id="77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338" y="1447800"/>
              <a:ext cx="2989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Topology Limits Distributions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3505200" cy="51816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Given some graph topology G, only certain joint distributions can be encoded</a:t>
            </a:r>
          </a:p>
          <a:p>
            <a:pPr lvl="6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The graph structure guarantees certain (conditional) independences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(There might be more independence)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Adding arcs increases the set of distributions, but has several costs</a:t>
            </a:r>
          </a:p>
          <a:p>
            <a:pPr lvl="5"/>
            <a:endParaRPr lang="en-US" sz="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Full conditioning can encode any distribution</a:t>
            </a:r>
          </a:p>
        </p:txBody>
      </p:sp>
      <p:sp>
        <p:nvSpPr>
          <p:cNvPr id="68611" name="Freeform 4"/>
          <p:cNvSpPr>
            <a:spLocks/>
          </p:cNvSpPr>
          <p:nvPr/>
        </p:nvSpPr>
        <p:spPr bwMode="auto">
          <a:xfrm>
            <a:off x="6115050" y="2171700"/>
            <a:ext cx="2617788" cy="2717800"/>
          </a:xfrm>
          <a:custGeom>
            <a:avLst/>
            <a:gdLst>
              <a:gd name="T0" fmla="*/ 2147483647 w 1649"/>
              <a:gd name="T1" fmla="*/ 2147483647 h 1712"/>
              <a:gd name="T2" fmla="*/ 2147483647 w 1649"/>
              <a:gd name="T3" fmla="*/ 2147483647 h 1712"/>
              <a:gd name="T4" fmla="*/ 2147483647 w 1649"/>
              <a:gd name="T5" fmla="*/ 2147483647 h 1712"/>
              <a:gd name="T6" fmla="*/ 2147483647 w 1649"/>
              <a:gd name="T7" fmla="*/ 2147483647 h 1712"/>
              <a:gd name="T8" fmla="*/ 2147483647 w 1649"/>
              <a:gd name="T9" fmla="*/ 2147483647 h 1712"/>
              <a:gd name="T10" fmla="*/ 2147483647 w 1649"/>
              <a:gd name="T11" fmla="*/ 2147483647 h 1712"/>
              <a:gd name="T12" fmla="*/ 2147483647 w 1649"/>
              <a:gd name="T13" fmla="*/ 2147483647 h 1712"/>
              <a:gd name="T14" fmla="*/ 2147483647 w 1649"/>
              <a:gd name="T15" fmla="*/ 2147483647 h 1712"/>
              <a:gd name="T16" fmla="*/ 2147483647 w 1649"/>
              <a:gd name="T17" fmla="*/ 2147483647 h 1712"/>
              <a:gd name="T18" fmla="*/ 2147483647 w 1649"/>
              <a:gd name="T19" fmla="*/ 2147483647 h 1712"/>
              <a:gd name="T20" fmla="*/ 2147483647 w 1649"/>
              <a:gd name="T21" fmla="*/ 2147483647 h 171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49"/>
              <a:gd name="T34" fmla="*/ 0 h 1712"/>
              <a:gd name="T35" fmla="*/ 1649 w 1649"/>
              <a:gd name="T36" fmla="*/ 1712 h 171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49" h="1712">
                <a:moveTo>
                  <a:pt x="1196" y="253"/>
                </a:moveTo>
                <a:cubicBezTo>
                  <a:pt x="1083" y="260"/>
                  <a:pt x="906" y="107"/>
                  <a:pt x="752" y="121"/>
                </a:cubicBezTo>
                <a:cubicBezTo>
                  <a:pt x="598" y="135"/>
                  <a:pt x="395" y="204"/>
                  <a:pt x="273" y="335"/>
                </a:cubicBezTo>
                <a:cubicBezTo>
                  <a:pt x="151" y="466"/>
                  <a:pt x="0" y="785"/>
                  <a:pt x="18" y="906"/>
                </a:cubicBezTo>
                <a:cubicBezTo>
                  <a:pt x="36" y="1027"/>
                  <a:pt x="354" y="933"/>
                  <a:pt x="380" y="1059"/>
                </a:cubicBezTo>
                <a:cubicBezTo>
                  <a:pt x="406" y="1185"/>
                  <a:pt x="53" y="1618"/>
                  <a:pt x="176" y="1665"/>
                </a:cubicBezTo>
                <a:cubicBezTo>
                  <a:pt x="299" y="1712"/>
                  <a:pt x="884" y="1398"/>
                  <a:pt x="1119" y="1339"/>
                </a:cubicBezTo>
                <a:cubicBezTo>
                  <a:pt x="1354" y="1280"/>
                  <a:pt x="1527" y="1409"/>
                  <a:pt x="1588" y="1308"/>
                </a:cubicBezTo>
                <a:cubicBezTo>
                  <a:pt x="1649" y="1207"/>
                  <a:pt x="1512" y="937"/>
                  <a:pt x="1486" y="732"/>
                </a:cubicBezTo>
                <a:cubicBezTo>
                  <a:pt x="1460" y="527"/>
                  <a:pt x="1478" y="160"/>
                  <a:pt x="1430" y="80"/>
                </a:cubicBezTo>
                <a:cubicBezTo>
                  <a:pt x="1382" y="0"/>
                  <a:pt x="1285" y="232"/>
                  <a:pt x="1196" y="25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2" name="Freeform 40"/>
          <p:cNvSpPr>
            <a:spLocks/>
          </p:cNvSpPr>
          <p:nvPr/>
        </p:nvSpPr>
        <p:spPr bwMode="auto">
          <a:xfrm>
            <a:off x="6434138" y="2579688"/>
            <a:ext cx="1820862" cy="1382712"/>
          </a:xfrm>
          <a:custGeom>
            <a:avLst/>
            <a:gdLst>
              <a:gd name="T0" fmla="*/ 2147483647 w 1147"/>
              <a:gd name="T1" fmla="*/ 2147483647 h 871"/>
              <a:gd name="T2" fmla="*/ 2147483647 w 1147"/>
              <a:gd name="T3" fmla="*/ 2147483647 h 871"/>
              <a:gd name="T4" fmla="*/ 2147483647 w 1147"/>
              <a:gd name="T5" fmla="*/ 2147483647 h 871"/>
              <a:gd name="T6" fmla="*/ 2147483647 w 1147"/>
              <a:gd name="T7" fmla="*/ 2147483647 h 871"/>
              <a:gd name="T8" fmla="*/ 2147483647 w 1147"/>
              <a:gd name="T9" fmla="*/ 2147483647 h 871"/>
              <a:gd name="T10" fmla="*/ 2147483647 w 1147"/>
              <a:gd name="T11" fmla="*/ 2147483647 h 871"/>
              <a:gd name="T12" fmla="*/ 2147483647 w 1147"/>
              <a:gd name="T13" fmla="*/ 2147483647 h 871"/>
              <a:gd name="T14" fmla="*/ 2147483647 w 1147"/>
              <a:gd name="T15" fmla="*/ 2147483647 h 871"/>
              <a:gd name="T16" fmla="*/ 2147483647 w 1147"/>
              <a:gd name="T17" fmla="*/ 2147483647 h 8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7"/>
              <a:gd name="T28" fmla="*/ 0 h 871"/>
              <a:gd name="T29" fmla="*/ 1147 w 1147"/>
              <a:gd name="T30" fmla="*/ 871 h 8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7" h="871">
                <a:moveTo>
                  <a:pt x="112" y="511"/>
                </a:moveTo>
                <a:cubicBezTo>
                  <a:pt x="192" y="592"/>
                  <a:pt x="340" y="863"/>
                  <a:pt x="494" y="867"/>
                </a:cubicBezTo>
                <a:cubicBezTo>
                  <a:pt x="648" y="871"/>
                  <a:pt x="933" y="669"/>
                  <a:pt x="1035" y="536"/>
                </a:cubicBezTo>
                <a:cubicBezTo>
                  <a:pt x="1137" y="403"/>
                  <a:pt x="1147" y="144"/>
                  <a:pt x="1106" y="72"/>
                </a:cubicBezTo>
                <a:cubicBezTo>
                  <a:pt x="1065" y="0"/>
                  <a:pt x="890" y="114"/>
                  <a:pt x="790" y="103"/>
                </a:cubicBezTo>
                <a:cubicBezTo>
                  <a:pt x="690" y="92"/>
                  <a:pt x="602" y="3"/>
                  <a:pt x="504" y="6"/>
                </a:cubicBezTo>
                <a:cubicBezTo>
                  <a:pt x="406" y="9"/>
                  <a:pt x="285" y="55"/>
                  <a:pt x="204" y="118"/>
                </a:cubicBezTo>
                <a:cubicBezTo>
                  <a:pt x="123" y="181"/>
                  <a:pt x="30" y="318"/>
                  <a:pt x="15" y="383"/>
                </a:cubicBezTo>
                <a:cubicBezTo>
                  <a:pt x="0" y="448"/>
                  <a:pt x="32" y="430"/>
                  <a:pt x="112" y="511"/>
                </a:cubicBezTo>
                <a:close/>
              </a:path>
            </a:pathLst>
          </a:cu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638925" y="2767013"/>
            <a:ext cx="904875" cy="858837"/>
          </a:xfrm>
          <a:custGeom>
            <a:avLst/>
            <a:gdLst>
              <a:gd name="T0" fmla="*/ 2147483647 w 570"/>
              <a:gd name="T1" fmla="*/ 2147483647 h 541"/>
              <a:gd name="T2" fmla="*/ 2147483647 w 570"/>
              <a:gd name="T3" fmla="*/ 2147483647 h 541"/>
              <a:gd name="T4" fmla="*/ 2147483647 w 570"/>
              <a:gd name="T5" fmla="*/ 2147483647 h 541"/>
              <a:gd name="T6" fmla="*/ 2147483647 w 570"/>
              <a:gd name="T7" fmla="*/ 2147483647 h 541"/>
              <a:gd name="T8" fmla="*/ 2147483647 w 570"/>
              <a:gd name="T9" fmla="*/ 2147483647 h 541"/>
              <a:gd name="T10" fmla="*/ 2147483647 w 570"/>
              <a:gd name="T11" fmla="*/ 2147483647 h 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0"/>
              <a:gd name="T19" fmla="*/ 0 h 541"/>
              <a:gd name="T20" fmla="*/ 570 w 570"/>
              <a:gd name="T21" fmla="*/ 541 h 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0" h="541">
                <a:moveTo>
                  <a:pt x="279" y="31"/>
                </a:moveTo>
                <a:cubicBezTo>
                  <a:pt x="193" y="50"/>
                  <a:pt x="38" y="135"/>
                  <a:pt x="19" y="194"/>
                </a:cubicBezTo>
                <a:cubicBezTo>
                  <a:pt x="0" y="253"/>
                  <a:pt x="83" y="334"/>
                  <a:pt x="162" y="383"/>
                </a:cubicBezTo>
                <a:cubicBezTo>
                  <a:pt x="241" y="432"/>
                  <a:pt x="431" y="541"/>
                  <a:pt x="493" y="490"/>
                </a:cubicBezTo>
                <a:cubicBezTo>
                  <a:pt x="555" y="439"/>
                  <a:pt x="570" y="154"/>
                  <a:pt x="534" y="77"/>
                </a:cubicBezTo>
                <a:cubicBezTo>
                  <a:pt x="498" y="0"/>
                  <a:pt x="365" y="12"/>
                  <a:pt x="279" y="3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6233320" y="2678113"/>
            <a:ext cx="704056" cy="341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5" name="Line 9"/>
          <p:cNvSpPr>
            <a:spLocks noChangeShapeType="1"/>
          </p:cNvSpPr>
          <p:nvPr/>
        </p:nvSpPr>
        <p:spPr bwMode="auto">
          <a:xfrm flipH="1" flipV="1">
            <a:off x="7653539" y="4165515"/>
            <a:ext cx="869419" cy="75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8619" name="Line 41"/>
          <p:cNvSpPr>
            <a:spLocks noChangeShapeType="1"/>
          </p:cNvSpPr>
          <p:nvPr/>
        </p:nvSpPr>
        <p:spPr bwMode="auto">
          <a:xfrm flipH="1">
            <a:off x="8056562" y="2678113"/>
            <a:ext cx="1468437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9601200" y="1398959"/>
            <a:ext cx="1425575" cy="3124200"/>
            <a:chOff x="7315200" y="1371600"/>
            <a:chExt cx="1600200" cy="3505200"/>
          </a:xfrm>
        </p:grpSpPr>
        <p:sp>
          <p:nvSpPr>
            <p:cNvPr id="82" name="Rounded Rectangle 81"/>
            <p:cNvSpPr/>
            <p:nvPr/>
          </p:nvSpPr>
          <p:spPr>
            <a:xfrm>
              <a:off x="7315200" y="1371600"/>
              <a:ext cx="1600200" cy="3505200"/>
            </a:xfrm>
            <a:prstGeom prst="roundRect">
              <a:avLst/>
            </a:prstGeom>
            <a:solidFill>
              <a:srgbClr val="FF99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83" name="Group 17"/>
            <p:cNvGrpSpPr>
              <a:grpSpLocks/>
            </p:cNvGrpSpPr>
            <p:nvPr/>
          </p:nvGrpSpPr>
          <p:grpSpPr bwMode="auto">
            <a:xfrm>
              <a:off x="7632700" y="1828800"/>
              <a:ext cx="1079500" cy="906463"/>
              <a:chOff x="4272" y="1152"/>
              <a:chExt cx="1200" cy="1008"/>
            </a:xfrm>
          </p:grpSpPr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00" name="AutoShape 15"/>
              <p:cNvCxnSpPr>
                <a:cxnSpLocks noChangeShapeType="1"/>
                <a:stCxn id="98" idx="3"/>
                <a:endCxn id="9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1" name="AutoShape 16"/>
              <p:cNvCxnSpPr>
                <a:cxnSpLocks noChangeShapeType="1"/>
                <a:stCxn id="98" idx="5"/>
                <a:endCxn id="9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4" name="Group 17"/>
            <p:cNvGrpSpPr>
              <a:grpSpLocks/>
            </p:cNvGrpSpPr>
            <p:nvPr/>
          </p:nvGrpSpPr>
          <p:grpSpPr bwMode="auto">
            <a:xfrm>
              <a:off x="7632700" y="2743200"/>
              <a:ext cx="1079500" cy="906463"/>
              <a:chOff x="4272" y="1152"/>
              <a:chExt cx="1200" cy="1008"/>
            </a:xfrm>
          </p:grpSpPr>
          <p:sp>
            <p:nvSpPr>
              <p:cNvPr id="92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94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5" name="AutoShape 15"/>
              <p:cNvCxnSpPr>
                <a:cxnSpLocks noChangeShapeType="1"/>
                <a:stCxn id="93" idx="3"/>
                <a:endCxn id="92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6" name="AutoShape 16"/>
              <p:cNvCxnSpPr>
                <a:cxnSpLocks noChangeShapeType="1"/>
                <a:stCxn id="93" idx="5"/>
                <a:endCxn id="94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85" name="Group 17"/>
            <p:cNvGrpSpPr>
              <a:grpSpLocks/>
            </p:cNvGrpSpPr>
            <p:nvPr/>
          </p:nvGrpSpPr>
          <p:grpSpPr bwMode="auto">
            <a:xfrm>
              <a:off x="7620000" y="3741738"/>
              <a:ext cx="1079500" cy="906462"/>
              <a:chOff x="4272" y="1152"/>
              <a:chExt cx="1200" cy="1008"/>
            </a:xfrm>
          </p:grpSpPr>
          <p:sp>
            <p:nvSpPr>
              <p:cNvPr id="87" name="Oval 12"/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auto">
              <a:xfrm>
                <a:off x="4656" y="115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20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90" name="AutoShape 15"/>
              <p:cNvCxnSpPr>
                <a:cxnSpLocks noChangeShapeType="1"/>
                <a:stCxn id="88" idx="3"/>
                <a:endCxn id="87" idx="0"/>
              </p:cNvCxnSpPr>
              <p:nvPr/>
            </p:nvCxnSpPr>
            <p:spPr bwMode="auto">
              <a:xfrm flipH="1">
                <a:off x="4464" y="1489"/>
                <a:ext cx="248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91" name="AutoShape 16"/>
              <p:cNvCxnSpPr>
                <a:cxnSpLocks noChangeShapeType="1"/>
                <a:stCxn id="88" idx="5"/>
                <a:endCxn id="89" idx="0"/>
              </p:cNvCxnSpPr>
              <p:nvPr/>
            </p:nvCxnSpPr>
            <p:spPr bwMode="auto">
              <a:xfrm>
                <a:off x="4984" y="1489"/>
                <a:ext cx="296" cy="2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8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447800"/>
              <a:ext cx="13033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" name="Group 80"/>
          <p:cNvGrpSpPr>
            <a:grpSpLocks/>
          </p:cNvGrpSpPr>
          <p:nvPr/>
        </p:nvGrpSpPr>
        <p:grpSpPr bwMode="auto">
          <a:xfrm>
            <a:off x="7543800" y="4648200"/>
            <a:ext cx="3418332" cy="2065337"/>
            <a:chOff x="5029200" y="4648200"/>
            <a:chExt cx="3810000" cy="2209800"/>
          </a:xfrm>
        </p:grpSpPr>
        <p:sp>
          <p:nvSpPr>
            <p:cNvPr id="103" name="Rounded Rectangle 102"/>
            <p:cNvSpPr/>
            <p:nvPr/>
          </p:nvSpPr>
          <p:spPr>
            <a:xfrm>
              <a:off x="5029200" y="4648200"/>
              <a:ext cx="3810000" cy="220980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latin typeface="Calibri"/>
                <a:cs typeface="Calibri"/>
              </a:endParaRPr>
            </a:p>
          </p:txBody>
        </p:sp>
        <p:grpSp>
          <p:nvGrpSpPr>
            <p:cNvPr id="104" name="Group 31"/>
            <p:cNvGrpSpPr>
              <a:grpSpLocks/>
            </p:cNvGrpSpPr>
            <p:nvPr/>
          </p:nvGrpSpPr>
          <p:grpSpPr bwMode="auto">
            <a:xfrm>
              <a:off x="5181600" y="5265737"/>
              <a:ext cx="930275" cy="677863"/>
              <a:chOff x="3089" y="3475"/>
              <a:chExt cx="665" cy="571"/>
            </a:xfrm>
          </p:grpSpPr>
          <p:sp>
            <p:nvSpPr>
              <p:cNvPr id="14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4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44" name="AutoShape 28"/>
              <p:cNvCxnSpPr>
                <a:cxnSpLocks noChangeShapeType="1"/>
                <a:stCxn id="142" idx="3"/>
                <a:endCxn id="14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5" name="AutoShape 29"/>
              <p:cNvCxnSpPr>
                <a:cxnSpLocks noChangeShapeType="1"/>
                <a:stCxn id="142" idx="5"/>
                <a:endCxn id="14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6" name="AutoShape 30"/>
              <p:cNvCxnSpPr>
                <a:cxnSpLocks noChangeShapeType="1"/>
                <a:stCxn id="141" idx="6"/>
                <a:endCxn id="14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5" name="Group 31"/>
            <p:cNvGrpSpPr>
              <a:grpSpLocks/>
            </p:cNvGrpSpPr>
            <p:nvPr/>
          </p:nvGrpSpPr>
          <p:grpSpPr bwMode="auto">
            <a:xfrm>
              <a:off x="6461125" y="5243512"/>
              <a:ext cx="930275" cy="677863"/>
              <a:chOff x="3089" y="3475"/>
              <a:chExt cx="665" cy="571"/>
            </a:xfrm>
          </p:grpSpPr>
          <p:sp>
            <p:nvSpPr>
              <p:cNvPr id="135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6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7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8" name="AutoShape 28"/>
              <p:cNvCxnSpPr>
                <a:cxnSpLocks noChangeShapeType="1"/>
                <a:stCxn id="136" idx="3"/>
                <a:endCxn id="135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9" name="AutoShape 29"/>
              <p:cNvCxnSpPr>
                <a:cxnSpLocks noChangeShapeType="1"/>
                <a:stCxn id="136" idx="5"/>
                <a:endCxn id="137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0" name="AutoShape 30"/>
              <p:cNvCxnSpPr>
                <a:cxnSpLocks noChangeShapeType="1"/>
                <a:stCxn id="135" idx="6"/>
                <a:endCxn id="137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6" name="Group 31"/>
            <p:cNvGrpSpPr>
              <a:grpSpLocks/>
            </p:cNvGrpSpPr>
            <p:nvPr/>
          </p:nvGrpSpPr>
          <p:grpSpPr bwMode="auto">
            <a:xfrm>
              <a:off x="7680325" y="5243512"/>
              <a:ext cx="930275" cy="677863"/>
              <a:chOff x="3089" y="3475"/>
              <a:chExt cx="665" cy="571"/>
            </a:xfrm>
          </p:grpSpPr>
          <p:sp>
            <p:nvSpPr>
              <p:cNvPr id="129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30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31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32" name="AutoShape 28"/>
              <p:cNvCxnSpPr>
                <a:cxnSpLocks noChangeShapeType="1"/>
                <a:stCxn id="130" idx="3"/>
                <a:endCxn id="129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3" name="AutoShape 29"/>
              <p:cNvCxnSpPr>
                <a:cxnSpLocks noChangeShapeType="1"/>
                <a:stCxn id="130" idx="5"/>
                <a:endCxn id="131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4" name="AutoShape 30"/>
              <p:cNvCxnSpPr>
                <a:cxnSpLocks noChangeShapeType="1"/>
                <a:stCxn id="129" idx="6"/>
                <a:endCxn id="131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7" name="Group 31"/>
            <p:cNvGrpSpPr>
              <a:grpSpLocks/>
            </p:cNvGrpSpPr>
            <p:nvPr/>
          </p:nvGrpSpPr>
          <p:grpSpPr bwMode="auto">
            <a:xfrm>
              <a:off x="5181600" y="6118225"/>
              <a:ext cx="930275" cy="677863"/>
              <a:chOff x="3089" y="3475"/>
              <a:chExt cx="665" cy="571"/>
            </a:xfrm>
          </p:grpSpPr>
          <p:sp>
            <p:nvSpPr>
              <p:cNvPr id="123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24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25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6" name="AutoShape 28"/>
              <p:cNvCxnSpPr>
                <a:cxnSpLocks noChangeShapeType="1"/>
                <a:stCxn id="124" idx="3"/>
                <a:endCxn id="123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7" name="AutoShape 29"/>
              <p:cNvCxnSpPr>
                <a:cxnSpLocks noChangeShapeType="1"/>
                <a:stCxn id="124" idx="5"/>
                <a:endCxn id="125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8" name="AutoShape 30"/>
              <p:cNvCxnSpPr>
                <a:cxnSpLocks noChangeShapeType="1"/>
                <a:stCxn id="123" idx="6"/>
                <a:endCxn id="125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8" name="Group 31"/>
            <p:cNvGrpSpPr>
              <a:grpSpLocks/>
            </p:cNvGrpSpPr>
            <p:nvPr/>
          </p:nvGrpSpPr>
          <p:grpSpPr bwMode="auto">
            <a:xfrm>
              <a:off x="6461125" y="6096000"/>
              <a:ext cx="930275" cy="677863"/>
              <a:chOff x="3089" y="3475"/>
              <a:chExt cx="665" cy="571"/>
            </a:xfrm>
          </p:grpSpPr>
          <p:sp>
            <p:nvSpPr>
              <p:cNvPr id="117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8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9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20" name="AutoShape 28"/>
              <p:cNvCxnSpPr>
                <a:cxnSpLocks noChangeShapeType="1"/>
                <a:stCxn id="118" idx="3"/>
                <a:endCxn id="117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1" name="AutoShape 29"/>
              <p:cNvCxnSpPr>
                <a:cxnSpLocks noChangeShapeType="1"/>
                <a:stCxn id="118" idx="5"/>
                <a:endCxn id="119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22" name="AutoShape 30"/>
              <p:cNvCxnSpPr>
                <a:cxnSpLocks noChangeShapeType="1"/>
                <a:stCxn id="117" idx="6"/>
                <a:endCxn id="119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09" name="Group 31"/>
            <p:cNvGrpSpPr>
              <a:grpSpLocks/>
            </p:cNvGrpSpPr>
            <p:nvPr/>
          </p:nvGrpSpPr>
          <p:grpSpPr bwMode="auto">
            <a:xfrm>
              <a:off x="7680325" y="6096000"/>
              <a:ext cx="930275" cy="677863"/>
              <a:chOff x="3089" y="3475"/>
              <a:chExt cx="665" cy="571"/>
            </a:xfrm>
          </p:grpSpPr>
          <p:sp>
            <p:nvSpPr>
              <p:cNvPr id="111" name="Oval 25"/>
              <p:cNvSpPr>
                <a:spLocks noChangeArrowheads="1"/>
              </p:cNvSpPr>
              <p:nvPr/>
            </p:nvSpPr>
            <p:spPr bwMode="auto">
              <a:xfrm>
                <a:off x="3089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X</a:t>
                </a:r>
              </a:p>
            </p:txBody>
          </p:sp>
          <p:sp>
            <p:nvSpPr>
              <p:cNvPr id="112" name="Oval 26"/>
              <p:cNvSpPr>
                <a:spLocks noChangeArrowheads="1"/>
              </p:cNvSpPr>
              <p:nvPr/>
            </p:nvSpPr>
            <p:spPr bwMode="auto">
              <a:xfrm>
                <a:off x="3307" y="3475"/>
                <a:ext cx="217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Y</a:t>
                </a:r>
              </a:p>
            </p:txBody>
          </p:sp>
          <p:sp>
            <p:nvSpPr>
              <p:cNvPr id="113" name="Oval 27"/>
              <p:cNvSpPr>
                <a:spLocks noChangeArrowheads="1"/>
              </p:cNvSpPr>
              <p:nvPr/>
            </p:nvSpPr>
            <p:spPr bwMode="auto">
              <a:xfrm>
                <a:off x="3536" y="3828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rtl="1"/>
                <a:r>
                  <a:rPr lang="en-US" sz="1600">
                    <a:latin typeface="Calibri"/>
                    <a:cs typeface="Calibri"/>
                  </a:rPr>
                  <a:t>Z</a:t>
                </a:r>
              </a:p>
            </p:txBody>
          </p:sp>
          <p:cxnSp>
            <p:nvCxnSpPr>
              <p:cNvPr id="114" name="AutoShape 28"/>
              <p:cNvCxnSpPr>
                <a:cxnSpLocks noChangeShapeType="1"/>
                <a:stCxn id="112" idx="3"/>
                <a:endCxn id="111" idx="0"/>
              </p:cNvCxnSpPr>
              <p:nvPr/>
            </p:nvCxnSpPr>
            <p:spPr bwMode="auto">
              <a:xfrm flipH="1">
                <a:off x="3198" y="3666"/>
                <a:ext cx="140" cy="1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5" name="AutoShape 29"/>
              <p:cNvCxnSpPr>
                <a:cxnSpLocks noChangeShapeType="1"/>
                <a:stCxn id="112" idx="5"/>
                <a:endCxn id="113" idx="0"/>
              </p:cNvCxnSpPr>
              <p:nvPr/>
            </p:nvCxnSpPr>
            <p:spPr bwMode="auto">
              <a:xfrm>
                <a:off x="3492" y="3670"/>
                <a:ext cx="153" cy="14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16" name="AutoShape 30"/>
              <p:cNvCxnSpPr>
                <a:cxnSpLocks noChangeShapeType="1"/>
                <a:stCxn id="111" idx="6"/>
                <a:endCxn id="113" idx="2"/>
              </p:cNvCxnSpPr>
              <p:nvPr/>
            </p:nvCxnSpPr>
            <p:spPr bwMode="auto">
              <a:xfrm>
                <a:off x="3316" y="3937"/>
                <a:ext cx="211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pic>
          <p:nvPicPr>
            <p:cNvPr id="110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4724400"/>
              <a:ext cx="2555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alibri"/>
                <a:ea typeface="ＭＳ Ｐゴシック" pitchFamily="34" charset="-128"/>
                <a:cs typeface="Calibri"/>
              </a:rPr>
              <a:t>Bayes Nets Representation Summary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97001"/>
            <a:ext cx="86868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Bayes nets compactly encode joint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Guaranteed independencies of distributions can be deduced from BN graph structure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D-separation gives precise conditional independence guarantees from graph alone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A Bayes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 net</a:t>
            </a:r>
            <a:r>
              <a:rPr lang="ja-JP" alt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joint distribution may have further (conditional) independence that is not detectable until you inspect its specific distribution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Bayes</a:t>
            </a:r>
            <a:r>
              <a:rPr lang="en-US" altLang="en-US" smtClean="0">
                <a:ea typeface="ＭＳ Ｐゴシック" pitchFamily="34" charset="-128"/>
              </a:rPr>
              <a:t>’</a:t>
            </a:r>
            <a:r>
              <a:rPr lang="en-US" smtClean="0">
                <a:ea typeface="ＭＳ Ｐゴシック" pitchFamily="34" charset="-128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362200" y="1397001"/>
            <a:ext cx="9423400" cy="472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Representation</a:t>
            </a:r>
          </a:p>
          <a:p>
            <a:pPr lvl="4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Conditional Independences</a:t>
            </a:r>
          </a:p>
          <a:p>
            <a:pPr lvl="4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Probabilistic Inference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Enumeration (exact, exponential complexity)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Variable elimination (exact, worst-case</a:t>
            </a:r>
          </a:p>
          <a:p>
            <a:pPr marL="457176" lvl="1" indent="0"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 smtClean="0">
                <a:ea typeface="ＭＳ Ｐゴシック" pitchFamily="34" charset="-128"/>
              </a:rPr>
              <a:t>	exponential complexity, often better)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Probabilistic inference is NP-complete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Sampling (approximate)</a:t>
            </a:r>
          </a:p>
          <a:p>
            <a:pPr lvl="3"/>
            <a:endParaRPr lang="en-US" sz="400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Learning Bayes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 Nets from Data</a:t>
            </a:r>
          </a:p>
        </p:txBody>
      </p:sp>
      <p:pic>
        <p:nvPicPr>
          <p:cNvPr id="7373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428750"/>
            <a:ext cx="5667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028825"/>
            <a:ext cx="5667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Bayes Nets: Assumptions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5438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Assumptions we are required to make to define the Bayes net when given the graph: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2"/>
            <a:endParaRPr lang="en-US" sz="16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Beyond above </a:t>
            </a:r>
            <a:r>
              <a:rPr lang="en-US" alt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chain rule 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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Bayes net</a:t>
            </a:r>
            <a:r>
              <a:rPr lang="en-US" alt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”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 conditional independence assumptions </a:t>
            </a:r>
          </a:p>
          <a:p>
            <a:pPr lvl="6"/>
            <a:endParaRPr lang="en-US" altLang="ja-JP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Often additional conditional independences</a:t>
            </a:r>
          </a:p>
          <a:p>
            <a:pPr lvl="7"/>
            <a:endParaRPr lang="en-US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They can be read off the graph</a:t>
            </a:r>
          </a:p>
          <a:p>
            <a:pPr lvl="4"/>
            <a:endParaRPr lang="en-US" sz="1200" dirty="0" smtClean="0">
              <a:latin typeface="Calibri"/>
              <a:ea typeface="ＭＳ Ｐゴシック" pitchFamily="34" charset="-128"/>
              <a:cs typeface="Calibri"/>
              <a:sym typeface="Wingdings" pitchFamily="2" charset="2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Important for modeling: understand assumptions made when choosing a Bayes net graph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024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4756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52600"/>
            <a:ext cx="4859973" cy="40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2636837"/>
            <a:ext cx="10972800" cy="3382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Conditional independence assumptions directly from simplifications in chain rule: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Additional implied conditional independence assumptions?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7550" y="1524000"/>
            <a:ext cx="5657850" cy="838200"/>
            <a:chOff x="3962400" y="1676400"/>
            <a:chExt cx="4114800" cy="6096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9624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181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324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Z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586288" y="1981200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5805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467600" y="1676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W</a:t>
              </a:r>
            </a:p>
          </p:txBody>
        </p:sp>
        <p:cxnSp>
          <p:nvCxnSpPr>
            <p:cNvPr id="11" name="AutoShape 8"/>
            <p:cNvCxnSpPr>
              <a:cxnSpLocks noChangeShapeType="1"/>
              <a:endCxn id="10" idx="2"/>
            </p:cNvCxnSpPr>
            <p:nvPr/>
          </p:nvCxnSpPr>
          <p:spPr bwMode="auto">
            <a:xfrm>
              <a:off x="6948488" y="1981200"/>
              <a:ext cx="5048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cs typeface="Calibri"/>
              </a:rPr>
              <a:t>Independence in a BN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524000"/>
            <a:ext cx="9601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/>
                <a:cs typeface="Calibri"/>
              </a:rPr>
              <a:t>Important question about a BN: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Are two nodes independent given certain evidence?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If yes, can prove using algebra (tedious in general)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If no, can prove with a counter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Question: are X and Z necessarily independent?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Answer: no.  Example: low pressure causes rain, which causes traffic.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X can influence Z, Z can influence X (via 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Addendum: they </a:t>
            </a:r>
            <a:r>
              <a:rPr lang="en-US" sz="2000" i="1" dirty="0" smtClean="0">
                <a:latin typeface="Calibri"/>
                <a:cs typeface="Calibri"/>
              </a:rPr>
              <a:t>could </a:t>
            </a:r>
            <a:r>
              <a:rPr lang="en-US" sz="2000" dirty="0" smtClean="0">
                <a:latin typeface="Calibri"/>
                <a:cs typeface="Calibri"/>
              </a:rPr>
              <a:t>be independent: how?</a:t>
            </a:r>
          </a:p>
        </p:txBody>
      </p:sp>
      <p:sp>
        <p:nvSpPr>
          <p:cNvPr id="1088516" name="Oval 4"/>
          <p:cNvSpPr>
            <a:spLocks noChangeArrowheads="1"/>
          </p:cNvSpPr>
          <p:nvPr/>
        </p:nvSpPr>
        <p:spPr bwMode="auto">
          <a:xfrm>
            <a:off x="44958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X</a:t>
            </a:r>
          </a:p>
        </p:txBody>
      </p:sp>
      <p:sp>
        <p:nvSpPr>
          <p:cNvPr id="1088517" name="Oval 5"/>
          <p:cNvSpPr>
            <a:spLocks noChangeArrowheads="1"/>
          </p:cNvSpPr>
          <p:nvPr/>
        </p:nvSpPr>
        <p:spPr bwMode="auto">
          <a:xfrm>
            <a:off x="5715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Y</a:t>
            </a:r>
          </a:p>
        </p:txBody>
      </p:sp>
      <p:sp>
        <p:nvSpPr>
          <p:cNvPr id="1088518" name="Oval 6"/>
          <p:cNvSpPr>
            <a:spLocks noChangeArrowheads="1"/>
          </p:cNvSpPr>
          <p:nvPr/>
        </p:nvSpPr>
        <p:spPr bwMode="auto">
          <a:xfrm>
            <a:off x="6858000" y="3835400"/>
            <a:ext cx="609600" cy="6096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>
                <a:latin typeface="Calibri"/>
                <a:cs typeface="Calibri"/>
              </a:rPr>
              <a:t>Z</a:t>
            </a:r>
          </a:p>
        </p:txBody>
      </p:sp>
      <p:cxnSp>
        <p:nvCxnSpPr>
          <p:cNvPr id="1088519" name="AutoShape 7"/>
          <p:cNvCxnSpPr>
            <a:cxnSpLocks noChangeShapeType="1"/>
            <a:stCxn id="1088516" idx="6"/>
            <a:endCxn id="1088517" idx="2"/>
          </p:cNvCxnSpPr>
          <p:nvPr/>
        </p:nvCxnSpPr>
        <p:spPr bwMode="auto">
          <a:xfrm>
            <a:off x="5119687" y="4140200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8520" name="AutoShape 8"/>
          <p:cNvCxnSpPr>
            <a:cxnSpLocks noChangeShapeType="1"/>
            <a:stCxn id="1088517" idx="6"/>
            <a:endCxn id="1088518" idx="2"/>
          </p:cNvCxnSpPr>
          <p:nvPr/>
        </p:nvCxnSpPr>
        <p:spPr bwMode="auto">
          <a:xfrm>
            <a:off x="6338887" y="4140200"/>
            <a:ext cx="504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69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6" grpId="0" animBg="1"/>
      <p:bldP spid="1088517" grpId="0" animBg="1"/>
      <p:bldP spid="10885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D-separation: Outline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95400"/>
            <a:ext cx="6733473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D-separation: Outline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43000" y="1397001"/>
            <a:ext cx="10642600" cy="4729164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Study independence properties for triples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Analyze complex cases in terms of member triples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D-separation: a condition / algorithm for answering such queries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58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</a:t>
            </a:r>
            <a:r>
              <a:rPr lang="en-US" sz="1800" dirty="0" smtClean="0">
                <a:latin typeface="Calibri"/>
                <a:cs typeface="Calibri"/>
              </a:rPr>
              <a:t>pressure          Y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Rain                          Z</a:t>
            </a:r>
            <a:r>
              <a:rPr lang="en-US" sz="1800" dirty="0">
                <a:latin typeface="Calibri"/>
                <a:cs typeface="Calibri"/>
              </a:rPr>
              <a:t>: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uaranteed X independent of Z ?  </a:t>
            </a:r>
            <a:r>
              <a:rPr lang="en-US" sz="2400" i="1" dirty="0" smtClean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No!</a:t>
            </a:r>
          </a:p>
          <a:p>
            <a:pPr lvl="4">
              <a:lnSpc>
                <a:spcPct val="8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One example set of CPTs for which X is not independent of Z is sufficient to show this independence is not guaranteed.</a:t>
            </a:r>
          </a:p>
          <a:p>
            <a:pPr lvl="2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Example:</a:t>
            </a:r>
          </a:p>
          <a:p>
            <a:pPr lvl="6">
              <a:lnSpc>
                <a:spcPct val="80000"/>
              </a:lnSpc>
            </a:pPr>
            <a:endParaRPr lang="en-US" sz="12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Low pressure causes rain causes traffic,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high pressure causes no rain causes no 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   traffic</a:t>
            </a:r>
          </a:p>
          <a:p>
            <a:pPr lvl="2">
              <a:lnSpc>
                <a:spcPct val="80000"/>
              </a:lnSpc>
            </a:pPr>
            <a:endParaRPr lang="en-US" sz="1600" dirty="0" smtClean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In numbers:</a:t>
            </a:r>
            <a:endParaRPr lang="en-US" sz="20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	</a:t>
            </a:r>
          </a:p>
          <a:p>
            <a:pPr marL="914353" lvl="2" indent="0">
              <a:lnSpc>
                <a:spcPct val="80000"/>
              </a:lnSpc>
              <a:buNone/>
            </a:pPr>
            <a:r>
              <a:rPr lang="en-US" sz="2000" dirty="0" smtClean="0">
                <a:latin typeface="Calibri"/>
                <a:cs typeface="Calibri"/>
              </a:rPr>
              <a:t>    P( +y | +x ) = 1, P( -y | - x ) = 1,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alibri"/>
                <a:cs typeface="Calibri"/>
              </a:rPr>
              <a:t>    P( +z | +y ) = 1, P( -z | -y ) = 1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Causal Chains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715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This configuration is a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causal chain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3" eaLnBrk="1" hangingPunct="1">
              <a:lnSpc>
                <a:spcPct val="80000"/>
              </a:lnSpc>
            </a:pPr>
            <a:endParaRPr lang="en-US" sz="1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54280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86400"/>
            <a:ext cx="43354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3" y="2057400"/>
            <a:ext cx="5561146" cy="2438400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172200" y="1371600"/>
            <a:ext cx="5943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latin typeface="Calibri"/>
                <a:cs typeface="Calibri"/>
              </a:rPr>
              <a:t>Guaranteed X </a:t>
            </a:r>
            <a:r>
              <a:rPr lang="en-US" sz="2400" dirty="0">
                <a:latin typeface="Calibri"/>
                <a:cs typeface="Calibri"/>
              </a:rPr>
              <a:t>independent of Z given Y?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600" dirty="0" smtClean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Evidence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along the chain 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blocks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”</a:t>
            </a:r>
            <a:r>
              <a:rPr lang="en-US" altLang="ja-JP" sz="2400" dirty="0">
                <a:solidFill>
                  <a:srgbClr val="CC0000"/>
                </a:solidFill>
                <a:latin typeface="Calibri"/>
                <a:cs typeface="Calibri"/>
              </a:rPr>
              <a:t> the influence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02895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29000"/>
            <a:ext cx="298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0"/>
            <a:ext cx="12763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458200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62000" y="4583668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X: Low </a:t>
            </a:r>
            <a:r>
              <a:rPr lang="en-US" sz="1800" dirty="0" smtClean="0">
                <a:latin typeface="Calibri"/>
                <a:cs typeface="Calibri"/>
              </a:rPr>
              <a:t>pressure          Y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smtClean="0">
                <a:latin typeface="Calibri"/>
                <a:cs typeface="Calibri"/>
              </a:rPr>
              <a:t>Rain                          Z</a:t>
            </a:r>
            <a:r>
              <a:rPr lang="en-US" sz="1800" dirty="0">
                <a:latin typeface="Calibri"/>
                <a:cs typeface="Calibri"/>
              </a:rPr>
              <a:t>: Traffic</a:t>
            </a:r>
          </a:p>
        </p:txBody>
      </p:sp>
    </p:spTree>
    <p:extLst>
      <p:ext uri="{BB962C8B-B14F-4D97-AF65-F5344CB8AC3E}">
        <p14:creationId xmlns:p14="http://schemas.microsoft.com/office/powerpoint/2010/main" val="174003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x)P(y|x)P(z|y)}{P(x)P(y|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1"/>
  <p:tag name="PICTUREFILESIZE" val="187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45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= \frac{P(y)P(x|y)P(z|y)}{P(y)P(x|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0"/>
  <p:tag name="PICTUREFILESIZE" val="195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P(x,y,z) = P(y)P(x|y)P(z|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1"/>
  <p:tag name="PICTUREFILESIZE" val="161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4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j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6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2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8"/>
  <p:tag name="PICTUREFILESIZE" val="24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R \indep B | T'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53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T'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284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83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5"/>
  <p:tag name="PICTUREFILESIZE" val="28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'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2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L \indep B | T,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40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18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9"/>
  <p:tag name="PICTUREFILESIZE" val="309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T \indep D | R, 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2"/>
  <p:tag name="PICTUREFILESIZE" val="46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\forall x,y,z \,\,\, P(x,y|z) = P(x|z)P(y|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6"/>
  <p:tag name="PICTUREFILESIZE" val="182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\forall x,y \,\,\, P(x,y) = P(x)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6"/>
  <p:tag name="PICTUREFILESIZE" val="124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X \indep Y | Z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Alarm  \indep  Fire  |   Smok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109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x,y,z) = P(x)P(y|x)P(z|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37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indep}{{\;\bot\!\!\!\!\!\!\bot\;}} &#10;\begin{document}&#10;\[&#10;P(z|x,y) = \frac{P(x,y,z)}{P(x,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4"/>
  <p:tag name="PICTUREFILESIZE" val="1693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59654</TotalTime>
  <Words>1047</Words>
  <Application>Microsoft Macintosh PowerPoint</Application>
  <PresentationFormat>Widescreen</PresentationFormat>
  <Paragraphs>349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ＭＳ Ｐゴシック</vt:lpstr>
      <vt:lpstr>Symbol</vt:lpstr>
      <vt:lpstr>Times New Roman</vt:lpstr>
      <vt:lpstr>Wingdings</vt:lpstr>
      <vt:lpstr>Arial</vt:lpstr>
      <vt:lpstr>dan-berkeley-nlp-v1</vt:lpstr>
      <vt:lpstr>CSE 317: Artificial Intelligence </vt:lpstr>
      <vt:lpstr>Conditional Independence</vt:lpstr>
      <vt:lpstr>Bayes Nets: Assumptions</vt:lpstr>
      <vt:lpstr>Example</vt:lpstr>
      <vt:lpstr>Independence in a BN</vt:lpstr>
      <vt:lpstr>D-separation: Outline</vt:lpstr>
      <vt:lpstr>D-separation: Outline</vt:lpstr>
      <vt:lpstr>Causal Chains</vt:lpstr>
      <vt:lpstr>Causal Chains</vt:lpstr>
      <vt:lpstr>Common Cause</vt:lpstr>
      <vt:lpstr>Common Cause</vt:lpstr>
      <vt:lpstr>Common Effect</vt:lpstr>
      <vt:lpstr>The General Case</vt:lpstr>
      <vt:lpstr>The General Case</vt:lpstr>
      <vt:lpstr>Reachability</vt:lpstr>
      <vt:lpstr>Active / Inactive Paths</vt:lpstr>
      <vt:lpstr>D-Separation</vt:lpstr>
      <vt:lpstr>Example</vt:lpstr>
      <vt:lpstr>Example</vt:lpstr>
      <vt:lpstr>Example</vt:lpstr>
      <vt:lpstr>Structure Implications</vt:lpstr>
      <vt:lpstr>Computing All Independences</vt:lpstr>
      <vt:lpstr>Topology Limits Distributions</vt:lpstr>
      <vt:lpstr>Bayes Nets Representation Summary</vt:lpstr>
      <vt:lpstr>Bayes’ Nets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3692</cp:revision>
  <cp:lastPrinted>2014-03-20T18:55:09Z</cp:lastPrinted>
  <dcterms:created xsi:type="dcterms:W3CDTF">2004-08-27T04:16:05Z</dcterms:created>
  <dcterms:modified xsi:type="dcterms:W3CDTF">2020-10-09T12:24:44Z</dcterms:modified>
</cp:coreProperties>
</file>