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4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34"/>
  </p:notesMasterIdLst>
  <p:handoutMasterIdLst>
    <p:handoutMasterId r:id="rId35"/>
  </p:handoutMasterIdLst>
  <p:sldIdLst>
    <p:sldId id="424" r:id="rId2"/>
    <p:sldId id="426" r:id="rId3"/>
    <p:sldId id="427" r:id="rId4"/>
    <p:sldId id="428" r:id="rId5"/>
    <p:sldId id="390" r:id="rId6"/>
    <p:sldId id="303" r:id="rId7"/>
    <p:sldId id="444" r:id="rId8"/>
    <p:sldId id="305" r:id="rId9"/>
    <p:sldId id="310" r:id="rId10"/>
    <p:sldId id="345" r:id="rId11"/>
    <p:sldId id="432" r:id="rId12"/>
    <p:sldId id="332" r:id="rId13"/>
    <p:sldId id="333" r:id="rId14"/>
    <p:sldId id="355" r:id="rId15"/>
    <p:sldId id="433" r:id="rId16"/>
    <p:sldId id="335" r:id="rId17"/>
    <p:sldId id="357" r:id="rId18"/>
    <p:sldId id="435" r:id="rId19"/>
    <p:sldId id="436" r:id="rId20"/>
    <p:sldId id="445" r:id="rId21"/>
    <p:sldId id="434" r:id="rId22"/>
    <p:sldId id="359" r:id="rId23"/>
    <p:sldId id="360" r:id="rId24"/>
    <p:sldId id="336" r:id="rId25"/>
    <p:sldId id="337" r:id="rId26"/>
    <p:sldId id="338" r:id="rId27"/>
    <p:sldId id="347" r:id="rId28"/>
    <p:sldId id="392" r:id="rId29"/>
    <p:sldId id="394" r:id="rId30"/>
    <p:sldId id="398" r:id="rId31"/>
    <p:sldId id="395" r:id="rId32"/>
    <p:sldId id="437" r:id="rId33"/>
  </p:sldIdLst>
  <p:sldSz cx="12192000" cy="6858000"/>
  <p:notesSz cx="7315200" cy="9601200"/>
  <p:custDataLst>
    <p:tags r:id="rId3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00"/>
    <a:srgbClr val="3333FF"/>
    <a:srgbClr val="FF3300"/>
    <a:srgbClr val="CC00CC"/>
    <a:srgbClr val="FFCC00"/>
    <a:srgbClr val="FF9999"/>
    <a:srgbClr val="9900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84" autoAdjust="0"/>
    <p:restoredTop sz="76362" autoAdjust="0"/>
  </p:normalViewPr>
  <p:slideViewPr>
    <p:cSldViewPr>
      <p:cViewPr>
        <p:scale>
          <a:sx n="60" d="100"/>
          <a:sy n="60" d="100"/>
        </p:scale>
        <p:origin x="1752" y="6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3576A76-EAAE-494F-9F7F-EC8DD1141B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993E6AE6-BA58-4D01-BFA7-9066FA1BC5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7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Please retain proper</a:t>
            </a:r>
            <a:r>
              <a:rPr lang="en-US" baseline="0" dirty="0" smtClean="0"/>
              <a:t> attribution, including the reference to </a:t>
            </a:r>
            <a:r>
              <a:rPr lang="en-US" baseline="0" dirty="0" err="1" smtClean="0"/>
              <a:t>ai.berkeley.edu</a:t>
            </a:r>
            <a:r>
              <a:rPr lang="en-US" baseline="0" dirty="0" smtClean="0"/>
              <a:t>.  Thanks!</a:t>
            </a:r>
            <a:endParaRPr lang="en-US" sz="1200" dirty="0" smtClean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E6AE6-BA58-4D01-BFA7-9066FA1BC52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95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7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7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E6AE6-BA58-4D01-BFA7-9066FA1BC52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50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6FBDBA-8484-455D-B245-CB37572AF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1F2AE3-E00A-49E3-84D4-020B69DEF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D293A6-559F-4294-A2FB-84D948A638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1BBA2E-7FD9-46B8-A226-C36B49A97B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21409C-11F8-4378-A9C8-ED515D87E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CF41DF-D8B8-41F6-9DEF-CF73457948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BCC272-083A-4C84-813A-D9CF7008B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0B74DA-79AF-4B05-95C9-B7F6D7E3AF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AFD908-86D3-45AB-ADF7-3B2458B2F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654A4C-ECA7-4D89-B689-5883706A9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13666-7D53-408E-8CAE-D86E2DAC0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741FC258-4C93-4B3A-BC1B-47590C715D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emf"/><Relationship Id="rId9" Type="http://schemas.openxmlformats.org/officeDocument/2006/relationships/image" Target="../media/image38.emf"/><Relationship Id="rId10" Type="http://schemas.openxmlformats.org/officeDocument/2006/relationships/image" Target="../media/image39.emf"/><Relationship Id="rId1" Type="http://schemas.openxmlformats.org/officeDocument/2006/relationships/tags" Target="../tags/tag21.xml"/><Relationship Id="rId2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3.png"/><Relationship Id="rId12" Type="http://schemas.openxmlformats.org/officeDocument/2006/relationships/image" Target="../media/image44.png"/><Relationship Id="rId13" Type="http://schemas.openxmlformats.org/officeDocument/2006/relationships/image" Target="../media/image45.png"/><Relationship Id="rId14" Type="http://schemas.openxmlformats.org/officeDocument/2006/relationships/image" Target="../media/image46.png"/><Relationship Id="rId15" Type="http://schemas.openxmlformats.org/officeDocument/2006/relationships/image" Target="../media/image47.png"/><Relationship Id="rId1" Type="http://schemas.openxmlformats.org/officeDocument/2006/relationships/tags" Target="../tags/tag24.xml"/><Relationship Id="rId2" Type="http://schemas.openxmlformats.org/officeDocument/2006/relationships/tags" Target="../tags/tag25.xml"/><Relationship Id="rId3" Type="http://schemas.openxmlformats.org/officeDocument/2006/relationships/tags" Target="../tags/tag26.xml"/><Relationship Id="rId4" Type="http://schemas.openxmlformats.org/officeDocument/2006/relationships/tags" Target="../tags/tag27.xml"/><Relationship Id="rId5" Type="http://schemas.openxmlformats.org/officeDocument/2006/relationships/tags" Target="../tags/tag28.xml"/><Relationship Id="rId6" Type="http://schemas.openxmlformats.org/officeDocument/2006/relationships/tags" Target="../tags/tag29.xml"/><Relationship Id="rId7" Type="http://schemas.openxmlformats.org/officeDocument/2006/relationships/tags" Target="../tags/tag30.xml"/><Relationship Id="rId8" Type="http://schemas.openxmlformats.org/officeDocument/2006/relationships/slideLayout" Target="../slideLayouts/slideLayout2.xml"/><Relationship Id="rId9" Type="http://schemas.openxmlformats.org/officeDocument/2006/relationships/image" Target="../media/image41.png"/><Relationship Id="rId10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2.png"/><Relationship Id="rId12" Type="http://schemas.openxmlformats.org/officeDocument/2006/relationships/image" Target="../media/image53.png"/><Relationship Id="rId1" Type="http://schemas.openxmlformats.org/officeDocument/2006/relationships/tags" Target="../tags/tag31.xml"/><Relationship Id="rId2" Type="http://schemas.openxmlformats.org/officeDocument/2006/relationships/tags" Target="../tags/tag32.xml"/><Relationship Id="rId3" Type="http://schemas.openxmlformats.org/officeDocument/2006/relationships/tags" Target="../tags/tag33.xml"/><Relationship Id="rId4" Type="http://schemas.openxmlformats.org/officeDocument/2006/relationships/tags" Target="../tags/tag34.xml"/><Relationship Id="rId5" Type="http://schemas.openxmlformats.org/officeDocument/2006/relationships/tags" Target="../tags/tag35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6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" Type="http://schemas.openxmlformats.org/officeDocument/2006/relationships/tags" Target="../tags/tag36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slideLayout" Target="../slideLayouts/slideLayout2.xml"/><Relationship Id="rId8" Type="http://schemas.openxmlformats.org/officeDocument/2006/relationships/image" Target="../media/image55.png"/><Relationship Id="rId9" Type="http://schemas.openxmlformats.org/officeDocument/2006/relationships/image" Target="../media/image35.png"/><Relationship Id="rId10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6" Type="http://schemas.openxmlformats.org/officeDocument/2006/relationships/image" Target="../media/image52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1" Type="http://schemas.openxmlformats.org/officeDocument/2006/relationships/tags" Target="../tags/tag42.xml"/><Relationship Id="rId2" Type="http://schemas.openxmlformats.org/officeDocument/2006/relationships/tags" Target="../tags/tag4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57.png"/><Relationship Id="rId1" Type="http://schemas.openxmlformats.org/officeDocument/2006/relationships/tags" Target="../tags/tag45.xml"/><Relationship Id="rId2" Type="http://schemas.openxmlformats.org/officeDocument/2006/relationships/tags" Target="../tags/tag4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4" Type="http://schemas.openxmlformats.org/officeDocument/2006/relationships/image" Target="../media/image6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emf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8.png"/><Relationship Id="rId12" Type="http://schemas.openxmlformats.org/officeDocument/2006/relationships/image" Target="../media/image56.png"/><Relationship Id="rId13" Type="http://schemas.openxmlformats.org/officeDocument/2006/relationships/image" Target="../media/image36.png"/><Relationship Id="rId14" Type="http://schemas.openxmlformats.org/officeDocument/2006/relationships/image" Target="../media/image35.png"/><Relationship Id="rId15" Type="http://schemas.openxmlformats.org/officeDocument/2006/relationships/image" Target="../media/image34.png"/><Relationship Id="rId16" Type="http://schemas.openxmlformats.org/officeDocument/2006/relationships/image" Target="../media/image69.png"/><Relationship Id="rId17" Type="http://schemas.openxmlformats.org/officeDocument/2006/relationships/image" Target="../media/image63.png"/><Relationship Id="rId1" Type="http://schemas.openxmlformats.org/officeDocument/2006/relationships/tags" Target="../tags/tag48.xml"/><Relationship Id="rId2" Type="http://schemas.openxmlformats.org/officeDocument/2006/relationships/tags" Target="../tags/tag49.xml"/><Relationship Id="rId3" Type="http://schemas.openxmlformats.org/officeDocument/2006/relationships/tags" Target="../tags/tag50.xml"/><Relationship Id="rId4" Type="http://schemas.openxmlformats.org/officeDocument/2006/relationships/tags" Target="../tags/tag51.xml"/><Relationship Id="rId5" Type="http://schemas.openxmlformats.org/officeDocument/2006/relationships/tags" Target="../tags/tag52.xml"/><Relationship Id="rId6" Type="http://schemas.openxmlformats.org/officeDocument/2006/relationships/tags" Target="../tags/tag53.xml"/><Relationship Id="rId7" Type="http://schemas.openxmlformats.org/officeDocument/2006/relationships/tags" Target="../tags/tag54.xml"/><Relationship Id="rId8" Type="http://schemas.openxmlformats.org/officeDocument/2006/relationships/tags" Target="../tags/tag55.xml"/><Relationship Id="rId9" Type="http://schemas.openxmlformats.org/officeDocument/2006/relationships/tags" Target="../tags/tag56.xml"/><Relationship Id="rId10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image" Target="../media/image71.png"/><Relationship Id="rId14" Type="http://schemas.openxmlformats.org/officeDocument/2006/relationships/image" Target="../media/image72.png"/><Relationship Id="rId15" Type="http://schemas.openxmlformats.org/officeDocument/2006/relationships/image" Target="../media/image73.png"/><Relationship Id="rId1" Type="http://schemas.openxmlformats.org/officeDocument/2006/relationships/tags" Target="../tags/tag57.xml"/><Relationship Id="rId2" Type="http://schemas.openxmlformats.org/officeDocument/2006/relationships/tags" Target="../tags/tag58.xml"/><Relationship Id="rId3" Type="http://schemas.openxmlformats.org/officeDocument/2006/relationships/tags" Target="../tags/tag59.xml"/><Relationship Id="rId4" Type="http://schemas.openxmlformats.org/officeDocument/2006/relationships/tags" Target="../tags/tag60.xml"/><Relationship Id="rId5" Type="http://schemas.openxmlformats.org/officeDocument/2006/relationships/tags" Target="../tags/tag61.xml"/><Relationship Id="rId6" Type="http://schemas.openxmlformats.org/officeDocument/2006/relationships/tags" Target="../tags/tag62.xml"/><Relationship Id="rId7" Type="http://schemas.openxmlformats.org/officeDocument/2006/relationships/tags" Target="../tags/tag63.xml"/><Relationship Id="rId8" Type="http://schemas.openxmlformats.org/officeDocument/2006/relationships/slideLayout" Target="../slideLayouts/slideLayout2.xml"/><Relationship Id="rId9" Type="http://schemas.openxmlformats.org/officeDocument/2006/relationships/image" Target="../media/image70.png"/><Relationship Id="rId10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70.png"/><Relationship Id="rId5" Type="http://schemas.openxmlformats.org/officeDocument/2006/relationships/image" Target="../media/image74.png"/><Relationship Id="rId6" Type="http://schemas.openxmlformats.org/officeDocument/2006/relationships/image" Target="../media/image73.png"/><Relationship Id="rId1" Type="http://schemas.openxmlformats.org/officeDocument/2006/relationships/tags" Target="../tags/tag64.xml"/><Relationship Id="rId2" Type="http://schemas.openxmlformats.org/officeDocument/2006/relationships/tags" Target="../tags/tag6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1" Type="http://schemas.openxmlformats.org/officeDocument/2006/relationships/tags" Target="../tags/tag66.xml"/><Relationship Id="rId2" Type="http://schemas.openxmlformats.org/officeDocument/2006/relationships/tags" Target="../tags/tag67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20" Type="http://schemas.openxmlformats.org/officeDocument/2006/relationships/image" Target="../media/image82.png"/><Relationship Id="rId21" Type="http://schemas.openxmlformats.org/officeDocument/2006/relationships/image" Target="../media/image83.png"/><Relationship Id="rId22" Type="http://schemas.openxmlformats.org/officeDocument/2006/relationships/image" Target="../media/image84.png"/><Relationship Id="rId23" Type="http://schemas.openxmlformats.org/officeDocument/2006/relationships/image" Target="../media/image85.png"/><Relationship Id="rId24" Type="http://schemas.openxmlformats.org/officeDocument/2006/relationships/image" Target="../media/image49.png"/><Relationship Id="rId25" Type="http://schemas.openxmlformats.org/officeDocument/2006/relationships/image" Target="../media/image86.png"/><Relationship Id="rId26" Type="http://schemas.openxmlformats.org/officeDocument/2006/relationships/image" Target="../media/image87.png"/><Relationship Id="rId27" Type="http://schemas.openxmlformats.org/officeDocument/2006/relationships/image" Target="../media/image88.png"/><Relationship Id="rId28" Type="http://schemas.openxmlformats.org/officeDocument/2006/relationships/image" Target="../media/image89.png"/><Relationship Id="rId10" Type="http://schemas.openxmlformats.org/officeDocument/2006/relationships/tags" Target="../tags/tag77.xml"/><Relationship Id="rId11" Type="http://schemas.openxmlformats.org/officeDocument/2006/relationships/tags" Target="../tags/tag78.xml"/><Relationship Id="rId12" Type="http://schemas.openxmlformats.org/officeDocument/2006/relationships/tags" Target="../tags/tag79.xml"/><Relationship Id="rId13" Type="http://schemas.openxmlformats.org/officeDocument/2006/relationships/tags" Target="../tags/tag80.xml"/><Relationship Id="rId14" Type="http://schemas.openxmlformats.org/officeDocument/2006/relationships/tags" Target="../tags/tag81.xml"/><Relationship Id="rId15" Type="http://schemas.openxmlformats.org/officeDocument/2006/relationships/tags" Target="../tags/tag82.xml"/><Relationship Id="rId16" Type="http://schemas.openxmlformats.org/officeDocument/2006/relationships/tags" Target="../tags/tag83.xml"/><Relationship Id="rId17" Type="http://schemas.openxmlformats.org/officeDocument/2006/relationships/slideLayout" Target="../slideLayouts/slideLayout2.xml"/><Relationship Id="rId18" Type="http://schemas.openxmlformats.org/officeDocument/2006/relationships/image" Target="../media/image80.png"/><Relationship Id="rId19" Type="http://schemas.openxmlformats.org/officeDocument/2006/relationships/image" Target="../media/image81.png"/><Relationship Id="rId1" Type="http://schemas.openxmlformats.org/officeDocument/2006/relationships/tags" Target="../tags/tag68.xml"/><Relationship Id="rId2" Type="http://schemas.openxmlformats.org/officeDocument/2006/relationships/tags" Target="../tags/tag69.xml"/><Relationship Id="rId3" Type="http://schemas.openxmlformats.org/officeDocument/2006/relationships/tags" Target="../tags/tag70.xml"/><Relationship Id="rId4" Type="http://schemas.openxmlformats.org/officeDocument/2006/relationships/tags" Target="../tags/tag71.xml"/><Relationship Id="rId5" Type="http://schemas.openxmlformats.org/officeDocument/2006/relationships/tags" Target="../tags/tag72.xml"/><Relationship Id="rId6" Type="http://schemas.openxmlformats.org/officeDocument/2006/relationships/tags" Target="../tags/tag73.xml"/><Relationship Id="rId7" Type="http://schemas.openxmlformats.org/officeDocument/2006/relationships/tags" Target="../tags/tag74.xml"/><Relationship Id="rId8" Type="http://schemas.openxmlformats.org/officeDocument/2006/relationships/tags" Target="../tags/tag75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20" Type="http://schemas.openxmlformats.org/officeDocument/2006/relationships/image" Target="../media/image90.png"/><Relationship Id="rId21" Type="http://schemas.openxmlformats.org/officeDocument/2006/relationships/image" Target="../media/image88.png"/><Relationship Id="rId22" Type="http://schemas.openxmlformats.org/officeDocument/2006/relationships/image" Target="../media/image81.png"/><Relationship Id="rId23" Type="http://schemas.openxmlformats.org/officeDocument/2006/relationships/image" Target="../media/image85.png"/><Relationship Id="rId24" Type="http://schemas.openxmlformats.org/officeDocument/2006/relationships/image" Target="../media/image91.png"/><Relationship Id="rId25" Type="http://schemas.openxmlformats.org/officeDocument/2006/relationships/image" Target="../media/image92.png"/><Relationship Id="rId26" Type="http://schemas.openxmlformats.org/officeDocument/2006/relationships/image" Target="../media/image93.png"/><Relationship Id="rId27" Type="http://schemas.openxmlformats.org/officeDocument/2006/relationships/image" Target="../media/image89.png"/><Relationship Id="rId10" Type="http://schemas.openxmlformats.org/officeDocument/2006/relationships/tags" Target="../tags/tag93.xml"/><Relationship Id="rId11" Type="http://schemas.openxmlformats.org/officeDocument/2006/relationships/tags" Target="../tags/tag94.xml"/><Relationship Id="rId12" Type="http://schemas.openxmlformats.org/officeDocument/2006/relationships/tags" Target="../tags/tag95.xml"/><Relationship Id="rId13" Type="http://schemas.openxmlformats.org/officeDocument/2006/relationships/tags" Target="../tags/tag96.xml"/><Relationship Id="rId14" Type="http://schemas.openxmlformats.org/officeDocument/2006/relationships/tags" Target="../tags/tag97.xml"/><Relationship Id="rId15" Type="http://schemas.openxmlformats.org/officeDocument/2006/relationships/tags" Target="../tags/tag98.xml"/><Relationship Id="rId16" Type="http://schemas.openxmlformats.org/officeDocument/2006/relationships/tags" Target="../tags/tag99.xml"/><Relationship Id="rId17" Type="http://schemas.openxmlformats.org/officeDocument/2006/relationships/slideLayout" Target="../slideLayouts/slideLayout2.xml"/><Relationship Id="rId18" Type="http://schemas.openxmlformats.org/officeDocument/2006/relationships/image" Target="../media/image49.png"/><Relationship Id="rId19" Type="http://schemas.openxmlformats.org/officeDocument/2006/relationships/image" Target="../media/image86.png"/><Relationship Id="rId1" Type="http://schemas.openxmlformats.org/officeDocument/2006/relationships/tags" Target="../tags/tag84.xml"/><Relationship Id="rId2" Type="http://schemas.openxmlformats.org/officeDocument/2006/relationships/tags" Target="../tags/tag85.xml"/><Relationship Id="rId3" Type="http://schemas.openxmlformats.org/officeDocument/2006/relationships/tags" Target="../tags/tag86.xml"/><Relationship Id="rId4" Type="http://schemas.openxmlformats.org/officeDocument/2006/relationships/tags" Target="../tags/tag87.xml"/><Relationship Id="rId5" Type="http://schemas.openxmlformats.org/officeDocument/2006/relationships/tags" Target="../tags/tag88.xml"/><Relationship Id="rId6" Type="http://schemas.openxmlformats.org/officeDocument/2006/relationships/tags" Target="../tags/tag89.xml"/><Relationship Id="rId7" Type="http://schemas.openxmlformats.org/officeDocument/2006/relationships/tags" Target="../tags/tag90.xml"/><Relationship Id="rId8" Type="http://schemas.openxmlformats.org/officeDocument/2006/relationships/tags" Target="../tags/tag9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4" Type="http://schemas.openxmlformats.org/officeDocument/2006/relationships/tags" Target="../tags/tag103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6.png"/><Relationship Id="rId9" Type="http://schemas.openxmlformats.org/officeDocument/2006/relationships/image" Target="../media/image97.png"/><Relationship Id="rId10" Type="http://schemas.openxmlformats.org/officeDocument/2006/relationships/image" Target="../media/image98.png"/><Relationship Id="rId1" Type="http://schemas.openxmlformats.org/officeDocument/2006/relationships/tags" Target="../tags/tag100.xml"/><Relationship Id="rId2" Type="http://schemas.openxmlformats.org/officeDocument/2006/relationships/tags" Target="../tags/tag101.xml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1.png"/><Relationship Id="rId12" Type="http://schemas.openxmlformats.org/officeDocument/2006/relationships/image" Target="../media/image82.png"/><Relationship Id="rId13" Type="http://schemas.openxmlformats.org/officeDocument/2006/relationships/image" Target="../media/image83.png"/><Relationship Id="rId14" Type="http://schemas.openxmlformats.org/officeDocument/2006/relationships/image" Target="../media/image84.png"/><Relationship Id="rId15" Type="http://schemas.openxmlformats.org/officeDocument/2006/relationships/image" Target="../media/image85.png"/><Relationship Id="rId16" Type="http://schemas.openxmlformats.org/officeDocument/2006/relationships/image" Target="../media/image99.png"/><Relationship Id="rId17" Type="http://schemas.openxmlformats.org/officeDocument/2006/relationships/image" Target="../media/image89.png"/><Relationship Id="rId1" Type="http://schemas.openxmlformats.org/officeDocument/2006/relationships/tags" Target="../tags/tag104.xml"/><Relationship Id="rId2" Type="http://schemas.openxmlformats.org/officeDocument/2006/relationships/tags" Target="../tags/tag105.xml"/><Relationship Id="rId3" Type="http://schemas.openxmlformats.org/officeDocument/2006/relationships/tags" Target="../tags/tag106.xml"/><Relationship Id="rId4" Type="http://schemas.openxmlformats.org/officeDocument/2006/relationships/tags" Target="../tags/tag107.xml"/><Relationship Id="rId5" Type="http://schemas.openxmlformats.org/officeDocument/2006/relationships/tags" Target="../tags/tag108.xml"/><Relationship Id="rId6" Type="http://schemas.openxmlformats.org/officeDocument/2006/relationships/tags" Target="../tags/tag109.xml"/><Relationship Id="rId7" Type="http://schemas.openxmlformats.org/officeDocument/2006/relationships/tags" Target="../tags/tag110.xml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4.xml"/><Relationship Id="rId10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0.png"/><Relationship Id="rId12" Type="http://schemas.openxmlformats.org/officeDocument/2006/relationships/image" Target="../media/image101.png"/><Relationship Id="rId13" Type="http://schemas.openxmlformats.org/officeDocument/2006/relationships/image" Target="../media/image102.png"/><Relationship Id="rId14" Type="http://schemas.openxmlformats.org/officeDocument/2006/relationships/image" Target="../media/image103.png"/><Relationship Id="rId15" Type="http://schemas.openxmlformats.org/officeDocument/2006/relationships/image" Target="../media/image104.png"/><Relationship Id="rId16" Type="http://schemas.openxmlformats.org/officeDocument/2006/relationships/image" Target="../media/image105.png"/><Relationship Id="rId17" Type="http://schemas.openxmlformats.org/officeDocument/2006/relationships/image" Target="../media/image106.png"/><Relationship Id="rId18" Type="http://schemas.openxmlformats.org/officeDocument/2006/relationships/image" Target="../media/image107.png"/><Relationship Id="rId19" Type="http://schemas.openxmlformats.org/officeDocument/2006/relationships/image" Target="../media/image108.png"/><Relationship Id="rId1" Type="http://schemas.openxmlformats.org/officeDocument/2006/relationships/tags" Target="../tags/tag111.xml"/><Relationship Id="rId2" Type="http://schemas.openxmlformats.org/officeDocument/2006/relationships/tags" Target="../tags/tag112.xml"/><Relationship Id="rId3" Type="http://schemas.openxmlformats.org/officeDocument/2006/relationships/tags" Target="../tags/tag113.xml"/><Relationship Id="rId4" Type="http://schemas.openxmlformats.org/officeDocument/2006/relationships/tags" Target="../tags/tag114.xml"/><Relationship Id="rId5" Type="http://schemas.openxmlformats.org/officeDocument/2006/relationships/tags" Target="../tags/tag115.xml"/><Relationship Id="rId6" Type="http://schemas.openxmlformats.org/officeDocument/2006/relationships/tags" Target="../tags/tag116.xml"/><Relationship Id="rId7" Type="http://schemas.openxmlformats.org/officeDocument/2006/relationships/tags" Target="../tags/tag117.xml"/><Relationship Id="rId8" Type="http://schemas.openxmlformats.org/officeDocument/2006/relationships/tags" Target="../tags/tag118.xml"/><Relationship Id="rId9" Type="http://schemas.openxmlformats.org/officeDocument/2006/relationships/tags" Target="../tags/tag119.xml"/><Relationship Id="rId10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3.png"/><Relationship Id="rId12" Type="http://schemas.openxmlformats.org/officeDocument/2006/relationships/image" Target="../media/image104.png"/><Relationship Id="rId13" Type="http://schemas.openxmlformats.org/officeDocument/2006/relationships/image" Target="../media/image106.png"/><Relationship Id="rId14" Type="http://schemas.openxmlformats.org/officeDocument/2006/relationships/image" Target="../media/image102.png"/><Relationship Id="rId15" Type="http://schemas.openxmlformats.org/officeDocument/2006/relationships/image" Target="../media/image107.png"/><Relationship Id="rId16" Type="http://schemas.openxmlformats.org/officeDocument/2006/relationships/image" Target="../media/image109.png"/><Relationship Id="rId17" Type="http://schemas.openxmlformats.org/officeDocument/2006/relationships/image" Target="../media/image110.png"/><Relationship Id="rId18" Type="http://schemas.openxmlformats.org/officeDocument/2006/relationships/image" Target="../media/image111.png"/><Relationship Id="rId19" Type="http://schemas.openxmlformats.org/officeDocument/2006/relationships/image" Target="../media/image112.png"/><Relationship Id="rId1" Type="http://schemas.openxmlformats.org/officeDocument/2006/relationships/tags" Target="../tags/tag120.xml"/><Relationship Id="rId2" Type="http://schemas.openxmlformats.org/officeDocument/2006/relationships/tags" Target="../tags/tag121.xml"/><Relationship Id="rId3" Type="http://schemas.openxmlformats.org/officeDocument/2006/relationships/tags" Target="../tags/tag122.xml"/><Relationship Id="rId4" Type="http://schemas.openxmlformats.org/officeDocument/2006/relationships/tags" Target="../tags/tag123.xml"/><Relationship Id="rId5" Type="http://schemas.openxmlformats.org/officeDocument/2006/relationships/tags" Target="../tags/tag124.xml"/><Relationship Id="rId6" Type="http://schemas.openxmlformats.org/officeDocument/2006/relationships/tags" Target="../tags/tag125.xml"/><Relationship Id="rId7" Type="http://schemas.openxmlformats.org/officeDocument/2006/relationships/tags" Target="../tags/tag126.xml"/><Relationship Id="rId8" Type="http://schemas.openxmlformats.org/officeDocument/2006/relationships/tags" Target="../tags/tag127.xml"/><Relationship Id="rId9" Type="http://schemas.openxmlformats.org/officeDocument/2006/relationships/tags" Target="../tags/tag128.xml"/><Relationship Id="rId10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<Relationship Id="rId6" Type="http://schemas.openxmlformats.org/officeDocument/2006/relationships/image" Target="../media/image9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10.png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tags" Target="../tags/tag9.xml"/><Relationship Id="rId2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20" Type="http://schemas.openxmlformats.org/officeDocument/2006/relationships/image" Target="../media/image23.png"/><Relationship Id="rId21" Type="http://schemas.openxmlformats.org/officeDocument/2006/relationships/image" Target="../media/image24.png"/><Relationship Id="rId22" Type="http://schemas.openxmlformats.org/officeDocument/2006/relationships/image" Target="../media/image25.png"/><Relationship Id="rId23" Type="http://schemas.openxmlformats.org/officeDocument/2006/relationships/image" Target="../media/image26.emf"/><Relationship Id="rId10" Type="http://schemas.openxmlformats.org/officeDocument/2006/relationships/tags" Target="../tags/tag20.xml"/><Relationship Id="rId11" Type="http://schemas.openxmlformats.org/officeDocument/2006/relationships/slideLayout" Target="../slideLayouts/slideLayout2.xml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2.png"/><Relationship Id="rId1" Type="http://schemas.openxmlformats.org/officeDocument/2006/relationships/tags" Target="../tags/tag11.xml"/><Relationship Id="rId2" Type="http://schemas.openxmlformats.org/officeDocument/2006/relationships/tags" Target="../tags/tag12.xml"/><Relationship Id="rId3" Type="http://schemas.openxmlformats.org/officeDocument/2006/relationships/tags" Target="../tags/tag13.xml"/><Relationship Id="rId4" Type="http://schemas.openxmlformats.org/officeDocument/2006/relationships/tags" Target="../tags/tag14.xml"/><Relationship Id="rId5" Type="http://schemas.openxmlformats.org/officeDocument/2006/relationships/tags" Target="../tags/tag15.xml"/><Relationship Id="rId6" Type="http://schemas.openxmlformats.org/officeDocument/2006/relationships/tags" Target="../tags/tag16.xml"/><Relationship Id="rId7" Type="http://schemas.openxmlformats.org/officeDocument/2006/relationships/tags" Target="../tags/tag17.xml"/><Relationship Id="rId8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5" Type="http://schemas.openxmlformats.org/officeDocument/2006/relationships/image" Target="../media/image30.emf"/><Relationship Id="rId6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CSE </a:t>
            </a:r>
            <a:r>
              <a:rPr lang="en-US" dirty="0" smtClean="0"/>
              <a:t>317: </a:t>
            </a:r>
            <a:r>
              <a:rPr lang="en-US" dirty="0" smtClean="0"/>
              <a:t>Artificial Intelligence</a:t>
            </a:r>
            <a:br>
              <a:rPr lang="en-US" dirty="0" smtClean="0"/>
            </a:br>
            <a:endParaRPr lang="en-US" sz="3600" dirty="0" smtClean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300" dirty="0" smtClean="0"/>
              <a:t>Bayes’ Nets: Inference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133600"/>
            <a:ext cx="6886665" cy="3525166"/>
          </a:xfrm>
          <a:prstGeom prst="rect">
            <a:avLst/>
          </a:prstGeom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6003922"/>
            <a:ext cx="12192000" cy="607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endParaRPr lang="en-US" sz="1400" dirty="0" smtClean="0">
              <a:latin typeface="Calibri"/>
              <a:cs typeface="Calibri"/>
            </a:endParaRPr>
          </a:p>
          <a:p>
            <a:pPr algn="ctr">
              <a:spcBef>
                <a:spcPct val="50000"/>
              </a:spcBef>
            </a:pPr>
            <a:r>
              <a:rPr lang="en-US" sz="1400" dirty="0" smtClean="0">
                <a:latin typeface="Calibri"/>
                <a:cs typeface="Calibri"/>
              </a:rPr>
              <a:t>[These slides were created by Dan Klein and Pieter Abbeel for CS188 Intro to AI at UC Berkeley.  All CS188 materials are available at http://</a:t>
            </a:r>
            <a:r>
              <a:rPr lang="en-US" sz="1400" dirty="0" err="1" smtClean="0">
                <a:latin typeface="Calibri"/>
                <a:cs typeface="Calibri"/>
              </a:rPr>
              <a:t>ai.berkeley.edu</a:t>
            </a:r>
            <a:r>
              <a:rPr lang="en-US" sz="1400" dirty="0" smtClean="0">
                <a:latin typeface="Calibri"/>
                <a:cs typeface="Calibri"/>
              </a:rPr>
              <a:t>.]</a:t>
            </a:r>
            <a:endParaRPr lang="en-US"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8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Example: Traffic Domain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600200" y="1600199"/>
            <a:ext cx="10185400" cy="4525965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Random Variables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R: Raining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T: Traffic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L: Late for class!</a:t>
            </a:r>
          </a:p>
          <a:p>
            <a:pPr lvl="1"/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6172200" y="3200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6172200" y="4267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L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678" name="AutoShape 6"/>
          <p:cNvCxnSpPr>
            <a:cxnSpLocks noChangeShapeType="1"/>
            <a:stCxn id="28676" idx="4"/>
            <a:endCxn id="28677" idx="0"/>
          </p:cNvCxnSpPr>
          <p:nvPr/>
        </p:nvCxnSpPr>
        <p:spPr bwMode="auto">
          <a:xfrm rot="5400000">
            <a:off x="6172201" y="4000500"/>
            <a:ext cx="533400" cy="3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679" name="Oval 11"/>
          <p:cNvSpPr>
            <a:spLocks noChangeArrowheads="1"/>
          </p:cNvSpPr>
          <p:nvPr/>
        </p:nvSpPr>
        <p:spPr bwMode="auto">
          <a:xfrm>
            <a:off x="6173788" y="2133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cxnSp>
        <p:nvCxnSpPr>
          <p:cNvPr id="28680" name="AutoShape 12"/>
          <p:cNvCxnSpPr>
            <a:cxnSpLocks noChangeShapeType="1"/>
            <a:stCxn id="28679" idx="4"/>
            <a:endCxn id="28676" idx="0"/>
          </p:cNvCxnSpPr>
          <p:nvPr/>
        </p:nvCxnSpPr>
        <p:spPr bwMode="auto">
          <a:xfrm rot="5400000">
            <a:off x="6172994" y="2932906"/>
            <a:ext cx="53340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20" name="Picture 1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895600"/>
            <a:ext cx="105886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1565275"/>
            <a:ext cx="7318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5450" y="4800600"/>
            <a:ext cx="1030288" cy="3135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344271"/>
              </p:ext>
            </p:extLst>
          </p:nvPr>
        </p:nvGraphicFramePr>
        <p:xfrm>
          <a:off x="7924800" y="1946275"/>
          <a:ext cx="1219200" cy="568326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</a:tblGrid>
              <a:tr h="284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+r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9525" marR="9525" marT="95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-r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0.9</a:t>
                      </a:r>
                    </a:p>
                  </a:txBody>
                  <a:tcPr marL="9525" marR="9525" marT="95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270532"/>
              </p:ext>
            </p:extLst>
          </p:nvPr>
        </p:nvGraphicFramePr>
        <p:xfrm>
          <a:off x="7696200" y="3276600"/>
          <a:ext cx="1828800" cy="1135332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37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811574"/>
              </p:ext>
            </p:extLst>
          </p:nvPr>
        </p:nvGraphicFramePr>
        <p:xfrm>
          <a:off x="7696200" y="5229225"/>
          <a:ext cx="1828800" cy="1135332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37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254500"/>
            <a:ext cx="1828800" cy="4699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345" y="4936330"/>
            <a:ext cx="2049055" cy="731161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229" y="5864740"/>
            <a:ext cx="3051324" cy="688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Elimination (VE)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219200"/>
            <a:ext cx="5066166" cy="502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80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5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Inference by Enumeration: Procedural Outline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9296400" cy="4525963"/>
          </a:xfrm>
        </p:spPr>
        <p:txBody>
          <a:bodyPr/>
          <a:lstStyle/>
          <a:p>
            <a:r>
              <a:rPr lang="en-US" sz="2600" dirty="0" smtClean="0">
                <a:ea typeface="ＭＳ Ｐゴシック" pitchFamily="34" charset="-128"/>
              </a:rPr>
              <a:t>Track objects called </a:t>
            </a:r>
            <a:r>
              <a:rPr lang="en-US" sz="2600" dirty="0" smtClean="0">
                <a:solidFill>
                  <a:srgbClr val="CC0000"/>
                </a:solidFill>
                <a:ea typeface="ＭＳ Ｐゴシック" pitchFamily="34" charset="-128"/>
              </a:rPr>
              <a:t>factors</a:t>
            </a:r>
          </a:p>
          <a:p>
            <a:r>
              <a:rPr lang="en-US" sz="2600" dirty="0" smtClean="0">
                <a:ea typeface="ＭＳ Ｐゴシック" pitchFamily="34" charset="-128"/>
              </a:rPr>
              <a:t>Initial factors are local CPTs (one per node)</a:t>
            </a:r>
          </a:p>
          <a:p>
            <a:endParaRPr lang="en-US" sz="2600" dirty="0" smtClean="0">
              <a:ea typeface="ＭＳ Ｐゴシック" pitchFamily="34" charset="-128"/>
            </a:endParaRPr>
          </a:p>
          <a:p>
            <a:endParaRPr lang="en-US" sz="2600" dirty="0" smtClean="0">
              <a:ea typeface="ＭＳ Ｐゴシック" pitchFamily="34" charset="-128"/>
            </a:endParaRPr>
          </a:p>
          <a:p>
            <a:endParaRPr lang="en-US" sz="2600" dirty="0" smtClean="0">
              <a:ea typeface="ＭＳ Ｐゴシック" pitchFamily="34" charset="-128"/>
            </a:endParaRPr>
          </a:p>
          <a:p>
            <a:r>
              <a:rPr lang="en-US" sz="2600" dirty="0" smtClean="0">
                <a:ea typeface="ＭＳ Ｐゴシック" pitchFamily="34" charset="-128"/>
              </a:rPr>
              <a:t>Any known values are selected</a:t>
            </a:r>
          </a:p>
          <a:p>
            <a:pPr lvl="1"/>
            <a:r>
              <a:rPr lang="en-US" sz="2200" dirty="0" smtClean="0">
                <a:ea typeface="ＭＳ Ｐゴシック" pitchFamily="34" charset="-128"/>
              </a:rPr>
              <a:t>E.g. if we know                  , the initial factors are</a:t>
            </a:r>
          </a:p>
          <a:p>
            <a:pPr lvl="1"/>
            <a:endParaRPr lang="en-US" sz="2200" dirty="0" smtClean="0">
              <a:ea typeface="ＭＳ Ｐゴシック" pitchFamily="34" charset="-128"/>
            </a:endParaRPr>
          </a:p>
          <a:p>
            <a:pPr lvl="1"/>
            <a:endParaRPr lang="en-US" sz="2200" dirty="0" smtClean="0">
              <a:ea typeface="ＭＳ Ｐゴシック" pitchFamily="34" charset="-128"/>
            </a:endParaRPr>
          </a:p>
          <a:p>
            <a:pPr lvl="1"/>
            <a:endParaRPr lang="en-US" sz="2200" dirty="0" smtClean="0">
              <a:ea typeface="ＭＳ Ｐゴシック" pitchFamily="34" charset="-128"/>
            </a:endParaRPr>
          </a:p>
          <a:p>
            <a:pPr lvl="1"/>
            <a:endParaRPr lang="en-US" sz="2200" dirty="0" smtClean="0">
              <a:ea typeface="ＭＳ Ｐゴシック" pitchFamily="34" charset="-128"/>
            </a:endParaRPr>
          </a:p>
          <a:p>
            <a:r>
              <a:rPr lang="en-US" sz="2600" dirty="0" smtClean="0">
                <a:ea typeface="ＭＳ Ｐゴシック" pitchFamily="34" charset="-128"/>
              </a:rPr>
              <a:t>Procedure: Join all factors, then eliminate all hidden variables</a:t>
            </a:r>
          </a:p>
        </p:txBody>
      </p:sp>
      <p:pic>
        <p:nvPicPr>
          <p:cNvPr id="30" name="Picture 2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2443163"/>
            <a:ext cx="754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2443163"/>
            <a:ext cx="108902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443163"/>
            <a:ext cx="105886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2188"/>
            <a:ext cx="754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803775"/>
            <a:ext cx="127476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35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800600"/>
            <a:ext cx="10922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1447800" y="2841625"/>
          <a:ext cx="1219200" cy="446088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</a:tblGrid>
              <a:tr h="223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</a:t>
                      </a: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3276600" y="2841625"/>
          <a:ext cx="1295400" cy="892176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23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</a:t>
                      </a: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</a:t>
                      </a: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5249863" y="2841625"/>
          <a:ext cx="1371600" cy="892176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</a:tblGrid>
              <a:tr h="223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</a:t>
                      </a: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</a:t>
                      </a: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</a:t>
                      </a: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5257800" y="5181600"/>
          <a:ext cx="1371600" cy="446088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</a:tblGrid>
              <a:tr h="223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</a:t>
                      </a: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5" name="Picture 44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311650"/>
            <a:ext cx="1120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1524000" y="5181600"/>
          <a:ext cx="1219200" cy="446088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</a:tblGrid>
              <a:tr h="223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</a:t>
                      </a: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3352800" y="5181600"/>
          <a:ext cx="1295400" cy="892176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23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</a:t>
                      </a: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</a:t>
                      </a: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813" y="1447800"/>
            <a:ext cx="4758786" cy="4718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300" y="1371600"/>
            <a:ext cx="5537543" cy="1740541"/>
          </a:xfrm>
          <a:prstGeom prst="rect">
            <a:avLst/>
          </a:prstGeom>
        </p:spPr>
      </p:pic>
      <p:sp>
        <p:nvSpPr>
          <p:cNvPr id="30729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Operation 1: Join Factors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5715000" cy="4525963"/>
          </a:xfrm>
        </p:spPr>
        <p:txBody>
          <a:bodyPr/>
          <a:lstStyle/>
          <a:p>
            <a:r>
              <a:rPr lang="en-US" sz="2000" dirty="0" smtClean="0">
                <a:ea typeface="ＭＳ Ｐゴシック" pitchFamily="34" charset="-128"/>
              </a:rPr>
              <a:t>First basic operation: </a:t>
            </a:r>
            <a:r>
              <a:rPr lang="en-US" sz="2000" dirty="0" smtClean="0">
                <a:solidFill>
                  <a:srgbClr val="CC0000"/>
                </a:solidFill>
                <a:ea typeface="ＭＳ Ｐゴシック" pitchFamily="34" charset="-128"/>
              </a:rPr>
              <a:t>joining factors</a:t>
            </a:r>
          </a:p>
          <a:p>
            <a:r>
              <a:rPr lang="en-US" sz="2000" dirty="0" smtClean="0">
                <a:ea typeface="ＭＳ Ｐゴシック" pitchFamily="34" charset="-128"/>
              </a:rPr>
              <a:t>Combining factors:</a:t>
            </a:r>
          </a:p>
          <a:p>
            <a:pPr lvl="1"/>
            <a:r>
              <a:rPr lang="en-US" sz="1800" dirty="0" smtClean="0">
                <a:solidFill>
                  <a:srgbClr val="CC0000"/>
                </a:solidFill>
                <a:ea typeface="ＭＳ Ｐゴシック" pitchFamily="34" charset="-128"/>
              </a:rPr>
              <a:t>Just like a database join</a:t>
            </a:r>
          </a:p>
          <a:p>
            <a:pPr lvl="1"/>
            <a:r>
              <a:rPr lang="en-US" sz="1800" dirty="0" smtClean="0">
                <a:ea typeface="ＭＳ Ｐゴシック" pitchFamily="34" charset="-128"/>
              </a:rPr>
              <a:t>Get all factors over the joining variable</a:t>
            </a:r>
          </a:p>
          <a:p>
            <a:pPr lvl="1"/>
            <a:r>
              <a:rPr lang="en-US" sz="1800" dirty="0" smtClean="0">
                <a:ea typeface="ＭＳ Ｐゴシック" pitchFamily="34" charset="-128"/>
              </a:rPr>
              <a:t>Build a new factor over the union of the variables involved</a:t>
            </a:r>
          </a:p>
          <a:p>
            <a:pPr lvl="4"/>
            <a:endParaRPr lang="en-US" sz="1100" dirty="0" smtClean="0">
              <a:ea typeface="ＭＳ Ｐゴシック" pitchFamily="34" charset="-128"/>
            </a:endParaRPr>
          </a:p>
          <a:p>
            <a:pPr>
              <a:spcBef>
                <a:spcPct val="0"/>
              </a:spcBef>
            </a:pPr>
            <a:r>
              <a:rPr lang="en-US" sz="2000" dirty="0" smtClean="0">
                <a:ea typeface="ＭＳ Ｐゴシック" pitchFamily="34" charset="-128"/>
              </a:rPr>
              <a:t>Example: Join on R</a:t>
            </a:r>
          </a:p>
          <a:p>
            <a:endParaRPr lang="en-US" sz="2000" dirty="0" smtClean="0">
              <a:ea typeface="ＭＳ Ｐゴシック" pitchFamily="34" charset="-128"/>
            </a:endParaRPr>
          </a:p>
          <a:p>
            <a:pPr lvl="1"/>
            <a:endParaRPr lang="en-US" sz="1800" dirty="0" smtClean="0">
              <a:ea typeface="ＭＳ Ｐゴシック" pitchFamily="34" charset="-128"/>
            </a:endParaRPr>
          </a:p>
          <a:p>
            <a:pPr lvl="1"/>
            <a:endParaRPr lang="en-US" sz="2000" dirty="0" smtClean="0">
              <a:ea typeface="ＭＳ Ｐゴシック" pitchFamily="34" charset="-128"/>
            </a:endParaRPr>
          </a:p>
          <a:p>
            <a:pPr lvl="1"/>
            <a:endParaRPr lang="en-US" sz="2000" dirty="0" smtClean="0">
              <a:ea typeface="ＭＳ Ｐゴシック" pitchFamily="34" charset="-128"/>
            </a:endParaRPr>
          </a:p>
          <a:p>
            <a:pPr lvl="1"/>
            <a:endParaRPr lang="en-US" sz="2000" dirty="0" smtClean="0">
              <a:ea typeface="ＭＳ Ｐゴシック" pitchFamily="34" charset="-128"/>
            </a:endParaRPr>
          </a:p>
          <a:p>
            <a:pPr lvl="1"/>
            <a:endParaRPr lang="en-US" sz="2000" dirty="0" smtClean="0">
              <a:ea typeface="ＭＳ Ｐゴシック" pitchFamily="34" charset="-128"/>
            </a:endParaRPr>
          </a:p>
          <a:p>
            <a:pPr lvl="1"/>
            <a:endParaRPr lang="en-US" sz="1800" dirty="0" smtClean="0">
              <a:ea typeface="ＭＳ Ｐゴシック" pitchFamily="34" charset="-128"/>
            </a:endParaRPr>
          </a:p>
          <a:p>
            <a:pPr lvl="1"/>
            <a:r>
              <a:rPr lang="en-US" sz="1800" dirty="0" smtClean="0">
                <a:ea typeface="ＭＳ Ｐゴシック" pitchFamily="34" charset="-128"/>
              </a:rPr>
              <a:t>Computation for each entry: </a:t>
            </a:r>
            <a:r>
              <a:rPr lang="en-US" sz="1800" dirty="0" err="1" smtClean="0">
                <a:ea typeface="ＭＳ Ｐゴシック" pitchFamily="34" charset="-128"/>
              </a:rPr>
              <a:t>pointwise</a:t>
            </a:r>
            <a:r>
              <a:rPr lang="en-US" sz="1800" dirty="0" smtClean="0">
                <a:ea typeface="ＭＳ Ｐゴシック" pitchFamily="34" charset="-128"/>
              </a:rPr>
              <a:t> products</a:t>
            </a:r>
          </a:p>
        </p:txBody>
      </p:sp>
      <p:pic>
        <p:nvPicPr>
          <p:cNvPr id="2458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4237037"/>
            <a:ext cx="219075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7010400" y="4237037"/>
            <a:ext cx="990600" cy="304800"/>
          </a:xfrm>
          <a:prstGeom prst="rightArrow">
            <a:avLst>
              <a:gd name="adj1" fmla="val 50000"/>
              <a:gd name="adj2" fmla="val 8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913" y="4170362"/>
            <a:ext cx="890587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600" y="4167187"/>
            <a:ext cx="12890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3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100" y="4159250"/>
            <a:ext cx="1344613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477000"/>
            <a:ext cx="4297363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763430"/>
              </p:ext>
            </p:extLst>
          </p:nvPr>
        </p:nvGraphicFramePr>
        <p:xfrm>
          <a:off x="3352800" y="4724400"/>
          <a:ext cx="1219200" cy="568326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</a:tblGrid>
              <a:tr h="284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</a:p>
                  </a:txBody>
                  <a:tcPr marL="9525" marR="9525" marT="95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</a:t>
                      </a:r>
                    </a:p>
                  </a:txBody>
                  <a:tcPr marL="9525" marR="9525" marT="95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706158"/>
              </p:ext>
            </p:extLst>
          </p:nvPr>
        </p:nvGraphicFramePr>
        <p:xfrm>
          <a:off x="5334000" y="4724400"/>
          <a:ext cx="1295400" cy="1135332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837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89348"/>
              </p:ext>
            </p:extLst>
          </p:nvPr>
        </p:nvGraphicFramePr>
        <p:xfrm>
          <a:off x="8305800" y="4724400"/>
          <a:ext cx="1600200" cy="1135332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685800"/>
              </a:tblGrid>
              <a:tr h="2837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0.81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785" name="Oval 15"/>
          <p:cNvSpPr>
            <a:spLocks noChangeArrowheads="1"/>
          </p:cNvSpPr>
          <p:nvPr/>
        </p:nvSpPr>
        <p:spPr bwMode="auto">
          <a:xfrm>
            <a:off x="2436813" y="5310187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6" name="Oval 11"/>
          <p:cNvSpPr>
            <a:spLocks noChangeArrowheads="1"/>
          </p:cNvSpPr>
          <p:nvPr/>
        </p:nvSpPr>
        <p:spPr bwMode="auto">
          <a:xfrm>
            <a:off x="2438400" y="4243387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cxnSp>
        <p:nvCxnSpPr>
          <p:cNvPr id="30787" name="AutoShape 12"/>
          <p:cNvCxnSpPr>
            <a:cxnSpLocks noChangeShapeType="1"/>
          </p:cNvCxnSpPr>
          <p:nvPr/>
        </p:nvCxnSpPr>
        <p:spPr bwMode="auto">
          <a:xfrm rot="5400000">
            <a:off x="2437607" y="5042693"/>
            <a:ext cx="533400" cy="1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8" name="Oval 15"/>
          <p:cNvSpPr>
            <a:spLocks noChangeArrowheads="1"/>
          </p:cNvSpPr>
          <p:nvPr/>
        </p:nvSpPr>
        <p:spPr bwMode="auto">
          <a:xfrm>
            <a:off x="10287000" y="4852987"/>
            <a:ext cx="8382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R,T</a:t>
            </a: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  <p:bldP spid="30785" grpId="0" animBg="1"/>
      <p:bldP spid="30786" grpId="0" animBg="1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Example: Multiple Joins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600200"/>
            <a:ext cx="8536056" cy="44875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2002971"/>
          </a:xfrm>
          <a:prstGeom prst="rect">
            <a:avLst/>
          </a:prstGeom>
        </p:spPr>
      </p:pic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8153400" cy="114300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Example: Multiple Joins</a:t>
            </a:r>
          </a:p>
        </p:txBody>
      </p:sp>
      <p:sp>
        <p:nvSpPr>
          <p:cNvPr id="32771" name="Oval 15"/>
          <p:cNvSpPr>
            <a:spLocks noChangeArrowheads="1"/>
          </p:cNvSpPr>
          <p:nvPr/>
        </p:nvSpPr>
        <p:spPr bwMode="auto">
          <a:xfrm>
            <a:off x="457200" y="32385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2772" name="Picture 2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1524000"/>
            <a:ext cx="7318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2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2895600"/>
            <a:ext cx="10604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Oval 11"/>
          <p:cNvSpPr>
            <a:spLocks noChangeArrowheads="1"/>
          </p:cNvSpPr>
          <p:nvPr/>
        </p:nvSpPr>
        <p:spPr bwMode="auto">
          <a:xfrm>
            <a:off x="458787" y="21717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cxnSp>
        <p:nvCxnSpPr>
          <p:cNvPr id="32775" name="AutoShape 12"/>
          <p:cNvCxnSpPr>
            <a:cxnSpLocks noChangeShapeType="1"/>
            <a:stCxn id="32774" idx="4"/>
            <a:endCxn id="32771" idx="0"/>
          </p:cNvCxnSpPr>
          <p:nvPr/>
        </p:nvCxnSpPr>
        <p:spPr bwMode="auto">
          <a:xfrm rot="5400000">
            <a:off x="457994" y="2971006"/>
            <a:ext cx="533400" cy="1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667000" y="2247900"/>
            <a:ext cx="2057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2800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Join R</a:t>
            </a:r>
          </a:p>
        </p:txBody>
      </p:sp>
      <p:sp>
        <p:nvSpPr>
          <p:cNvPr id="32777" name="Oval 25"/>
          <p:cNvSpPr>
            <a:spLocks noChangeArrowheads="1"/>
          </p:cNvSpPr>
          <p:nvPr/>
        </p:nvSpPr>
        <p:spPr bwMode="auto">
          <a:xfrm>
            <a:off x="457200" y="43053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L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778" name="AutoShape 12"/>
          <p:cNvCxnSpPr>
            <a:cxnSpLocks noChangeShapeType="1"/>
            <a:stCxn id="32771" idx="4"/>
            <a:endCxn id="32777" idx="0"/>
          </p:cNvCxnSpPr>
          <p:nvPr/>
        </p:nvCxnSpPr>
        <p:spPr bwMode="auto">
          <a:xfrm rot="5400000">
            <a:off x="457200" y="4038600"/>
            <a:ext cx="533400" cy="3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32779" name="Picture 3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4838700"/>
            <a:ext cx="103028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6553200" y="3429000"/>
            <a:ext cx="1295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R,</a:t>
            </a:r>
            <a:r>
              <a:rPr lang="en-US" sz="2400">
                <a:sym typeface="Symbol" pitchFamily="18" charset="2"/>
              </a:rPr>
              <a:t> </a:t>
            </a:r>
            <a:r>
              <a:rPr lang="en-US" sz="24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934200" y="4495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L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AutoShape 12"/>
          <p:cNvCxnSpPr>
            <a:cxnSpLocks noChangeShapeType="1"/>
            <a:stCxn id="51" idx="4"/>
            <a:endCxn id="30" idx="0"/>
          </p:cNvCxnSpPr>
          <p:nvPr/>
        </p:nvCxnSpPr>
        <p:spPr bwMode="auto">
          <a:xfrm rot="5400000">
            <a:off x="6934201" y="4229100"/>
            <a:ext cx="533400" cy="3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34" name="Picture 3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538" y="2238375"/>
            <a:ext cx="110331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43064"/>
              </p:ext>
            </p:extLst>
          </p:nvPr>
        </p:nvGraphicFramePr>
        <p:xfrm>
          <a:off x="1557337" y="1981200"/>
          <a:ext cx="1219200" cy="6286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</a:tblGrid>
              <a:tr h="114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110511"/>
              </p:ext>
            </p:extLst>
          </p:nvPr>
        </p:nvGraphicFramePr>
        <p:xfrm>
          <a:off x="1511300" y="3352800"/>
          <a:ext cx="1295400" cy="125730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9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811561"/>
              </p:ext>
            </p:extLst>
          </p:nvPr>
        </p:nvGraphicFramePr>
        <p:xfrm>
          <a:off x="1525587" y="5295900"/>
          <a:ext cx="1295400" cy="125730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9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398770"/>
              </p:ext>
            </p:extLst>
          </p:nvPr>
        </p:nvGraphicFramePr>
        <p:xfrm>
          <a:off x="4572000" y="2667000"/>
          <a:ext cx="1600200" cy="12573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685800"/>
              </a:tblGrid>
              <a:tr h="9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6" name="Picture 3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888" y="4838700"/>
            <a:ext cx="103028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565907"/>
              </p:ext>
            </p:extLst>
          </p:nvPr>
        </p:nvGraphicFramePr>
        <p:xfrm>
          <a:off x="4724400" y="5295900"/>
          <a:ext cx="1295400" cy="125730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9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AutoShape 5"/>
          <p:cNvSpPr>
            <a:spLocks noChangeArrowheads="1"/>
          </p:cNvSpPr>
          <p:nvPr/>
        </p:nvSpPr>
        <p:spPr bwMode="auto">
          <a:xfrm>
            <a:off x="3200400" y="3086100"/>
            <a:ext cx="990600" cy="304800"/>
          </a:xfrm>
          <a:prstGeom prst="rightArrow">
            <a:avLst>
              <a:gd name="adj1" fmla="val 50000"/>
              <a:gd name="adj2" fmla="val 8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9753600" y="2590800"/>
            <a:ext cx="1295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R,</a:t>
            </a:r>
            <a:r>
              <a:rPr lang="en-US" sz="2400">
                <a:sym typeface="Symbol" pitchFamily="18" charset="2"/>
              </a:rPr>
              <a:t>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T, L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Picture 2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3657600"/>
            <a:ext cx="14890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717894"/>
              </p:ext>
            </p:extLst>
          </p:nvPr>
        </p:nvGraphicFramePr>
        <p:xfrm>
          <a:off x="9144000" y="4038600"/>
          <a:ext cx="2667000" cy="25146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8382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AutoShape 5"/>
          <p:cNvSpPr>
            <a:spLocks noChangeArrowheads="1"/>
          </p:cNvSpPr>
          <p:nvPr/>
        </p:nvSpPr>
        <p:spPr bwMode="auto">
          <a:xfrm>
            <a:off x="8153400" y="3048000"/>
            <a:ext cx="990600" cy="304800"/>
          </a:xfrm>
          <a:prstGeom prst="rightArrow">
            <a:avLst>
              <a:gd name="adj1" fmla="val 50000"/>
              <a:gd name="adj2" fmla="val 8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7467600" y="2362200"/>
            <a:ext cx="2057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2800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Join </a:t>
            </a:r>
            <a:r>
              <a:rPr lang="en-US" sz="2800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T</a:t>
            </a:r>
            <a:endParaRPr lang="en-US" sz="2800" dirty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62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1" grpId="0" animBg="1"/>
      <p:bldP spid="30" grpId="0" animBg="1"/>
      <p:bldP spid="41" grpId="0" animBg="1"/>
      <p:bldP spid="26" grpId="0" animBg="1"/>
      <p:bldP spid="33" grpId="0" animBg="1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447800"/>
            <a:ext cx="6361366" cy="4499640"/>
          </a:xfrm>
          <a:prstGeom prst="rect">
            <a:avLst/>
          </a:prstGeom>
        </p:spPr>
      </p:pic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Operation 2: Eliminate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5613400" cy="4729164"/>
          </a:xfrm>
        </p:spPr>
        <p:txBody>
          <a:bodyPr/>
          <a:lstStyle/>
          <a:p>
            <a:r>
              <a:rPr lang="en-US" sz="2400" dirty="0" smtClean="0">
                <a:ea typeface="ＭＳ Ｐゴシック" pitchFamily="34" charset="-128"/>
              </a:rPr>
              <a:t>Second basic operation: </a:t>
            </a:r>
            <a:r>
              <a:rPr lang="en-US" sz="2400" dirty="0" smtClean="0">
                <a:solidFill>
                  <a:srgbClr val="CC0000"/>
                </a:solidFill>
                <a:ea typeface="ＭＳ Ｐゴシック" pitchFamily="34" charset="-128"/>
              </a:rPr>
              <a:t>marginalization</a:t>
            </a:r>
          </a:p>
          <a:p>
            <a:pPr lvl="6"/>
            <a:endParaRPr lang="en-US" sz="500" dirty="0" smtClean="0">
              <a:solidFill>
                <a:srgbClr val="CC0000"/>
              </a:solidFill>
              <a:ea typeface="ＭＳ Ｐゴシック" pitchFamily="34" charset="-128"/>
            </a:endParaRPr>
          </a:p>
          <a:p>
            <a:r>
              <a:rPr lang="en-US" sz="2400" dirty="0" smtClean="0">
                <a:ea typeface="ＭＳ Ｐゴシック" pitchFamily="34" charset="-128"/>
              </a:rPr>
              <a:t>Take a factor and sum out a variable</a:t>
            </a:r>
          </a:p>
          <a:p>
            <a:pPr lvl="2"/>
            <a:endParaRPr lang="en-US" sz="500" dirty="0" smtClean="0">
              <a:ea typeface="ＭＳ Ｐゴシック" pitchFamily="34" charset="-128"/>
            </a:endParaRP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Shrinks a factor to a smaller one</a:t>
            </a:r>
          </a:p>
          <a:p>
            <a:pPr lvl="4"/>
            <a:endParaRPr lang="en-US" sz="500" dirty="0" smtClean="0">
              <a:ea typeface="ＭＳ Ｐゴシック" pitchFamily="34" charset="-128"/>
            </a:endParaRP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A </a:t>
            </a:r>
            <a:r>
              <a:rPr lang="en-US" sz="2000" dirty="0" smtClean="0">
                <a:solidFill>
                  <a:srgbClr val="CC0000"/>
                </a:solidFill>
                <a:ea typeface="ＭＳ Ｐゴシック" pitchFamily="34" charset="-128"/>
              </a:rPr>
              <a:t>projection</a:t>
            </a:r>
            <a:r>
              <a:rPr lang="en-US" sz="2000" dirty="0" smtClean="0">
                <a:ea typeface="ＭＳ Ｐゴシック" pitchFamily="34" charset="-128"/>
              </a:rPr>
              <a:t> operation</a:t>
            </a:r>
          </a:p>
          <a:p>
            <a:pPr lvl="4"/>
            <a:endParaRPr lang="en-US" sz="1400" dirty="0" smtClean="0">
              <a:ea typeface="ＭＳ Ｐゴシック" pitchFamily="34" charset="-128"/>
            </a:endParaRPr>
          </a:p>
          <a:p>
            <a:r>
              <a:rPr lang="en-US" sz="2400" dirty="0" smtClean="0">
                <a:ea typeface="ＭＳ Ｐゴシック" pitchFamily="34" charset="-128"/>
              </a:rPr>
              <a:t>Example:</a:t>
            </a:r>
          </a:p>
          <a:p>
            <a:endParaRPr lang="en-US" sz="2400" dirty="0" smtClean="0">
              <a:ea typeface="ＭＳ Ｐゴシック" pitchFamily="34" charset="-128"/>
            </a:endParaRPr>
          </a:p>
          <a:p>
            <a:endParaRPr lang="en-US" sz="2400" dirty="0" smtClean="0">
              <a:ea typeface="ＭＳ Ｐゴシック" pitchFamily="34" charset="-128"/>
            </a:endParaRPr>
          </a:p>
          <a:p>
            <a:pPr lvl="1"/>
            <a:endParaRPr lang="en-US" sz="2000" dirty="0" smtClean="0">
              <a:ea typeface="ＭＳ Ｐゴシック" pitchFamily="34" charset="-128"/>
            </a:endParaRPr>
          </a:p>
        </p:txBody>
      </p:sp>
      <p:pic>
        <p:nvPicPr>
          <p:cNvPr id="34819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4305300"/>
            <a:ext cx="13462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AutoShape 5"/>
          <p:cNvSpPr>
            <a:spLocks noChangeArrowheads="1"/>
          </p:cNvSpPr>
          <p:nvPr/>
        </p:nvSpPr>
        <p:spPr bwMode="auto">
          <a:xfrm>
            <a:off x="3276600" y="5219700"/>
            <a:ext cx="990600" cy="304800"/>
          </a:xfrm>
          <a:prstGeom prst="rightArrow">
            <a:avLst>
              <a:gd name="adj1" fmla="val 50000"/>
              <a:gd name="adj2" fmla="val 8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963" y="4591050"/>
            <a:ext cx="890587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4718050"/>
            <a:ext cx="11842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287147"/>
              </p:ext>
            </p:extLst>
          </p:nvPr>
        </p:nvGraphicFramePr>
        <p:xfrm>
          <a:off x="1143000" y="4838700"/>
          <a:ext cx="1600200" cy="12573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685800"/>
              </a:tblGrid>
              <a:tr h="9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57449"/>
              </p:ext>
            </p:extLst>
          </p:nvPr>
        </p:nvGraphicFramePr>
        <p:xfrm>
          <a:off x="4953000" y="5124450"/>
          <a:ext cx="1371600" cy="628650"/>
        </p:xfrm>
        <a:graphic>
          <a:graphicData uri="http://schemas.openxmlformats.org/drawingml/2006/table">
            <a:tbl>
              <a:tblPr/>
              <a:tblGrid>
                <a:gridCol w="609600"/>
                <a:gridCol w="762000"/>
              </a:tblGrid>
              <a:tr h="114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0.17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0.83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73943"/>
            <a:ext cx="8915400" cy="2760256"/>
          </a:xfrm>
          <a:prstGeom prst="rect">
            <a:avLst/>
          </a:prstGeom>
        </p:spPr>
      </p:pic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Multiple Elimination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495800" y="1941513"/>
            <a:ext cx="14478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2800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Sum</a:t>
            </a:r>
          </a:p>
          <a:p>
            <a:pPr algn="ctr" eaLnBrk="1" hangingPunct="1"/>
            <a:r>
              <a:rPr lang="en-US" sz="2800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out R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239000" y="1905000"/>
            <a:ext cx="2057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2800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Sum</a:t>
            </a:r>
          </a:p>
          <a:p>
            <a:pPr algn="ctr" eaLnBrk="1" hangingPunct="1"/>
            <a:r>
              <a:rPr lang="en-US" sz="2800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out T</a:t>
            </a: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5943600" y="1219200"/>
            <a:ext cx="1295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T, L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362" y="2362200"/>
            <a:ext cx="105886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9220200" y="1219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L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Picture 2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2590800"/>
            <a:ext cx="70167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9" name="Oval 14"/>
          <p:cNvSpPr>
            <a:spLocks noChangeArrowheads="1"/>
          </p:cNvSpPr>
          <p:nvPr/>
        </p:nvSpPr>
        <p:spPr bwMode="auto">
          <a:xfrm>
            <a:off x="2438400" y="1219200"/>
            <a:ext cx="1295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R,</a:t>
            </a:r>
            <a:r>
              <a:rPr lang="en-US" sz="2400">
                <a:sym typeface="Symbol" pitchFamily="18" charset="2"/>
              </a:rPr>
              <a:t>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T, L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5850" name="Picture 1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57400"/>
            <a:ext cx="14890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994727"/>
              </p:ext>
            </p:extLst>
          </p:nvPr>
        </p:nvGraphicFramePr>
        <p:xfrm>
          <a:off x="1828800" y="1828800"/>
          <a:ext cx="2667000" cy="25146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8382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57653"/>
              </p:ext>
            </p:extLst>
          </p:nvPr>
        </p:nvGraphicFramePr>
        <p:xfrm>
          <a:off x="5943600" y="2819400"/>
          <a:ext cx="1600200" cy="125730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736600"/>
              </a:tblGrid>
              <a:tr h="9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390140"/>
              </p:ext>
            </p:extLst>
          </p:nvPr>
        </p:nvGraphicFramePr>
        <p:xfrm>
          <a:off x="8936037" y="3028950"/>
          <a:ext cx="1371600" cy="628650"/>
        </p:xfrm>
        <a:graphic>
          <a:graphicData uri="http://schemas.openxmlformats.org/drawingml/2006/table">
            <a:tbl>
              <a:tblPr/>
              <a:tblGrid>
                <a:gridCol w="609600"/>
                <a:gridCol w="762000"/>
              </a:tblGrid>
              <a:tr h="114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0.134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0.886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AutoShape 5"/>
          <p:cNvSpPr>
            <a:spLocks noChangeArrowheads="1"/>
          </p:cNvSpPr>
          <p:nvPr/>
        </p:nvSpPr>
        <p:spPr bwMode="auto">
          <a:xfrm>
            <a:off x="4724400" y="3200400"/>
            <a:ext cx="990600" cy="304800"/>
          </a:xfrm>
          <a:prstGeom prst="rightArrow">
            <a:avLst>
              <a:gd name="adj1" fmla="val 50000"/>
              <a:gd name="adj2" fmla="val 8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>
            <a:off x="7772400" y="3162300"/>
            <a:ext cx="990600" cy="304800"/>
          </a:xfrm>
          <a:prstGeom prst="rightArrow">
            <a:avLst>
              <a:gd name="adj1" fmla="val 50000"/>
              <a:gd name="adj2" fmla="val 8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6" grpId="0"/>
      <p:bldP spid="17" grpId="0" animBg="1"/>
      <p:bldP spid="21" grpId="0" animBg="1"/>
      <p:bldP spid="31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Thus Far: Multiple Join, Multiple Eliminate (= Inference by Enumeration)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359263"/>
            <a:ext cx="8785379" cy="551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2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Marginalizing Early (= Variable Elimination)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95400"/>
            <a:ext cx="10515600" cy="532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4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/>
                <a:ea typeface="ＭＳ Ｐゴシック" pitchFamily="34" charset="-128"/>
                <a:cs typeface="Calibri"/>
              </a:rPr>
              <a:t>Bayes</a:t>
            </a:r>
            <a:r>
              <a:rPr lang="ja-JP" altLang="en-US" dirty="0" smtClean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dirty="0" smtClean="0">
                <a:latin typeface="Calibri"/>
                <a:ea typeface="ＭＳ Ｐゴシック" pitchFamily="34" charset="-128"/>
                <a:cs typeface="Calibri"/>
              </a:rPr>
              <a:t> Net Representation</a:t>
            </a:r>
            <a:endParaRPr lang="en-US" dirty="0" smtClean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7467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A directed, acyclic graph, one node per random variable</a:t>
            </a:r>
          </a:p>
          <a:p>
            <a:pPr eaLnBrk="1" hangingPunct="1">
              <a:lnSpc>
                <a:spcPct val="80000"/>
              </a:lnSpc>
            </a:pPr>
            <a:endParaRPr lang="en-US" sz="7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A conditional probability table (CPT) for each node</a:t>
            </a:r>
          </a:p>
          <a:p>
            <a:pPr lvl="7">
              <a:lnSpc>
                <a:spcPct val="80000"/>
              </a:lnSpc>
            </a:pPr>
            <a:endParaRPr lang="en-US" sz="12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A collection of distributions over X, one for each combination of parents</a:t>
            </a:r>
            <a:r>
              <a:rPr lang="ja-JP" altLang="en-US" sz="2000" dirty="0" smtClean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000" dirty="0" smtClean="0">
                <a:latin typeface="Calibri"/>
                <a:ea typeface="ＭＳ Ｐゴシック" pitchFamily="34" charset="-128"/>
                <a:cs typeface="Calibri"/>
              </a:rPr>
              <a:t> values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0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altLang="ja-JP" sz="12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Bayes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 </a:t>
            </a:r>
            <a:r>
              <a:rPr lang="en-US" altLang="ja-JP" sz="2400" dirty="0" smtClean="0">
                <a:latin typeface="Calibri"/>
                <a:ea typeface="ＭＳ Ｐゴシック" pitchFamily="34" charset="-128"/>
                <a:cs typeface="Calibri"/>
              </a:rPr>
              <a:t>nets implicitly encode 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joint </a:t>
            </a:r>
            <a:r>
              <a:rPr lang="en-US" altLang="ja-JP" sz="2400" dirty="0" smtClean="0">
                <a:latin typeface="Calibri"/>
                <a:ea typeface="ＭＳ Ｐゴシック" pitchFamily="34" charset="-128"/>
                <a:cs typeface="Calibri"/>
              </a:rPr>
              <a:t>distributions</a:t>
            </a:r>
          </a:p>
          <a:p>
            <a:pPr lvl="5">
              <a:lnSpc>
                <a:spcPct val="80000"/>
              </a:lnSpc>
            </a:pPr>
            <a:endParaRPr lang="en-US" altLang="ja-JP" sz="12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As a product of local conditional 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distributions</a:t>
            </a: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To see what probability a BN gives to a full assignment, multiply all the relevant conditionals together: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altLang="ja-JP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 smtClean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27660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14729"/>
            <a:ext cx="19272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638800"/>
            <a:ext cx="55356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4494919"/>
            <a:ext cx="2062552" cy="23621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434" y="1524000"/>
            <a:ext cx="3514965" cy="25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9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Traffic Domain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447800" y="2362200"/>
            <a:ext cx="4876800" cy="3459164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Inference by Enumeration</a:t>
            </a:r>
          </a:p>
          <a:p>
            <a:pPr lvl="1"/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379412" y="2514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379412" y="3581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L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678" name="AutoShape 6"/>
          <p:cNvCxnSpPr>
            <a:cxnSpLocks noChangeShapeType="1"/>
            <a:stCxn id="28676" idx="4"/>
            <a:endCxn id="28677" idx="0"/>
          </p:cNvCxnSpPr>
          <p:nvPr/>
        </p:nvCxnSpPr>
        <p:spPr bwMode="auto">
          <a:xfrm rot="5400000">
            <a:off x="379413" y="3314700"/>
            <a:ext cx="533400" cy="3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679" name="Oval 11"/>
          <p:cNvSpPr>
            <a:spLocks noChangeArrowheads="1"/>
          </p:cNvSpPr>
          <p:nvPr/>
        </p:nvSpPr>
        <p:spPr bwMode="auto">
          <a:xfrm>
            <a:off x="381000" y="1447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cxnSp>
        <p:nvCxnSpPr>
          <p:cNvPr id="28680" name="AutoShape 12"/>
          <p:cNvCxnSpPr>
            <a:cxnSpLocks noChangeShapeType="1"/>
            <a:stCxn id="28679" idx="4"/>
            <a:endCxn id="28676" idx="0"/>
          </p:cNvCxnSpPr>
          <p:nvPr/>
        </p:nvCxnSpPr>
        <p:spPr bwMode="auto">
          <a:xfrm rot="5400000">
            <a:off x="380206" y="2247106"/>
            <a:ext cx="53340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524000"/>
            <a:ext cx="1828800" cy="469900"/>
          </a:xfrm>
          <a:prstGeom prst="rect">
            <a:avLst/>
          </a:prstGeom>
        </p:spPr>
      </p:pic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6781800" y="2362200"/>
            <a:ext cx="4876800" cy="345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>
                <a:ea typeface="ＭＳ Ｐゴシック" pitchFamily="34" charset="-128"/>
              </a:rPr>
              <a:t>Variable Elimination</a:t>
            </a:r>
          </a:p>
          <a:p>
            <a:pPr lvl="1"/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276600"/>
            <a:ext cx="3505200" cy="6380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22932" y="3934378"/>
            <a:ext cx="98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/>
                <a:cs typeface="Calibri"/>
              </a:rPr>
              <a:t>Join on r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02087" y="3998910"/>
            <a:ext cx="98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/>
                <a:cs typeface="Calibri"/>
              </a:rPr>
              <a:t>Join on r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57600" y="46482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/>
                <a:cs typeface="Calibri"/>
              </a:rPr>
              <a:t>Join on t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02445" y="5257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/>
                <a:cs typeface="Calibri"/>
              </a:rPr>
              <a:t>Join on t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372600" y="46482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/>
                <a:cs typeface="Calibri"/>
              </a:rPr>
              <a:t>Eliminate r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10600" y="60198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/>
                <a:cs typeface="Calibri"/>
              </a:rPr>
              <a:t>Eliminate t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29000" y="52578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/>
                <a:cs typeface="Calibri"/>
              </a:rPr>
              <a:t>Eliminate r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352800"/>
            <a:ext cx="3098822" cy="57220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00400" y="595526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/>
                <a:cs typeface="Calibri"/>
              </a:rPr>
              <a:t>Eliminate t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4419600" y="3276600"/>
            <a:ext cx="304800" cy="1295400"/>
          </a:xfrm>
          <a:prstGeom prst="leftBrace">
            <a:avLst/>
          </a:prstGeom>
          <a:ln w="41275">
            <a:solidFill>
              <a:srgbClr val="FF0000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/>
          <p:cNvSpPr/>
          <p:nvPr/>
        </p:nvSpPr>
        <p:spPr>
          <a:xfrm>
            <a:off x="4114800" y="3581400"/>
            <a:ext cx="228600" cy="2057400"/>
          </a:xfrm>
          <a:prstGeom prst="leftBrace">
            <a:avLst/>
          </a:prstGeom>
          <a:ln w="41275">
            <a:solidFill>
              <a:srgbClr val="FF0000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/>
          <p:cNvSpPr/>
          <p:nvPr/>
        </p:nvSpPr>
        <p:spPr>
          <a:xfrm>
            <a:off x="3962400" y="3962400"/>
            <a:ext cx="152400" cy="2438400"/>
          </a:xfrm>
          <a:prstGeom prst="leftBrace">
            <a:avLst/>
          </a:prstGeom>
          <a:ln w="41275">
            <a:solidFill>
              <a:srgbClr val="FF0000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3733800" y="4419600"/>
            <a:ext cx="152400" cy="2895600"/>
          </a:xfrm>
          <a:prstGeom prst="leftBrace">
            <a:avLst/>
          </a:prstGeom>
          <a:ln w="41275">
            <a:solidFill>
              <a:srgbClr val="FF0000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/>
          <p:cNvSpPr/>
          <p:nvPr/>
        </p:nvSpPr>
        <p:spPr>
          <a:xfrm>
            <a:off x="10058400" y="3200400"/>
            <a:ext cx="228600" cy="1371600"/>
          </a:xfrm>
          <a:prstGeom prst="leftBrace">
            <a:avLst/>
          </a:prstGeom>
          <a:ln w="41275">
            <a:solidFill>
              <a:srgbClr val="FF0000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Left Brace 36"/>
          <p:cNvSpPr/>
          <p:nvPr/>
        </p:nvSpPr>
        <p:spPr>
          <a:xfrm>
            <a:off x="9829800" y="3657600"/>
            <a:ext cx="228600" cy="1828800"/>
          </a:xfrm>
          <a:prstGeom prst="leftBrace">
            <a:avLst/>
          </a:prstGeom>
          <a:ln w="41275">
            <a:solidFill>
              <a:srgbClr val="FF0000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8" name="Left Brace 37"/>
          <p:cNvSpPr/>
          <p:nvPr/>
        </p:nvSpPr>
        <p:spPr>
          <a:xfrm>
            <a:off x="9448800" y="3886200"/>
            <a:ext cx="228600" cy="2743200"/>
          </a:xfrm>
          <a:prstGeom prst="leftBrace">
            <a:avLst/>
          </a:prstGeom>
          <a:ln w="41275">
            <a:solidFill>
              <a:srgbClr val="FF0000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9" name="Left Brace 38"/>
          <p:cNvSpPr/>
          <p:nvPr/>
        </p:nvSpPr>
        <p:spPr>
          <a:xfrm>
            <a:off x="9220200" y="4267200"/>
            <a:ext cx="228600" cy="3276600"/>
          </a:xfrm>
          <a:prstGeom prst="leftBrace">
            <a:avLst/>
          </a:prstGeom>
          <a:ln w="41275">
            <a:solidFill>
              <a:srgbClr val="FF0000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0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Marginalizing Early! (aka VE)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343400" y="1200090"/>
            <a:ext cx="2057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2000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Sum out R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6215065" y="30480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215065" y="4114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L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AutoShape 12"/>
          <p:cNvCxnSpPr>
            <a:cxnSpLocks noChangeShapeType="1"/>
            <a:stCxn id="16" idx="4"/>
            <a:endCxn id="17" idx="0"/>
          </p:cNvCxnSpPr>
          <p:nvPr/>
        </p:nvCxnSpPr>
        <p:spPr bwMode="auto">
          <a:xfrm>
            <a:off x="6481765" y="3581400"/>
            <a:ext cx="0" cy="533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35" name="Picture 3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752600"/>
            <a:ext cx="7302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1295400"/>
            <a:ext cx="110331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199620"/>
              </p:ext>
            </p:extLst>
          </p:nvPr>
        </p:nvGraphicFramePr>
        <p:xfrm>
          <a:off x="3124200" y="1724025"/>
          <a:ext cx="1600200" cy="12573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685800"/>
              </a:tblGrid>
              <a:tr h="9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2" name="Picture 3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088" y="4991100"/>
            <a:ext cx="103028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963070"/>
              </p:ext>
            </p:extLst>
          </p:nvPr>
        </p:nvGraphicFramePr>
        <p:xfrm>
          <a:off x="3276600" y="5448300"/>
          <a:ext cx="1295400" cy="125730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9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34814"/>
              </p:ext>
            </p:extLst>
          </p:nvPr>
        </p:nvGraphicFramePr>
        <p:xfrm>
          <a:off x="5867400" y="2190750"/>
          <a:ext cx="1371600" cy="628650"/>
        </p:xfrm>
        <a:graphic>
          <a:graphicData uri="http://schemas.openxmlformats.org/drawingml/2006/table">
            <a:tbl>
              <a:tblPr/>
              <a:tblGrid>
                <a:gridCol w="609600"/>
                <a:gridCol w="762000"/>
              </a:tblGrid>
              <a:tr h="114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0.17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0.83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6" name="Picture 4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888" y="4838700"/>
            <a:ext cx="103028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381106"/>
              </p:ext>
            </p:extLst>
          </p:nvPr>
        </p:nvGraphicFramePr>
        <p:xfrm>
          <a:off x="5867400" y="5295900"/>
          <a:ext cx="1295400" cy="125730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9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953" name="Oval 15"/>
          <p:cNvSpPr>
            <a:spLocks noChangeArrowheads="1"/>
          </p:cNvSpPr>
          <p:nvPr/>
        </p:nvSpPr>
        <p:spPr bwMode="auto">
          <a:xfrm>
            <a:off x="76200" y="4038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6954" name="Picture 4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1524000"/>
            <a:ext cx="7318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955" name="Picture 50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895600"/>
            <a:ext cx="10604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56" name="Oval 11"/>
          <p:cNvSpPr>
            <a:spLocks noChangeArrowheads="1"/>
          </p:cNvSpPr>
          <p:nvPr/>
        </p:nvSpPr>
        <p:spPr bwMode="auto">
          <a:xfrm>
            <a:off x="77787" y="2971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cxnSp>
        <p:nvCxnSpPr>
          <p:cNvPr id="36957" name="AutoShape 12"/>
          <p:cNvCxnSpPr>
            <a:cxnSpLocks noChangeShapeType="1"/>
            <a:stCxn id="36956" idx="4"/>
            <a:endCxn id="36953" idx="0"/>
          </p:cNvCxnSpPr>
          <p:nvPr/>
        </p:nvCxnSpPr>
        <p:spPr bwMode="auto">
          <a:xfrm rot="5400000">
            <a:off x="76994" y="3771106"/>
            <a:ext cx="533400" cy="1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958" name="Oval 25"/>
          <p:cNvSpPr>
            <a:spLocks noChangeArrowheads="1"/>
          </p:cNvSpPr>
          <p:nvPr/>
        </p:nvSpPr>
        <p:spPr bwMode="auto">
          <a:xfrm>
            <a:off x="76200" y="5105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L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959" name="AutoShape 12"/>
          <p:cNvCxnSpPr>
            <a:cxnSpLocks noChangeShapeType="1"/>
            <a:stCxn id="36953" idx="4"/>
            <a:endCxn id="36958" idx="0"/>
          </p:cNvCxnSpPr>
          <p:nvPr/>
        </p:nvCxnSpPr>
        <p:spPr bwMode="auto">
          <a:xfrm rot="5400000">
            <a:off x="76200" y="4838700"/>
            <a:ext cx="533400" cy="3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36960" name="Picture 55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4838700"/>
            <a:ext cx="103028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869950" y="1981200"/>
          <a:ext cx="1219200" cy="6286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</a:tblGrid>
              <a:tr h="114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823913" y="3352800"/>
          <a:ext cx="1295400" cy="125730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9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838200" y="5295900"/>
          <a:ext cx="1295400" cy="125730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9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0" name="AutoShape 5"/>
          <p:cNvSpPr>
            <a:spLocks noChangeArrowheads="1"/>
          </p:cNvSpPr>
          <p:nvPr/>
        </p:nvSpPr>
        <p:spPr bwMode="auto">
          <a:xfrm>
            <a:off x="2362200" y="1600200"/>
            <a:ext cx="533400" cy="304800"/>
          </a:xfrm>
          <a:prstGeom prst="rightArrow">
            <a:avLst>
              <a:gd name="adj1" fmla="val 50000"/>
              <a:gd name="adj2" fmla="val 8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2133600" y="1143000"/>
            <a:ext cx="914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2000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Join R</a:t>
            </a:r>
          </a:p>
        </p:txBody>
      </p:sp>
      <p:sp>
        <p:nvSpPr>
          <p:cNvPr id="62" name="Oval 61"/>
          <p:cNvSpPr>
            <a:spLocks noChangeArrowheads="1"/>
          </p:cNvSpPr>
          <p:nvPr/>
        </p:nvSpPr>
        <p:spPr bwMode="auto">
          <a:xfrm>
            <a:off x="3276600" y="3124200"/>
            <a:ext cx="1295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R,</a:t>
            </a:r>
            <a:r>
              <a:rPr lang="en-US" sz="2400">
                <a:sym typeface="Symbol" pitchFamily="18" charset="2"/>
              </a:rPr>
              <a:t> </a:t>
            </a:r>
            <a:r>
              <a:rPr lang="en-US" sz="24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Oval 62"/>
          <p:cNvSpPr>
            <a:spLocks noChangeArrowheads="1"/>
          </p:cNvSpPr>
          <p:nvPr/>
        </p:nvSpPr>
        <p:spPr bwMode="auto">
          <a:xfrm>
            <a:off x="3657600" y="41910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L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4" name="AutoShape 12"/>
          <p:cNvCxnSpPr>
            <a:cxnSpLocks noChangeShapeType="1"/>
            <a:stCxn id="62" idx="4"/>
            <a:endCxn id="63" idx="0"/>
          </p:cNvCxnSpPr>
          <p:nvPr/>
        </p:nvCxnSpPr>
        <p:spPr bwMode="auto">
          <a:xfrm rot="5400000">
            <a:off x="3657601" y="3924300"/>
            <a:ext cx="533400" cy="3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8305800" y="3048000"/>
            <a:ext cx="1295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T, L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7" name="Picture 36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363" y="3962400"/>
            <a:ext cx="105727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11069637" y="3124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L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9" name="Picture 38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4210050"/>
            <a:ext cx="70167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885918"/>
              </p:ext>
            </p:extLst>
          </p:nvPr>
        </p:nvGraphicFramePr>
        <p:xfrm>
          <a:off x="8229600" y="4381500"/>
          <a:ext cx="1600200" cy="125730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736600"/>
              </a:tblGrid>
              <a:tr h="9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882854"/>
              </p:ext>
            </p:extLst>
          </p:nvPr>
        </p:nvGraphicFramePr>
        <p:xfrm>
          <a:off x="10668000" y="4648200"/>
          <a:ext cx="1371600" cy="628650"/>
        </p:xfrm>
        <a:graphic>
          <a:graphicData uri="http://schemas.openxmlformats.org/drawingml/2006/table">
            <a:tbl>
              <a:tblPr/>
              <a:tblGrid>
                <a:gridCol w="609600"/>
                <a:gridCol w="762000"/>
              </a:tblGrid>
              <a:tr h="114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0.134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0.866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4" name="AutoShape 5"/>
          <p:cNvSpPr>
            <a:spLocks noChangeArrowheads="1"/>
          </p:cNvSpPr>
          <p:nvPr/>
        </p:nvSpPr>
        <p:spPr bwMode="auto">
          <a:xfrm>
            <a:off x="5105400" y="1600200"/>
            <a:ext cx="533400" cy="304800"/>
          </a:xfrm>
          <a:prstGeom prst="rightArrow">
            <a:avLst>
              <a:gd name="adj1" fmla="val 50000"/>
              <a:gd name="adj2" fmla="val 8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AutoShape 5"/>
          <p:cNvSpPr>
            <a:spLocks noChangeArrowheads="1"/>
          </p:cNvSpPr>
          <p:nvPr/>
        </p:nvSpPr>
        <p:spPr bwMode="auto">
          <a:xfrm>
            <a:off x="7467600" y="1600200"/>
            <a:ext cx="533400" cy="304800"/>
          </a:xfrm>
          <a:prstGeom prst="rightArrow">
            <a:avLst>
              <a:gd name="adj1" fmla="val 50000"/>
              <a:gd name="adj2" fmla="val 8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7239000" y="1200090"/>
            <a:ext cx="914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2000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Join </a:t>
            </a:r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T</a:t>
            </a:r>
            <a:endParaRPr lang="en-US" sz="2000" dirty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AutoShape 5"/>
          <p:cNvSpPr>
            <a:spLocks noChangeArrowheads="1"/>
          </p:cNvSpPr>
          <p:nvPr/>
        </p:nvSpPr>
        <p:spPr bwMode="auto">
          <a:xfrm>
            <a:off x="9829800" y="1543110"/>
            <a:ext cx="533400" cy="304800"/>
          </a:xfrm>
          <a:prstGeom prst="rightArrow">
            <a:avLst>
              <a:gd name="adj1" fmla="val 50000"/>
              <a:gd name="adj2" fmla="val 8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9296400" y="1143000"/>
            <a:ext cx="152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Sum out T</a:t>
            </a:r>
            <a:endParaRPr lang="en-US" sz="2000" dirty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33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6" grpId="0" animBg="1"/>
      <p:bldP spid="17" grpId="0" animBg="1"/>
      <p:bldP spid="60" grpId="0" animBg="1"/>
      <p:bldP spid="61" grpId="0"/>
      <p:bldP spid="62" grpId="0" animBg="1"/>
      <p:bldP spid="63" grpId="0" animBg="1"/>
      <p:bldP spid="36" grpId="0" animBg="1"/>
      <p:bldP spid="38" grpId="0" animBg="1"/>
      <p:bldP spid="44" grpId="0" animBg="1"/>
      <p:bldP spid="49" grpId="0" animBg="1"/>
      <p:bldP spid="50" grpId="0"/>
      <p:bldP spid="51" grpId="0" animBg="1"/>
      <p:bldP spid="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905000"/>
            <a:ext cx="4974417" cy="4344412"/>
          </a:xfrm>
          <a:prstGeom prst="rect">
            <a:avLst/>
          </a:prstGeom>
        </p:spPr>
      </p:pic>
      <p:sp>
        <p:nvSpPr>
          <p:cNvPr id="38920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Evidence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2400" smtClean="0">
                <a:ea typeface="ＭＳ Ｐゴシック" pitchFamily="34" charset="-128"/>
              </a:rPr>
              <a:t>If evidence, start with factors that select that evidence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No evidence uses these initial factors:</a:t>
            </a:r>
          </a:p>
          <a:p>
            <a:endParaRPr lang="en-US" sz="2400" smtClean="0">
              <a:ea typeface="ＭＳ Ｐゴシック" pitchFamily="34" charset="-128"/>
            </a:endParaRPr>
          </a:p>
          <a:p>
            <a:endParaRPr lang="en-US" sz="2400" smtClean="0">
              <a:ea typeface="ＭＳ Ｐゴシック" pitchFamily="34" charset="-128"/>
            </a:endParaRPr>
          </a:p>
          <a:p>
            <a:endParaRPr lang="en-US" sz="2400" smtClean="0">
              <a:ea typeface="ＭＳ Ｐゴシック" pitchFamily="34" charset="-128"/>
            </a:endParaRPr>
          </a:p>
          <a:p>
            <a:endParaRPr lang="en-US" sz="2400" smtClean="0">
              <a:ea typeface="ＭＳ Ｐゴシック" pitchFamily="34" charset="-128"/>
            </a:endParaRPr>
          </a:p>
          <a:p>
            <a:pPr lvl="1"/>
            <a:r>
              <a:rPr lang="en-US" sz="2000" smtClean="0">
                <a:ea typeface="ＭＳ Ｐゴシック" pitchFamily="34" charset="-128"/>
              </a:rPr>
              <a:t>Computing                        , the initial factors become:</a:t>
            </a:r>
          </a:p>
          <a:p>
            <a:pPr lvl="1"/>
            <a:endParaRPr lang="en-US" sz="2000" smtClean="0">
              <a:ea typeface="ＭＳ Ｐゴシック" pitchFamily="34" charset="-128"/>
            </a:endParaRPr>
          </a:p>
          <a:p>
            <a:pPr lvl="1"/>
            <a:endParaRPr lang="en-US" sz="2000" smtClean="0">
              <a:ea typeface="ＭＳ Ｐゴシック" pitchFamily="34" charset="-128"/>
            </a:endParaRPr>
          </a:p>
          <a:p>
            <a:pPr lvl="2"/>
            <a:endParaRPr lang="en-US" sz="1600" smtClean="0">
              <a:ea typeface="ＭＳ Ｐゴシック" pitchFamily="34" charset="-128"/>
            </a:endParaRPr>
          </a:p>
          <a:p>
            <a:pPr lvl="2"/>
            <a:endParaRPr lang="en-US" sz="1600" smtClean="0">
              <a:ea typeface="ＭＳ Ｐゴシック" pitchFamily="34" charset="-128"/>
            </a:endParaRPr>
          </a:p>
          <a:p>
            <a:pPr lvl="1"/>
            <a:endParaRPr lang="en-US" sz="2000" smtClean="0">
              <a:ea typeface="ＭＳ Ｐゴシック" pitchFamily="34" charset="-128"/>
            </a:endParaRPr>
          </a:p>
          <a:p>
            <a:r>
              <a:rPr lang="en-US" sz="2400" smtClean="0">
                <a:ea typeface="ＭＳ Ｐゴシック" pitchFamily="34" charset="-128"/>
              </a:rPr>
              <a:t>We eliminate all vars other than query + evidence</a:t>
            </a:r>
          </a:p>
        </p:txBody>
      </p:sp>
      <p:pic>
        <p:nvPicPr>
          <p:cNvPr id="30" name="Picture 2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2362200"/>
            <a:ext cx="7524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75" y="2362200"/>
            <a:ext cx="109061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938" y="2362200"/>
            <a:ext cx="1058862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50" y="4595813"/>
            <a:ext cx="9699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938" y="4594225"/>
            <a:ext cx="14303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1531938" y="2760663"/>
          <a:ext cx="1219200" cy="446088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</a:tblGrid>
              <a:tr h="223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</a:t>
                      </a: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3360738" y="2760663"/>
          <a:ext cx="1295400" cy="892176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23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</a:t>
                      </a: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</a:t>
                      </a: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5334000" y="2760663"/>
          <a:ext cx="1371600" cy="892176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</a:tblGrid>
              <a:tr h="223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</a:t>
                      </a: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</a:t>
                      </a: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</a:t>
                      </a: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9" name="Picture 18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3977069"/>
            <a:ext cx="142875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1524000" y="4975225"/>
          <a:ext cx="1219200" cy="22276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</a:tblGrid>
              <a:tr h="222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4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</a:p>
                  </a:txBody>
                  <a:tcPr marL="9525" marR="9525" marT="94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3352800" y="4975225"/>
          <a:ext cx="1295400" cy="446088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23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</a:t>
                      </a: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2" name="Picture 21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938" y="4576763"/>
            <a:ext cx="10588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334000" y="4975225"/>
          <a:ext cx="1371600" cy="892176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</a:tblGrid>
              <a:tr h="223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</a:t>
                      </a: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</a:t>
                      </a: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</a:t>
                      </a:r>
                    </a:p>
                  </a:txBody>
                  <a:tcPr marL="9525" marR="9525" marT="9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905000"/>
            <a:ext cx="4974417" cy="4344412"/>
          </a:xfrm>
          <a:prstGeom prst="rect">
            <a:avLst/>
          </a:prstGeom>
        </p:spPr>
      </p:pic>
      <p:sp>
        <p:nvSpPr>
          <p:cNvPr id="39940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/>
                <a:ea typeface="ＭＳ Ｐゴシック" pitchFamily="34" charset="-128"/>
                <a:cs typeface="Calibri"/>
              </a:rPr>
              <a:t>Evidence II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Result will be a selected joint of query and evidence</a:t>
            </a:r>
          </a:p>
          <a:p>
            <a:pPr lvl="1"/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E.g. for P(L | +r), we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 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would</a:t>
            </a:r>
            <a:r>
              <a:rPr lang="en-US" altLang="ja-JP" sz="2000" dirty="0" smtClean="0">
                <a:latin typeface="Calibri"/>
                <a:ea typeface="ＭＳ Ｐゴシック" pitchFamily="34" charset="-128"/>
                <a:cs typeface="Calibri"/>
              </a:rPr>
              <a:t> end up with:</a:t>
            </a:r>
          </a:p>
          <a:p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endParaRPr lang="en-US" sz="20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endParaRPr lang="en-US" sz="20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endParaRPr lang="en-US" sz="2000" dirty="0" smtClean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To get our answer, just normalize this!</a:t>
            </a:r>
          </a:p>
          <a:p>
            <a:pPr lvl="1"/>
            <a:endParaRPr lang="en-US" sz="2000" dirty="0" smtClean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That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 </a:t>
            </a:r>
            <a:r>
              <a:rPr lang="en-US" altLang="ja-JP" sz="2400" dirty="0" smtClean="0">
                <a:latin typeface="Calibri"/>
                <a:ea typeface="ＭＳ Ｐゴシック" pitchFamily="34" charset="-128"/>
                <a:cs typeface="Calibri"/>
              </a:rPr>
              <a:t>’s it!</a:t>
            </a: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667000"/>
            <a:ext cx="13049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830008"/>
              </p:ext>
            </p:extLst>
          </p:nvPr>
        </p:nvGraphicFramePr>
        <p:xfrm>
          <a:off x="6019800" y="3124200"/>
          <a:ext cx="1143000" cy="628650"/>
        </p:xfrm>
        <a:graphic>
          <a:graphicData uri="http://schemas.openxmlformats.org/drawingml/2006/table">
            <a:tbl>
              <a:tblPr/>
              <a:tblGrid>
                <a:gridCol w="457200"/>
                <a:gridCol w="685800"/>
              </a:tblGrid>
              <a:tr h="9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0.26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0.74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303527"/>
              </p:ext>
            </p:extLst>
          </p:nvPr>
        </p:nvGraphicFramePr>
        <p:xfrm>
          <a:off x="1676400" y="3124200"/>
          <a:ext cx="1752600" cy="62865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889000"/>
              </a:tblGrid>
              <a:tr h="9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0.026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0.074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4" name="Picture 2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2667000"/>
            <a:ext cx="142875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4191000" y="3276600"/>
            <a:ext cx="990600" cy="304800"/>
          </a:xfrm>
          <a:prstGeom prst="rightArrow">
            <a:avLst>
              <a:gd name="adj1" fmla="val 50000"/>
              <a:gd name="adj2" fmla="val 8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581400" y="2667000"/>
            <a:ext cx="2057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2000" dirty="0">
                <a:solidFill>
                  <a:schemeClr val="accent2"/>
                </a:solidFill>
                <a:latin typeface="Calibri"/>
                <a:cs typeface="Calibri"/>
              </a:rPr>
              <a:t>Normalize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General Variable Elimination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5638800" cy="437356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Query:</a:t>
            </a:r>
          </a:p>
          <a:p>
            <a:pPr>
              <a:lnSpc>
                <a:spcPct val="90000"/>
              </a:lnSpc>
            </a:pPr>
            <a:endParaRPr lang="en-US" sz="24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Start with initial factors: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ea typeface="ＭＳ Ｐゴシック" pitchFamily="34" charset="-128"/>
              </a:rPr>
              <a:t>Local CPTs (but instantiated by evidence)</a:t>
            </a:r>
          </a:p>
          <a:p>
            <a:pPr>
              <a:lnSpc>
                <a:spcPct val="90000"/>
              </a:lnSpc>
            </a:pPr>
            <a:endParaRPr lang="en-US" sz="24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While there are still hidden variables (not Q or evidence):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ea typeface="ＭＳ Ｐゴシック" pitchFamily="34" charset="-128"/>
              </a:rPr>
              <a:t>Pick a hidden variable H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ea typeface="ＭＳ Ｐゴシック" pitchFamily="34" charset="-128"/>
              </a:rPr>
              <a:t>Join all factors mentioning H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ea typeface="ＭＳ Ｐゴシック" pitchFamily="34" charset="-128"/>
              </a:rPr>
              <a:t>Eliminate (sum out) H</a:t>
            </a:r>
          </a:p>
          <a:p>
            <a:pPr lvl="1">
              <a:lnSpc>
                <a:spcPct val="90000"/>
              </a:lnSpc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Join all remaining factors and normalize</a:t>
            </a:r>
          </a:p>
        </p:txBody>
      </p:sp>
      <p:pic>
        <p:nvPicPr>
          <p:cNvPr id="40963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05000"/>
            <a:ext cx="4572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3733800"/>
            <a:ext cx="3053791" cy="15464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1981200"/>
            <a:ext cx="2252280" cy="1295399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5715000"/>
            <a:ext cx="685800" cy="900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919" y="6019800"/>
            <a:ext cx="1307806" cy="41106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Example</a:t>
            </a:r>
          </a:p>
        </p:txBody>
      </p:sp>
      <p:pic>
        <p:nvPicPr>
          <p:cNvPr id="41987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3805238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449513"/>
            <a:ext cx="7842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650" y="2449513"/>
            <a:ext cx="14890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2430463"/>
            <a:ext cx="99695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1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2430463"/>
            <a:ext cx="1119188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18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436813"/>
            <a:ext cx="768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3" name="Text Box 20"/>
          <p:cNvSpPr txBox="1">
            <a:spLocks noChangeArrowheads="1"/>
          </p:cNvSpPr>
          <p:nvPr/>
        </p:nvSpPr>
        <p:spPr bwMode="auto">
          <a:xfrm>
            <a:off x="762000" y="32766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Choose A</a:t>
            </a:r>
          </a:p>
        </p:txBody>
      </p:sp>
      <p:sp>
        <p:nvSpPr>
          <p:cNvPr id="26635" name="AutoShape 24"/>
          <p:cNvSpPr>
            <a:spLocks noChangeArrowheads="1"/>
          </p:cNvSpPr>
          <p:nvPr/>
        </p:nvSpPr>
        <p:spPr bwMode="auto">
          <a:xfrm>
            <a:off x="3200400" y="4179888"/>
            <a:ext cx="762000" cy="685800"/>
          </a:xfrm>
          <a:prstGeom prst="rightArrow">
            <a:avLst>
              <a:gd name="adj1" fmla="val 50000"/>
              <a:gd name="adj2" fmla="val 423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AutoShape 26"/>
          <p:cNvSpPr>
            <a:spLocks noChangeArrowheads="1"/>
          </p:cNvSpPr>
          <p:nvPr/>
        </p:nvSpPr>
        <p:spPr bwMode="auto">
          <a:xfrm>
            <a:off x="6705600" y="4179888"/>
            <a:ext cx="762000" cy="685800"/>
          </a:xfrm>
          <a:prstGeom prst="rightArrow">
            <a:avLst>
              <a:gd name="adj1" fmla="val 50000"/>
              <a:gd name="adj2" fmla="val 423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Rectangle 31"/>
          <p:cNvSpPr>
            <a:spLocks noChangeArrowheads="1"/>
          </p:cNvSpPr>
          <p:nvPr/>
        </p:nvSpPr>
        <p:spPr bwMode="auto">
          <a:xfrm>
            <a:off x="1828800" y="5410200"/>
            <a:ext cx="6096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Rectangle 32"/>
          <p:cNvSpPr>
            <a:spLocks noChangeArrowheads="1"/>
          </p:cNvSpPr>
          <p:nvPr/>
        </p:nvSpPr>
        <p:spPr bwMode="auto">
          <a:xfrm>
            <a:off x="914400" y="2286000"/>
            <a:ext cx="853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6639" name="Picture 33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3" y="4421188"/>
            <a:ext cx="219075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0" name="Picture 34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394200"/>
            <a:ext cx="2428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9" name="Picture 6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86200"/>
            <a:ext cx="14890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90" name="Picture 12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343400"/>
            <a:ext cx="99695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91" name="Picture 15" descr="txp_fi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800600"/>
            <a:ext cx="1119188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92" name="Picture 41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8" y="4343400"/>
            <a:ext cx="2195512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93" name="Picture 43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343400"/>
            <a:ext cx="182562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94" name="Picture 44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638800"/>
            <a:ext cx="182562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95" name="Picture 5" descr="txp_fig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638800"/>
            <a:ext cx="7842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96" name="Picture 18" descr="txp_fig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450" y="5626100"/>
            <a:ext cx="768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alarm.png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486" y="1295400"/>
            <a:ext cx="1816908" cy="1905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5" grpId="0" animBg="1"/>
      <p:bldP spid="26636" grpId="0" animBg="1"/>
      <p:bldP spid="2868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Example</a:t>
            </a:r>
          </a:p>
        </p:txBody>
      </p:sp>
      <p:sp>
        <p:nvSpPr>
          <p:cNvPr id="43011" name="Rectangle 7"/>
          <p:cNvSpPr>
            <a:spLocks noChangeArrowheads="1"/>
          </p:cNvSpPr>
          <p:nvPr/>
        </p:nvSpPr>
        <p:spPr bwMode="auto">
          <a:xfrm>
            <a:off x="2514600" y="1447800"/>
            <a:ext cx="6096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012" name="Text Box 8"/>
          <p:cNvSpPr txBox="1">
            <a:spLocks noChangeArrowheads="1"/>
          </p:cNvSpPr>
          <p:nvPr/>
        </p:nvSpPr>
        <p:spPr bwMode="auto">
          <a:xfrm>
            <a:off x="1219200" y="22098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Calibri" pitchFamily="34" charset="0"/>
                <a:cs typeface="Calibri" pitchFamily="34" charset="0"/>
              </a:rPr>
              <a:t>Choose E</a:t>
            </a:r>
          </a:p>
        </p:txBody>
      </p:sp>
      <p:sp>
        <p:nvSpPr>
          <p:cNvPr id="43013" name="AutoShape 9"/>
          <p:cNvSpPr>
            <a:spLocks noChangeArrowheads="1"/>
          </p:cNvSpPr>
          <p:nvPr/>
        </p:nvSpPr>
        <p:spPr bwMode="auto">
          <a:xfrm>
            <a:off x="3657600" y="2819400"/>
            <a:ext cx="762000" cy="685800"/>
          </a:xfrm>
          <a:prstGeom prst="rightArrow">
            <a:avLst>
              <a:gd name="adj1" fmla="val 50000"/>
              <a:gd name="adj2" fmla="val 423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014" name="AutoShape 10"/>
          <p:cNvSpPr>
            <a:spLocks noChangeArrowheads="1"/>
          </p:cNvSpPr>
          <p:nvPr/>
        </p:nvSpPr>
        <p:spPr bwMode="auto">
          <a:xfrm>
            <a:off x="7086600" y="2819400"/>
            <a:ext cx="762000" cy="685800"/>
          </a:xfrm>
          <a:prstGeom prst="rightArrow">
            <a:avLst>
              <a:gd name="adj1" fmla="val 50000"/>
              <a:gd name="adj2" fmla="val 423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3015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263" y="3060700"/>
            <a:ext cx="219075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033713"/>
            <a:ext cx="2428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6" name="Rectangle 18"/>
          <p:cNvSpPr>
            <a:spLocks noChangeArrowheads="1"/>
          </p:cNvSpPr>
          <p:nvPr/>
        </p:nvSpPr>
        <p:spPr bwMode="auto">
          <a:xfrm>
            <a:off x="2438400" y="4191000"/>
            <a:ext cx="6096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59" name="Text Box 20"/>
          <p:cNvSpPr txBox="1">
            <a:spLocks noChangeArrowheads="1"/>
          </p:cNvSpPr>
          <p:nvPr/>
        </p:nvSpPr>
        <p:spPr bwMode="auto">
          <a:xfrm>
            <a:off x="1219200" y="48768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Calibri" pitchFamily="34" charset="0"/>
                <a:cs typeface="Calibri" pitchFamily="34" charset="0"/>
              </a:rPr>
              <a:t>Finish with B</a:t>
            </a:r>
          </a:p>
        </p:txBody>
      </p:sp>
      <p:sp>
        <p:nvSpPr>
          <p:cNvPr id="29708" name="AutoShape 21"/>
          <p:cNvSpPr>
            <a:spLocks noChangeArrowheads="1"/>
          </p:cNvSpPr>
          <p:nvPr/>
        </p:nvSpPr>
        <p:spPr bwMode="auto">
          <a:xfrm>
            <a:off x="3429000" y="5486400"/>
            <a:ext cx="762000" cy="685800"/>
          </a:xfrm>
          <a:prstGeom prst="rightArrow">
            <a:avLst>
              <a:gd name="adj1" fmla="val 50000"/>
              <a:gd name="adj2" fmla="val 423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709" name="AutoShape 22"/>
          <p:cNvSpPr>
            <a:spLocks noChangeArrowheads="1"/>
          </p:cNvSpPr>
          <p:nvPr/>
        </p:nvSpPr>
        <p:spPr bwMode="auto">
          <a:xfrm>
            <a:off x="6553200" y="5486400"/>
            <a:ext cx="1447800" cy="685800"/>
          </a:xfrm>
          <a:prstGeom prst="rightArrow">
            <a:avLst>
              <a:gd name="adj1" fmla="val 50000"/>
              <a:gd name="adj2" fmla="val 8048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Normalize</a:t>
            </a:r>
          </a:p>
        </p:txBody>
      </p:sp>
      <p:pic>
        <p:nvPicPr>
          <p:cNvPr id="29710" name="Picture 2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63" y="5727700"/>
            <a:ext cx="219075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1" name="Picture 2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725" y="5637213"/>
            <a:ext cx="16160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3" name="Picture 2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150" y="1612900"/>
            <a:ext cx="182562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4" name="Picture 5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0" y="1612900"/>
            <a:ext cx="7842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5" name="Picture 18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00200"/>
            <a:ext cx="768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6" name="Picture 30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352800"/>
            <a:ext cx="182562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7" name="Picture 18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19400"/>
            <a:ext cx="768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8" name="Picture 33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775" y="2971800"/>
            <a:ext cx="182562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9" name="Picture 35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5" y="2971800"/>
            <a:ext cx="142716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9" name="Picture 36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343400"/>
            <a:ext cx="142716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20" name="Picture 5" descr="txp_fi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343400"/>
            <a:ext cx="7842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21" name="Picture 38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943600"/>
            <a:ext cx="142716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22" name="Picture 5" descr="txp_fig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486400"/>
            <a:ext cx="7842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23" name="Picture 42" descr="txp_fi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800" y="5713413"/>
            <a:ext cx="14732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 descr="alarm.png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486" y="1295400"/>
            <a:ext cx="1816908" cy="1905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" grpId="0" animBg="1"/>
      <p:bldP spid="27659" grpId="0"/>
      <p:bldP spid="29708" grpId="0" animBg="1"/>
      <p:bldP spid="2970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  <a:cs typeface="Calibri" pitchFamily="34" charset="0"/>
              </a:rPr>
              <a:t>Example 2: P(B|a)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119368"/>
              </p:ext>
            </p:extLst>
          </p:nvPr>
        </p:nvGraphicFramePr>
        <p:xfrm>
          <a:off x="3505200" y="4013200"/>
          <a:ext cx="2438400" cy="1112838"/>
        </p:xfrm>
        <a:graphic>
          <a:graphicData uri="http://schemas.openxmlformats.org/drawingml/2006/table">
            <a:tbl>
              <a:tblPr/>
              <a:tblGrid>
                <a:gridCol w="762000"/>
                <a:gridCol w="838200"/>
                <a:gridCol w="838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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3" name="Picture 3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63" y="3584575"/>
            <a:ext cx="105886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472012"/>
              </p:ext>
            </p:extLst>
          </p:nvPr>
        </p:nvGraphicFramePr>
        <p:xfrm>
          <a:off x="228600" y="4800600"/>
          <a:ext cx="2209800" cy="1854201"/>
        </p:xfrm>
        <a:graphic>
          <a:graphicData uri="http://schemas.openxmlformats.org/drawingml/2006/table">
            <a:tbl>
              <a:tblPr/>
              <a:tblGrid>
                <a:gridCol w="828675"/>
                <a:gridCol w="828675"/>
                <a:gridCol w="5524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a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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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a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4080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3" y="4343400"/>
            <a:ext cx="107473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759262"/>
              </p:ext>
            </p:extLst>
          </p:nvPr>
        </p:nvGraphicFramePr>
        <p:xfrm>
          <a:off x="304800" y="2819400"/>
          <a:ext cx="1381125" cy="1112838"/>
        </p:xfrm>
        <a:graphic>
          <a:graphicData uri="http://schemas.openxmlformats.org/drawingml/2006/table">
            <a:tbl>
              <a:tblPr/>
              <a:tblGrid>
                <a:gridCol w="762000"/>
                <a:gridCol w="61912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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4095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2362200"/>
            <a:ext cx="7604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96" name="Oval 15"/>
          <p:cNvSpPr>
            <a:spLocks noChangeArrowheads="1"/>
          </p:cNvSpPr>
          <p:nvPr/>
        </p:nvSpPr>
        <p:spPr bwMode="auto">
          <a:xfrm>
            <a:off x="2057400" y="34290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/>
                <a:cs typeface="Times New Roman"/>
              </a:rPr>
              <a:t>a</a:t>
            </a:r>
            <a:endParaRPr lang="en-US" sz="2400" baseline="-25000">
              <a:latin typeface="Times New Roman"/>
              <a:cs typeface="Times New Roman"/>
            </a:endParaRPr>
          </a:p>
        </p:txBody>
      </p:sp>
      <p:sp>
        <p:nvSpPr>
          <p:cNvPr id="44097" name="Oval 11"/>
          <p:cNvSpPr>
            <a:spLocks noChangeArrowheads="1"/>
          </p:cNvSpPr>
          <p:nvPr/>
        </p:nvSpPr>
        <p:spPr bwMode="auto">
          <a:xfrm>
            <a:off x="2058988" y="2362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 dirty="0">
                <a:latin typeface="Times New Roman"/>
                <a:cs typeface="Times New Roman"/>
              </a:rPr>
              <a:t>B</a:t>
            </a:r>
          </a:p>
        </p:txBody>
      </p:sp>
      <p:cxnSp>
        <p:nvCxnSpPr>
          <p:cNvPr id="44098" name="AutoShape 12"/>
          <p:cNvCxnSpPr>
            <a:cxnSpLocks noChangeShapeType="1"/>
            <a:stCxn id="44097" idx="4"/>
            <a:endCxn id="44096" idx="0"/>
          </p:cNvCxnSpPr>
          <p:nvPr/>
        </p:nvCxnSpPr>
        <p:spPr bwMode="auto">
          <a:xfrm rot="5400000">
            <a:off x="2058194" y="3161506"/>
            <a:ext cx="53340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3962400" y="2362200"/>
            <a:ext cx="15240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 dirty="0">
                <a:latin typeface="Times New Roman"/>
                <a:cs typeface="Times New Roman"/>
              </a:rPr>
              <a:t>a, B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44100" name="TextBox 24"/>
          <p:cNvSpPr txBox="1">
            <a:spLocks noChangeArrowheads="1"/>
          </p:cNvSpPr>
          <p:nvPr/>
        </p:nvSpPr>
        <p:spPr bwMode="auto">
          <a:xfrm>
            <a:off x="152400" y="1524000"/>
            <a:ext cx="2819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2800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Start / Select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810000" y="1533525"/>
            <a:ext cx="1752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2800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Join on B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629400" y="1533525"/>
            <a:ext cx="2057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2800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Normalize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28600" y="5715000"/>
            <a:ext cx="22098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28600" y="6477000"/>
            <a:ext cx="22098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808489"/>
              </p:ext>
            </p:extLst>
          </p:nvPr>
        </p:nvGraphicFramePr>
        <p:xfrm>
          <a:off x="6477000" y="4010025"/>
          <a:ext cx="2438400" cy="1112838"/>
        </p:xfrm>
        <a:graphic>
          <a:graphicData uri="http://schemas.openxmlformats.org/drawingml/2006/table">
            <a:tbl>
              <a:tblPr/>
              <a:tblGrid>
                <a:gridCol w="762000"/>
                <a:gridCol w="838200"/>
                <a:gridCol w="838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8/17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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9/17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6" name="Picture 3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138" y="3581400"/>
            <a:ext cx="1001712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2" name="Picture 2" descr="\\.host\Shared Folders\Shared with PC\p_a_given_B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343400"/>
            <a:ext cx="9144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Arrow Connector 24"/>
          <p:cNvCxnSpPr>
            <a:endCxn id="40962" idx="1"/>
          </p:cNvCxnSpPr>
          <p:nvPr/>
        </p:nvCxnSpPr>
        <p:spPr>
          <a:xfrm>
            <a:off x="1295400" y="4500563"/>
            <a:ext cx="304800" cy="79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/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Same Example in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9400" y="3124200"/>
            <a:ext cx="5867400" cy="321945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endParaRPr lang="en-US" sz="1050" dirty="0" smtClean="0">
              <a:ea typeface="ＭＳ Ｐゴシック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>
                <a:ea typeface="ＭＳ Ｐゴシック" pitchFamily="34" charset="-128"/>
              </a:rPr>
              <a:t>marginal can be obtained from joint by summing out</a:t>
            </a:r>
          </a:p>
          <a:p>
            <a:pPr marL="0" indent="0">
              <a:buFont typeface="Wingdings" pitchFamily="2" charset="2"/>
              <a:buNone/>
            </a:pPr>
            <a:endParaRPr lang="en-US" sz="800" dirty="0" smtClean="0">
              <a:ea typeface="ＭＳ Ｐゴシック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>
                <a:ea typeface="ＭＳ Ｐゴシック" pitchFamily="34" charset="-128"/>
              </a:rPr>
              <a:t>use Bayes</a:t>
            </a:r>
            <a:r>
              <a:rPr lang="en-US" altLang="en-US" sz="2000" dirty="0" smtClean="0">
                <a:ea typeface="ＭＳ Ｐゴシック" pitchFamily="34" charset="-128"/>
              </a:rPr>
              <a:t>’</a:t>
            </a:r>
            <a:r>
              <a:rPr lang="en-US" sz="2000" dirty="0" smtClean="0">
                <a:ea typeface="ＭＳ Ｐゴシック" pitchFamily="34" charset="-128"/>
              </a:rPr>
              <a:t> net joint distribution expression</a:t>
            </a:r>
          </a:p>
          <a:p>
            <a:pPr marL="0" indent="0">
              <a:buFont typeface="Wingdings" pitchFamily="2" charset="2"/>
              <a:buNone/>
            </a:pPr>
            <a:endParaRPr lang="en-US" sz="800" dirty="0" smtClean="0">
              <a:ea typeface="ＭＳ Ｐゴシック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>
                <a:ea typeface="ＭＳ Ｐゴシック" pitchFamily="34" charset="-128"/>
              </a:rPr>
              <a:t>use x*(</a:t>
            </a:r>
            <a:r>
              <a:rPr lang="en-US" sz="2000" dirty="0" err="1" smtClean="0">
                <a:ea typeface="ＭＳ Ｐゴシック" pitchFamily="34" charset="-128"/>
              </a:rPr>
              <a:t>y+z</a:t>
            </a:r>
            <a:r>
              <a:rPr lang="en-US" sz="2000" dirty="0" smtClean="0">
                <a:ea typeface="ＭＳ Ｐゴシック" pitchFamily="34" charset="-128"/>
              </a:rPr>
              <a:t>) = </a:t>
            </a:r>
            <a:r>
              <a:rPr lang="en-US" sz="2000" dirty="0" err="1" smtClean="0">
                <a:ea typeface="ＭＳ Ｐゴシック" pitchFamily="34" charset="-128"/>
              </a:rPr>
              <a:t>xy</a:t>
            </a:r>
            <a:r>
              <a:rPr lang="en-US" sz="2000" dirty="0" smtClean="0">
                <a:ea typeface="ＭＳ Ｐゴシック" pitchFamily="34" charset="-128"/>
              </a:rPr>
              <a:t> + </a:t>
            </a:r>
            <a:r>
              <a:rPr lang="en-US" sz="2000" dirty="0" err="1" smtClean="0">
                <a:ea typeface="ＭＳ Ｐゴシック" pitchFamily="34" charset="-128"/>
              </a:rPr>
              <a:t>xz</a:t>
            </a:r>
            <a:endParaRPr lang="en-US" sz="2000" dirty="0" smtClean="0">
              <a:ea typeface="ＭＳ Ｐゴシック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sz="800" dirty="0" smtClean="0">
              <a:ea typeface="ＭＳ Ｐゴシック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>
                <a:ea typeface="ＭＳ Ｐゴシック" pitchFamily="34" charset="-128"/>
              </a:rPr>
              <a:t>joining on a, and then summing out gives f</a:t>
            </a:r>
            <a:r>
              <a:rPr lang="en-US" sz="2000" baseline="-25000" dirty="0" smtClean="0">
                <a:ea typeface="ＭＳ Ｐゴシック" pitchFamily="34" charset="-128"/>
              </a:rPr>
              <a:t>1</a:t>
            </a:r>
          </a:p>
          <a:p>
            <a:pPr marL="0" indent="0">
              <a:buFont typeface="Wingdings" pitchFamily="2" charset="2"/>
              <a:buNone/>
            </a:pPr>
            <a:endParaRPr lang="en-US" sz="800" dirty="0" smtClean="0">
              <a:ea typeface="ＭＳ Ｐゴシック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000" dirty="0">
                <a:ea typeface="ＭＳ Ｐゴシック" pitchFamily="34" charset="-128"/>
              </a:rPr>
              <a:t>u</a:t>
            </a:r>
            <a:r>
              <a:rPr lang="en-US" sz="2000" dirty="0" smtClean="0">
                <a:ea typeface="ＭＳ Ｐゴシック" pitchFamily="34" charset="-128"/>
              </a:rPr>
              <a:t>se x*(</a:t>
            </a:r>
            <a:r>
              <a:rPr lang="en-US" sz="2000" dirty="0" err="1" smtClean="0">
                <a:ea typeface="ＭＳ Ｐゴシック" pitchFamily="34" charset="-128"/>
              </a:rPr>
              <a:t>y+z</a:t>
            </a:r>
            <a:r>
              <a:rPr lang="en-US" sz="2000" dirty="0" smtClean="0">
                <a:ea typeface="ＭＳ Ｐゴシック" pitchFamily="34" charset="-128"/>
              </a:rPr>
              <a:t>)  = </a:t>
            </a:r>
            <a:r>
              <a:rPr lang="en-US" sz="2000" dirty="0" err="1" smtClean="0">
                <a:ea typeface="ＭＳ Ｐゴシック" pitchFamily="34" charset="-128"/>
              </a:rPr>
              <a:t>xy</a:t>
            </a:r>
            <a:r>
              <a:rPr lang="en-US" sz="2000" dirty="0" smtClean="0">
                <a:ea typeface="ＭＳ Ｐゴシック" pitchFamily="34" charset="-128"/>
              </a:rPr>
              <a:t> + </a:t>
            </a:r>
            <a:r>
              <a:rPr lang="en-US" sz="2000" dirty="0" err="1" smtClean="0">
                <a:ea typeface="ＭＳ Ｐゴシック" pitchFamily="34" charset="-128"/>
              </a:rPr>
              <a:t>xz</a:t>
            </a:r>
            <a:endParaRPr lang="en-US" sz="2000" dirty="0" smtClean="0">
              <a:ea typeface="ＭＳ Ｐゴシック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sz="800" dirty="0" smtClean="0">
              <a:ea typeface="ＭＳ Ｐゴシック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>
                <a:ea typeface="ＭＳ Ｐゴシック" pitchFamily="34" charset="-128"/>
              </a:rPr>
              <a:t>joining on e, and then summing out gives f</a:t>
            </a:r>
            <a:r>
              <a:rPr lang="en-US" sz="2000" baseline="-25000" dirty="0" smtClean="0">
                <a:ea typeface="ＭＳ Ｐゴシック" pitchFamily="34" charset="-128"/>
              </a:rPr>
              <a:t>2</a:t>
            </a:r>
          </a:p>
        </p:txBody>
      </p:sp>
      <p:pic>
        <p:nvPicPr>
          <p:cNvPr id="45061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3805238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449513"/>
            <a:ext cx="7842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0" y="2449513"/>
            <a:ext cx="14890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4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2430463"/>
            <a:ext cx="99695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5" name="Picture 1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2430463"/>
            <a:ext cx="1119188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6" name="Picture 18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436813"/>
            <a:ext cx="768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7" name="Rectangle 32"/>
          <p:cNvSpPr>
            <a:spLocks noChangeArrowheads="1"/>
          </p:cNvSpPr>
          <p:nvPr/>
        </p:nvSpPr>
        <p:spPr bwMode="auto">
          <a:xfrm>
            <a:off x="381000" y="2286000"/>
            <a:ext cx="853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3" name="Picture 22" descr="txp_fig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999" y="3110821"/>
            <a:ext cx="5791201" cy="30613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45069" name="Content Placeholder 2"/>
          <p:cNvSpPr txBox="1">
            <a:spLocks/>
          </p:cNvSpPr>
          <p:nvPr/>
        </p:nvSpPr>
        <p:spPr bwMode="auto">
          <a:xfrm>
            <a:off x="0" y="6477000"/>
            <a:ext cx="1211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All we are doing is exploiting </a:t>
            </a:r>
            <a:r>
              <a:rPr lang="en-US" sz="16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uwy</a:t>
            </a:r>
            <a:r>
              <a:rPr lang="en-US" sz="1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+ </a:t>
            </a:r>
            <a:r>
              <a:rPr lang="en-US" sz="16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uwz</a:t>
            </a:r>
            <a:r>
              <a:rPr lang="en-US" sz="1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+ </a:t>
            </a:r>
            <a:r>
              <a:rPr lang="en-US" sz="16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uxy</a:t>
            </a:r>
            <a:r>
              <a:rPr lang="en-US" sz="1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+ </a:t>
            </a:r>
            <a:r>
              <a:rPr lang="en-US" sz="16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uxz</a:t>
            </a:r>
            <a:r>
              <a:rPr lang="en-US" sz="1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+ </a:t>
            </a:r>
            <a:r>
              <a:rPr lang="en-US" sz="16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vwy</a:t>
            </a:r>
            <a:r>
              <a:rPr lang="en-US" sz="1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+ </a:t>
            </a:r>
            <a:r>
              <a:rPr lang="en-US" sz="16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vwz</a:t>
            </a:r>
            <a:r>
              <a:rPr lang="en-US" sz="1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+ </a:t>
            </a:r>
            <a:r>
              <a:rPr lang="en-US" sz="16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vxy</a:t>
            </a:r>
            <a:r>
              <a:rPr lang="en-US" sz="1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+</a:t>
            </a:r>
            <a:r>
              <a:rPr lang="en-US" sz="16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vxz</a:t>
            </a:r>
            <a:r>
              <a:rPr lang="en-US" sz="1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= (</a:t>
            </a:r>
            <a:r>
              <a:rPr lang="en-US" sz="16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u+v</a:t>
            </a:r>
            <a:r>
              <a:rPr lang="en-US" sz="1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)(</a:t>
            </a:r>
            <a:r>
              <a:rPr lang="en-US" sz="16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w+x</a:t>
            </a:r>
            <a:r>
              <a:rPr lang="en-US" sz="1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)(</a:t>
            </a:r>
            <a:r>
              <a:rPr lang="en-US" sz="16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y+z</a:t>
            </a:r>
            <a:r>
              <a:rPr lang="en-US" sz="1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) </a:t>
            </a:r>
            <a:r>
              <a:rPr lang="en-US" sz="1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to improve computational efficiency!</a:t>
            </a:r>
          </a:p>
        </p:txBody>
      </p:sp>
      <p:pic>
        <p:nvPicPr>
          <p:cNvPr id="24" name="Picture 23" descr="alarm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486" y="1295400"/>
            <a:ext cx="1816908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1606" y="-31750"/>
            <a:ext cx="12190393" cy="1143000"/>
          </a:xfrm>
        </p:spPr>
        <p:txBody>
          <a:bodyPr/>
          <a:lstStyle/>
          <a:p>
            <a:r>
              <a:rPr lang="en-US" sz="3600" dirty="0" smtClean="0">
                <a:ea typeface="ＭＳ Ｐゴシック" pitchFamily="34" charset="-128"/>
              </a:rPr>
              <a:t>Another Variable Elimination Example</a:t>
            </a:r>
          </a:p>
        </p:txBody>
      </p:sp>
      <p:pic>
        <p:nvPicPr>
          <p:cNvPr id="46083" name="Picture 2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43688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1" y="1676402"/>
            <a:ext cx="7239000" cy="50673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8458200" y="1371600"/>
            <a:ext cx="2667000" cy="2286000"/>
            <a:chOff x="7467600" y="1524000"/>
            <a:chExt cx="1295400" cy="1563688"/>
          </a:xfrm>
        </p:grpSpPr>
        <p:sp>
          <p:nvSpPr>
            <p:cNvPr id="25" name="Oval 24"/>
            <p:cNvSpPr/>
            <p:nvPr/>
          </p:nvSpPr>
          <p:spPr bwMode="auto">
            <a:xfrm>
              <a:off x="7467600" y="2819400"/>
              <a:ext cx="228600" cy="268288"/>
            </a:xfrm>
            <a:prstGeom prst="ellipse">
              <a:avLst/>
            </a:prstGeom>
            <a:solidFill>
              <a:srgbClr val="60606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b="1" dirty="0"/>
            </a:p>
          </p:txBody>
        </p:sp>
        <p:pic>
          <p:nvPicPr>
            <p:cNvPr id="71" name="Picture 70" descr="TP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494163" y="2870918"/>
              <a:ext cx="177082" cy="177082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cxnSp>
          <p:nvCxnSpPr>
            <p:cNvPr id="26" name="Straight Arrow Connector 25"/>
            <p:cNvCxnSpPr>
              <a:stCxn id="32" idx="4"/>
              <a:endCxn id="25" idx="0"/>
            </p:cNvCxnSpPr>
            <p:nvPr/>
          </p:nvCxnSpPr>
          <p:spPr bwMode="auto">
            <a:xfrm>
              <a:off x="7581900" y="2478088"/>
              <a:ext cx="0" cy="34131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31" idx="5"/>
              <a:endCxn id="36" idx="1"/>
            </p:cNvCxnSpPr>
            <p:nvPr/>
          </p:nvCxnSpPr>
          <p:spPr bwMode="auto">
            <a:xfrm>
              <a:off x="8196263" y="1752600"/>
              <a:ext cx="371475" cy="4968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31" idx="3"/>
              <a:endCxn id="32" idx="7"/>
            </p:cNvCxnSpPr>
            <p:nvPr/>
          </p:nvCxnSpPr>
          <p:spPr bwMode="auto">
            <a:xfrm flipH="1">
              <a:off x="7662863" y="1752600"/>
              <a:ext cx="371475" cy="4968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31" idx="4"/>
              <a:endCxn id="33" idx="0"/>
            </p:cNvCxnSpPr>
            <p:nvPr/>
          </p:nvCxnSpPr>
          <p:spPr bwMode="auto">
            <a:xfrm>
              <a:off x="8115300" y="1792288"/>
              <a:ext cx="0" cy="41751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 bwMode="auto">
            <a:xfrm>
              <a:off x="8001000" y="2819400"/>
              <a:ext cx="228600" cy="268288"/>
            </a:xfrm>
            <a:prstGeom prst="ellipse">
              <a:avLst/>
            </a:prstGeom>
            <a:solidFill>
              <a:srgbClr val="60606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b="1" dirty="0"/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8001000" y="1524000"/>
              <a:ext cx="228600" cy="26828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>
              <a:normAutofit fontScale="62500" lnSpcReduction="20000"/>
            </a:bodyPr>
            <a:lstStyle/>
            <a:p>
              <a:pPr algn="ctr">
                <a:defRPr/>
              </a:pPr>
              <a:endParaRPr lang="en-US" sz="2400" b="1" dirty="0"/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7467600" y="2209800"/>
              <a:ext cx="228600" cy="26828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b="1" dirty="0"/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8001000" y="2209800"/>
              <a:ext cx="228600" cy="26828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b="1" dirty="0"/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8534400" y="2209800"/>
              <a:ext cx="228600" cy="26828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b="1" dirty="0"/>
            </a:p>
          </p:txBody>
        </p:sp>
        <p:cxnSp>
          <p:nvCxnSpPr>
            <p:cNvPr id="52" name="Straight Arrow Connector 51"/>
            <p:cNvCxnSpPr>
              <a:stCxn id="36" idx="4"/>
              <a:endCxn id="57" idx="0"/>
            </p:cNvCxnSpPr>
            <p:nvPr/>
          </p:nvCxnSpPr>
          <p:spPr bwMode="auto">
            <a:xfrm>
              <a:off x="8648700" y="2478088"/>
              <a:ext cx="0" cy="34131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33" idx="4"/>
              <a:endCxn id="30" idx="0"/>
            </p:cNvCxnSpPr>
            <p:nvPr/>
          </p:nvCxnSpPr>
          <p:spPr bwMode="auto">
            <a:xfrm>
              <a:off x="8115300" y="2478088"/>
              <a:ext cx="0" cy="34131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 bwMode="auto">
            <a:xfrm>
              <a:off x="8534400" y="2819400"/>
              <a:ext cx="228600" cy="268288"/>
            </a:xfrm>
            <a:prstGeom prst="ellipse">
              <a:avLst/>
            </a:prstGeom>
            <a:solidFill>
              <a:srgbClr val="60606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b="1" dirty="0"/>
            </a:p>
          </p:txBody>
        </p:sp>
        <p:pic>
          <p:nvPicPr>
            <p:cNvPr id="65" name="Picture 64" descr="TP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038722" y="1565855"/>
              <a:ext cx="152400" cy="174171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66" name="Picture 65" descr="TP_tmp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001000" y="2261317"/>
              <a:ext cx="230207" cy="177082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67" name="Picture 66" descr="TP_tmp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532793" y="2261317"/>
              <a:ext cx="230207" cy="177082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69" name="Picture 68" descr="TP_tmp.pn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467600" y="2261318"/>
              <a:ext cx="230207" cy="177082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73" name="Picture 72" descr="TP_tmp.pn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018708" y="2870918"/>
              <a:ext cx="194791" cy="177083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75" name="Picture 74" descr="TP_tmp.pn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552108" y="2870918"/>
              <a:ext cx="194791" cy="177083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</p:grpSp>
      <p:sp>
        <p:nvSpPr>
          <p:cNvPr id="46105" name="TextBox 75"/>
          <p:cNvSpPr txBox="1">
            <a:spLocks noChangeArrowheads="1"/>
          </p:cNvSpPr>
          <p:nvPr/>
        </p:nvSpPr>
        <p:spPr bwMode="auto">
          <a:xfrm>
            <a:off x="8153400" y="4267200"/>
            <a:ext cx="3886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dirty="0">
                <a:latin typeface="Calibri"/>
                <a:cs typeface="Calibri"/>
              </a:rPr>
              <a:t>Computational complexity critically depends on the largest factor being generated in this process.  Size of factor = number of entries in table.  In example above (assuming binary) all factors generated are of size 2 --- as they all only have one variable (Z, Z, and X</a:t>
            </a:r>
            <a:r>
              <a:rPr lang="en-US" sz="1800" baseline="-25000" dirty="0">
                <a:latin typeface="Calibri"/>
                <a:cs typeface="Calibri"/>
              </a:rPr>
              <a:t>3</a:t>
            </a:r>
            <a:r>
              <a:rPr lang="en-US" sz="1800" dirty="0">
                <a:latin typeface="Calibri"/>
                <a:cs typeface="Calibri"/>
              </a:rPr>
              <a:t> respectively).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1" y="1143000"/>
            <a:ext cx="2438398" cy="1621696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141863"/>
              </p:ext>
            </p:extLst>
          </p:nvPr>
        </p:nvGraphicFramePr>
        <p:xfrm>
          <a:off x="1447800" y="1350313"/>
          <a:ext cx="1295400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3400"/>
                <a:gridCol w="762000"/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481308"/>
              </p:ext>
            </p:extLst>
          </p:nvPr>
        </p:nvGraphicFramePr>
        <p:xfrm>
          <a:off x="6248400" y="1350313"/>
          <a:ext cx="1298575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762"/>
                <a:gridCol w="761813"/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233019"/>
              </p:ext>
            </p:extLst>
          </p:nvPr>
        </p:nvGraphicFramePr>
        <p:xfrm>
          <a:off x="8686800" y="3165132"/>
          <a:ext cx="2819400" cy="33069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/>
                <a:gridCol w="529907"/>
                <a:gridCol w="533400"/>
                <a:gridCol w="1219200"/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+a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0.95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0.05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+a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0.94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0.06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+a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0.29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0.71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+a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0.001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0.999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973011"/>
              </p:ext>
            </p:extLst>
          </p:nvPr>
        </p:nvGraphicFramePr>
        <p:xfrm>
          <a:off x="762000" y="2923054"/>
          <a:ext cx="19812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/>
                <a:gridCol w="533400"/>
                <a:gridCol w="917893"/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890127"/>
              </p:ext>
            </p:extLst>
          </p:nvPr>
        </p:nvGraphicFramePr>
        <p:xfrm>
          <a:off x="6248400" y="2923054"/>
          <a:ext cx="20574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/>
                <a:gridCol w="613093"/>
                <a:gridCol w="914400"/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69018" y="137300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 smtClean="0">
                <a:latin typeface="Calibri"/>
                <a:cs typeface="Calibri"/>
              </a:rPr>
              <a:t>B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5277150" y="137300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 smtClean="0">
                <a:latin typeface="Calibri"/>
                <a:cs typeface="Calibri"/>
              </a:rPr>
              <a:t>E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4266497" y="2484872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 smtClean="0">
                <a:latin typeface="Calibri"/>
                <a:cs typeface="Calibri"/>
              </a:rPr>
              <a:t>A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5388742" y="3733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 smtClean="0">
                <a:latin typeface="Calibri"/>
                <a:cs typeface="Calibri"/>
              </a:rPr>
              <a:t>M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3333449" y="3733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 smtClean="0">
                <a:latin typeface="Calibri"/>
                <a:cs typeface="Calibri"/>
              </a:rPr>
              <a:t>J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31" name="AutoShape 6"/>
          <p:cNvCxnSpPr>
            <a:cxnSpLocks noChangeShapeType="1"/>
            <a:stCxn id="26" idx="5"/>
            <a:endCxn id="27" idx="1"/>
          </p:cNvCxnSpPr>
          <p:nvPr/>
        </p:nvCxnSpPr>
        <p:spPr bwMode="auto">
          <a:xfrm>
            <a:off x="4916905" y="3135280"/>
            <a:ext cx="583429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6"/>
          <p:cNvCxnSpPr>
            <a:cxnSpLocks noChangeShapeType="1"/>
            <a:stCxn id="26" idx="3"/>
            <a:endCxn id="29" idx="7"/>
          </p:cNvCxnSpPr>
          <p:nvPr/>
        </p:nvCxnSpPr>
        <p:spPr bwMode="auto">
          <a:xfrm flipH="1">
            <a:off x="3983857" y="3135280"/>
            <a:ext cx="394232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6"/>
          <p:cNvCxnSpPr>
            <a:cxnSpLocks noChangeShapeType="1"/>
            <a:stCxn id="25" idx="3"/>
            <a:endCxn id="26" idx="7"/>
          </p:cNvCxnSpPr>
          <p:nvPr/>
        </p:nvCxnSpPr>
        <p:spPr bwMode="auto">
          <a:xfrm flipH="1">
            <a:off x="4916905" y="2023413"/>
            <a:ext cx="471837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6"/>
          <p:cNvCxnSpPr>
            <a:cxnSpLocks noChangeShapeType="1"/>
            <a:stCxn id="24" idx="5"/>
            <a:endCxn id="26" idx="1"/>
          </p:cNvCxnSpPr>
          <p:nvPr/>
        </p:nvCxnSpPr>
        <p:spPr bwMode="auto">
          <a:xfrm>
            <a:off x="3819426" y="2023413"/>
            <a:ext cx="558663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257800"/>
            <a:ext cx="4267200" cy="430635"/>
          </a:xfrm>
          <a:prstGeom prst="rect">
            <a:avLst/>
          </a:prstGeom>
        </p:spPr>
      </p:pic>
      <p:pic>
        <p:nvPicPr>
          <p:cNvPr id="19" name="Picture 1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5791200"/>
            <a:ext cx="8197144" cy="39034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0483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Variable Elimination Ordering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1524000" y="1447800"/>
            <a:ext cx="8686800" cy="4602163"/>
          </a:xfrm>
        </p:spPr>
        <p:txBody>
          <a:bodyPr/>
          <a:lstStyle/>
          <a:p>
            <a:r>
              <a:rPr lang="en-US" sz="2000" dirty="0" smtClean="0">
                <a:ea typeface="ＭＳ Ｐゴシック" pitchFamily="34" charset="-128"/>
                <a:cs typeface="Calibri" pitchFamily="34" charset="0"/>
              </a:rPr>
              <a:t>For the query P(X</a:t>
            </a:r>
            <a:r>
              <a:rPr lang="en-US" sz="2000" baseline="-25000" dirty="0" smtClean="0">
                <a:ea typeface="ＭＳ Ｐゴシック" pitchFamily="34" charset="-128"/>
                <a:cs typeface="Calibri" pitchFamily="34" charset="0"/>
              </a:rPr>
              <a:t>n</a:t>
            </a:r>
            <a:r>
              <a:rPr lang="en-US" sz="2000" dirty="0" smtClean="0">
                <a:ea typeface="ＭＳ Ｐゴシック" pitchFamily="34" charset="-128"/>
                <a:cs typeface="Calibri" pitchFamily="34" charset="0"/>
              </a:rPr>
              <a:t>|y</a:t>
            </a:r>
            <a:r>
              <a:rPr lang="en-US" sz="2000" baseline="-25000" dirty="0" smtClean="0">
                <a:ea typeface="ＭＳ Ｐゴシック" pitchFamily="34" charset="-128"/>
                <a:cs typeface="Calibri" pitchFamily="34" charset="0"/>
              </a:rPr>
              <a:t>1</a:t>
            </a:r>
            <a:r>
              <a:rPr lang="en-US" sz="2000" dirty="0" smtClean="0">
                <a:ea typeface="ＭＳ Ｐゴシック" pitchFamily="34" charset="-128"/>
                <a:cs typeface="Calibri" pitchFamily="34" charset="0"/>
              </a:rPr>
              <a:t>,…,</a:t>
            </a:r>
            <a:r>
              <a:rPr lang="en-US" sz="2000" dirty="0" err="1" smtClean="0">
                <a:ea typeface="ＭＳ Ｐゴシック" pitchFamily="34" charset="-128"/>
                <a:cs typeface="Calibri" pitchFamily="34" charset="0"/>
              </a:rPr>
              <a:t>y</a:t>
            </a:r>
            <a:r>
              <a:rPr lang="en-US" sz="2000" baseline="-25000" dirty="0" err="1" smtClean="0">
                <a:ea typeface="ＭＳ Ｐゴシック" pitchFamily="34" charset="-128"/>
                <a:cs typeface="Calibri" pitchFamily="34" charset="0"/>
              </a:rPr>
              <a:t>n</a:t>
            </a:r>
            <a:r>
              <a:rPr lang="en-US" sz="2000" dirty="0" smtClean="0">
                <a:ea typeface="ＭＳ Ｐゴシック" pitchFamily="34" charset="-128"/>
                <a:cs typeface="Calibri" pitchFamily="34" charset="0"/>
              </a:rPr>
              <a:t>) work through the following two different orderings as done in previous slide: Z, X</a:t>
            </a:r>
            <a:r>
              <a:rPr lang="en-US" sz="2000" baseline="-25000" dirty="0" smtClean="0">
                <a:ea typeface="ＭＳ Ｐゴシック" pitchFamily="34" charset="-128"/>
                <a:cs typeface="Calibri" pitchFamily="34" charset="0"/>
              </a:rPr>
              <a:t>1</a:t>
            </a:r>
            <a:r>
              <a:rPr lang="en-US" sz="2000" dirty="0" smtClean="0">
                <a:ea typeface="ＭＳ Ｐゴシック" pitchFamily="34" charset="-128"/>
                <a:cs typeface="Calibri" pitchFamily="34" charset="0"/>
              </a:rPr>
              <a:t>, …, X</a:t>
            </a:r>
            <a:r>
              <a:rPr lang="en-US" sz="2000" baseline="-25000" dirty="0" smtClean="0">
                <a:ea typeface="ＭＳ Ｐゴシック" pitchFamily="34" charset="-128"/>
                <a:cs typeface="Calibri" pitchFamily="34" charset="0"/>
              </a:rPr>
              <a:t>n-1</a:t>
            </a:r>
            <a:r>
              <a:rPr lang="en-US" sz="2000" dirty="0" smtClean="0">
                <a:ea typeface="ＭＳ Ｐゴシック" pitchFamily="34" charset="-128"/>
                <a:cs typeface="Calibri" pitchFamily="34" charset="0"/>
              </a:rPr>
              <a:t> and X</a:t>
            </a:r>
            <a:r>
              <a:rPr lang="en-US" sz="2000" baseline="-25000" dirty="0" smtClean="0">
                <a:ea typeface="ＭＳ Ｐゴシック" pitchFamily="34" charset="-128"/>
                <a:cs typeface="Calibri" pitchFamily="34" charset="0"/>
              </a:rPr>
              <a:t>1</a:t>
            </a:r>
            <a:r>
              <a:rPr lang="en-US" sz="2000" dirty="0" smtClean="0">
                <a:ea typeface="ＭＳ Ｐゴシック" pitchFamily="34" charset="-128"/>
                <a:cs typeface="Calibri" pitchFamily="34" charset="0"/>
              </a:rPr>
              <a:t>, …, X</a:t>
            </a:r>
            <a:r>
              <a:rPr lang="en-US" sz="2000" baseline="-25000" dirty="0" smtClean="0">
                <a:ea typeface="ＭＳ Ｐゴシック" pitchFamily="34" charset="-128"/>
                <a:cs typeface="Calibri" pitchFamily="34" charset="0"/>
              </a:rPr>
              <a:t>n-1</a:t>
            </a:r>
            <a:r>
              <a:rPr lang="en-US" sz="2000" dirty="0" smtClean="0">
                <a:ea typeface="ＭＳ Ｐゴシック" pitchFamily="34" charset="-128"/>
                <a:cs typeface="Calibri" pitchFamily="34" charset="0"/>
              </a:rPr>
              <a:t>, Z.  What is the size of the maximum factor generated for each of the orderings?</a:t>
            </a:r>
          </a:p>
          <a:p>
            <a:endParaRPr lang="en-US" sz="2000" dirty="0" smtClean="0">
              <a:ea typeface="ＭＳ Ｐゴシック" pitchFamily="34" charset="-128"/>
              <a:cs typeface="Calibri" pitchFamily="34" charset="0"/>
            </a:endParaRPr>
          </a:p>
          <a:p>
            <a:endParaRPr lang="en-US" sz="2000" dirty="0" smtClean="0">
              <a:ea typeface="ＭＳ Ｐゴシック" pitchFamily="34" charset="-128"/>
              <a:cs typeface="Calibri" pitchFamily="34" charset="0"/>
            </a:endParaRPr>
          </a:p>
          <a:p>
            <a:endParaRPr lang="en-US" sz="2000" dirty="0" smtClean="0">
              <a:ea typeface="ＭＳ Ｐゴシック" pitchFamily="34" charset="-128"/>
              <a:cs typeface="Calibri" pitchFamily="34" charset="0"/>
            </a:endParaRPr>
          </a:p>
          <a:p>
            <a:endParaRPr lang="en-US" sz="2000" dirty="0" smtClean="0">
              <a:ea typeface="ＭＳ Ｐゴシック" pitchFamily="34" charset="-128"/>
              <a:cs typeface="Calibri" pitchFamily="34" charset="0"/>
            </a:endParaRPr>
          </a:p>
          <a:p>
            <a:endParaRPr lang="en-US" sz="2000" dirty="0" smtClean="0">
              <a:ea typeface="ＭＳ Ｐゴシック" pitchFamily="34" charset="-128"/>
              <a:cs typeface="Calibri" pitchFamily="34" charset="0"/>
            </a:endParaRPr>
          </a:p>
          <a:p>
            <a:endParaRPr lang="en-US" sz="2000" dirty="0" smtClean="0">
              <a:ea typeface="ＭＳ Ｐゴシック" pitchFamily="34" charset="-128"/>
              <a:cs typeface="Calibri" pitchFamily="34" charset="0"/>
            </a:endParaRPr>
          </a:p>
          <a:p>
            <a:endParaRPr lang="en-US" sz="2000" dirty="0" smtClean="0">
              <a:ea typeface="ＭＳ Ｐゴシック" pitchFamily="34" charset="-128"/>
              <a:cs typeface="Calibri" pitchFamily="34" charset="0"/>
            </a:endParaRPr>
          </a:p>
          <a:p>
            <a:endParaRPr lang="en-US" sz="2000" dirty="0" smtClean="0">
              <a:ea typeface="ＭＳ Ｐゴシック" pitchFamily="34" charset="-128"/>
              <a:cs typeface="Calibri" pitchFamily="34" charset="0"/>
            </a:endParaRPr>
          </a:p>
          <a:p>
            <a:endParaRPr lang="en-US" sz="2000" dirty="0" smtClean="0">
              <a:ea typeface="ＭＳ Ｐゴシック" pitchFamily="34" charset="-128"/>
              <a:cs typeface="Calibri" pitchFamily="34" charset="0"/>
            </a:endParaRPr>
          </a:p>
          <a:p>
            <a:r>
              <a:rPr lang="en-US" sz="2000" dirty="0" smtClean="0">
                <a:ea typeface="ＭＳ Ｐゴシック" pitchFamily="34" charset="-128"/>
                <a:cs typeface="Calibri" pitchFamily="34" charset="0"/>
              </a:rPr>
              <a:t>Answer: 2</a:t>
            </a:r>
            <a:r>
              <a:rPr lang="en-US" sz="2000" baseline="30000" dirty="0" smtClean="0">
                <a:ea typeface="ＭＳ Ｐゴシック" pitchFamily="34" charset="-128"/>
                <a:cs typeface="Calibri" pitchFamily="34" charset="0"/>
              </a:rPr>
              <a:t>n+1</a:t>
            </a:r>
            <a:r>
              <a:rPr lang="en-US" sz="2000" dirty="0" smtClean="0">
                <a:ea typeface="ＭＳ Ｐゴシック" pitchFamily="34" charset="-128"/>
                <a:cs typeface="Calibri" pitchFamily="34" charset="0"/>
              </a:rPr>
              <a:t> </a:t>
            </a:r>
            <a:r>
              <a:rPr lang="en-US" sz="2000" smtClean="0">
                <a:ea typeface="ＭＳ Ｐゴシック" pitchFamily="34" charset="-128"/>
                <a:cs typeface="Calibri" pitchFamily="34" charset="0"/>
              </a:rPr>
              <a:t>versus 2</a:t>
            </a:r>
            <a:r>
              <a:rPr lang="en-US" sz="2000" baseline="30000" smtClean="0">
                <a:ea typeface="ＭＳ Ｐゴシック" pitchFamily="34" charset="-128"/>
                <a:cs typeface="Calibri" pitchFamily="34" charset="0"/>
              </a:rPr>
              <a:t>2</a:t>
            </a:r>
            <a:r>
              <a:rPr lang="en-US" sz="2000" smtClean="0">
                <a:ea typeface="ＭＳ Ｐゴシック" pitchFamily="34" charset="-128"/>
                <a:cs typeface="Calibri" pitchFamily="34" charset="0"/>
              </a:rPr>
              <a:t> </a:t>
            </a:r>
            <a:r>
              <a:rPr lang="en-US" sz="2000" dirty="0" smtClean="0">
                <a:ea typeface="ＭＳ Ｐゴシック" pitchFamily="34" charset="-128"/>
                <a:cs typeface="Calibri" pitchFamily="34" charset="0"/>
              </a:rPr>
              <a:t>(assuming binary)</a:t>
            </a:r>
          </a:p>
          <a:p>
            <a:pPr lvl="4"/>
            <a:endParaRPr lang="en-US" sz="800" dirty="0" smtClean="0">
              <a:ea typeface="ＭＳ Ｐゴシック" pitchFamily="34" charset="-128"/>
              <a:cs typeface="Calibri" pitchFamily="34" charset="0"/>
            </a:endParaRPr>
          </a:p>
          <a:p>
            <a:r>
              <a:rPr lang="en-US" sz="2000" dirty="0" smtClean="0">
                <a:ea typeface="ＭＳ Ｐゴシック" pitchFamily="34" charset="-128"/>
                <a:cs typeface="Calibri" pitchFamily="34" charset="0"/>
              </a:rPr>
              <a:t>In general: the ordering can greatly affect efficiency.  </a:t>
            </a:r>
          </a:p>
          <a:p>
            <a:endParaRPr lang="en-US" sz="2000" dirty="0" smtClean="0">
              <a:ea typeface="ＭＳ Ｐゴシック" pitchFamily="34" charset="-128"/>
              <a:cs typeface="Calibri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733800" y="2590800"/>
            <a:ext cx="4343400" cy="2819400"/>
            <a:chOff x="3810000" y="2743200"/>
            <a:chExt cx="2514600" cy="1752600"/>
          </a:xfrm>
        </p:grpSpPr>
        <p:sp>
          <p:nvSpPr>
            <p:cNvPr id="86" name="Oval 85"/>
            <p:cNvSpPr/>
            <p:nvPr/>
          </p:nvSpPr>
          <p:spPr bwMode="auto">
            <a:xfrm>
              <a:off x="5943600" y="3505200"/>
              <a:ext cx="381000" cy="381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5410200" y="3505200"/>
              <a:ext cx="381000" cy="381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5410200" y="4114800"/>
              <a:ext cx="381000" cy="381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4419600" y="4114800"/>
              <a:ext cx="381000" cy="381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3810000" y="4114800"/>
              <a:ext cx="381000" cy="381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5943600" y="4114800"/>
              <a:ext cx="381000" cy="381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" name="Straight Arrow Connector 5"/>
            <p:cNvCxnSpPr>
              <a:stCxn id="12" idx="4"/>
              <a:endCxn id="59" idx="0"/>
            </p:cNvCxnSpPr>
            <p:nvPr/>
          </p:nvCxnSpPr>
          <p:spPr bwMode="auto">
            <a:xfrm>
              <a:off x="4000500" y="38100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1" idx="4"/>
              <a:endCxn id="61" idx="0"/>
            </p:cNvCxnSpPr>
            <p:nvPr/>
          </p:nvCxnSpPr>
          <p:spPr bwMode="auto">
            <a:xfrm>
              <a:off x="5219700" y="3087688"/>
              <a:ext cx="381000" cy="41751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1" idx="4"/>
              <a:endCxn id="12" idx="7"/>
            </p:cNvCxnSpPr>
            <p:nvPr/>
          </p:nvCxnSpPr>
          <p:spPr bwMode="auto">
            <a:xfrm flipH="1">
              <a:off x="4135438" y="3087688"/>
              <a:ext cx="1084262" cy="39687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1" idx="4"/>
              <a:endCxn id="13" idx="0"/>
            </p:cNvCxnSpPr>
            <p:nvPr/>
          </p:nvCxnSpPr>
          <p:spPr bwMode="auto">
            <a:xfrm flipH="1">
              <a:off x="4610100" y="3087688"/>
              <a:ext cx="609600" cy="34131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 bwMode="auto">
            <a:xfrm>
              <a:off x="5029200" y="2743200"/>
              <a:ext cx="381000" cy="34448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>
              <a:normAutofit fontScale="92500" lnSpcReduction="20000"/>
            </a:bodyPr>
            <a:lstStyle/>
            <a:p>
              <a:pPr algn="ctr">
                <a:defRPr/>
              </a:pPr>
              <a:endParaRPr lang="en-US" sz="24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3810000" y="3429000"/>
              <a:ext cx="381000" cy="381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419600" y="3429000"/>
              <a:ext cx="381000" cy="381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6" name="Straight Arrow Connector 15"/>
            <p:cNvCxnSpPr>
              <a:stCxn id="13" idx="4"/>
              <a:endCxn id="58" idx="0"/>
            </p:cNvCxnSpPr>
            <p:nvPr/>
          </p:nvCxnSpPr>
          <p:spPr bwMode="auto">
            <a:xfrm>
              <a:off x="4610100" y="38100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8" name="Picture 17" descr="TP_tmp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153688" y="2819400"/>
              <a:ext cx="152400" cy="174171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19" name="Picture 18" descr="TP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495800" y="3565317"/>
              <a:ext cx="230207" cy="177082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21" name="Picture 20" descr="TP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886200" y="3556718"/>
              <a:ext cx="230207" cy="177082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22" name="Picture 21" descr="TP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914112" y="4209808"/>
              <a:ext cx="177082" cy="177082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23" name="Picture 22" descr="TP_tmp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513508" y="4202830"/>
              <a:ext cx="194791" cy="177083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cxnSp>
          <p:nvCxnSpPr>
            <p:cNvPr id="32" name="Straight Arrow Connector 31"/>
            <p:cNvCxnSpPr>
              <a:stCxn id="61" idx="4"/>
              <a:endCxn id="57" idx="0"/>
            </p:cNvCxnSpPr>
            <p:nvPr/>
          </p:nvCxnSpPr>
          <p:spPr bwMode="auto">
            <a:xfrm>
              <a:off x="5600700" y="3886200"/>
              <a:ext cx="0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50180" name="Picture 50179" descr="TP_tmp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59006" y="3621087"/>
              <a:ext cx="453390" cy="188913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52" name="Picture 51" descr="TP_tmp.pn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410200" y="4204956"/>
              <a:ext cx="371872" cy="177082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50190" name="Picture 50189" descr="TP_tmp.pn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019800" y="4191000"/>
              <a:ext cx="212499" cy="177083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cxnSp>
          <p:nvCxnSpPr>
            <p:cNvPr id="41" name="Straight Arrow Connector 40"/>
            <p:cNvCxnSpPr>
              <a:stCxn id="11" idx="4"/>
              <a:endCxn id="86" idx="0"/>
            </p:cNvCxnSpPr>
            <p:nvPr/>
          </p:nvCxnSpPr>
          <p:spPr bwMode="auto">
            <a:xfrm>
              <a:off x="5219700" y="3087688"/>
              <a:ext cx="914400" cy="41751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86" idx="4"/>
              <a:endCxn id="75" idx="0"/>
            </p:cNvCxnSpPr>
            <p:nvPr/>
          </p:nvCxnSpPr>
          <p:spPr bwMode="auto">
            <a:xfrm>
              <a:off x="6134100" y="3886200"/>
              <a:ext cx="0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53" name="Picture 52" descr="TP_tmp.pn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002092" y="3632917"/>
              <a:ext cx="247915" cy="177082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sp>
          <p:nvSpPr>
            <p:cNvPr id="47134" name="TextBox 53"/>
            <p:cNvSpPr txBox="1">
              <a:spLocks noChangeArrowheads="1"/>
            </p:cNvSpPr>
            <p:nvPr/>
          </p:nvSpPr>
          <p:spPr bwMode="auto">
            <a:xfrm>
              <a:off x="4876800" y="3505200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…</a:t>
              </a:r>
            </a:p>
          </p:txBody>
        </p:sp>
        <p:sp>
          <p:nvSpPr>
            <p:cNvPr id="47135" name="TextBox 95"/>
            <p:cNvSpPr txBox="1">
              <a:spLocks noChangeArrowheads="1"/>
            </p:cNvSpPr>
            <p:nvPr/>
          </p:nvSpPr>
          <p:spPr bwMode="auto">
            <a:xfrm>
              <a:off x="4876800" y="4049713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r>
              <a:rPr lang="en-US" sz="4000" dirty="0" smtClean="0">
                <a:ea typeface="ＭＳ Ｐゴシック" pitchFamily="34" charset="-128"/>
              </a:rPr>
              <a:t>VE: Computational and Space Complexity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>
          <a:xfrm>
            <a:off x="1295400" y="1397001"/>
            <a:ext cx="9753600" cy="4729164"/>
          </a:xfrm>
        </p:spPr>
        <p:txBody>
          <a:bodyPr/>
          <a:lstStyle/>
          <a:p>
            <a:r>
              <a:rPr lang="en-US" sz="2400" dirty="0" smtClean="0">
                <a:ea typeface="ＭＳ Ｐゴシック" pitchFamily="34" charset="-128"/>
              </a:rPr>
              <a:t>The computational and space complexity of variable elimination is determined by the largest factor</a:t>
            </a:r>
          </a:p>
          <a:p>
            <a:endParaRPr lang="en-US" sz="2400" dirty="0" smtClean="0">
              <a:ea typeface="ＭＳ Ｐゴシック" pitchFamily="34" charset="-128"/>
            </a:endParaRPr>
          </a:p>
          <a:p>
            <a:r>
              <a:rPr lang="en-US" sz="2400" dirty="0" smtClean="0">
                <a:ea typeface="ＭＳ Ｐゴシック" pitchFamily="34" charset="-128"/>
              </a:rPr>
              <a:t>The elimination ordering can greatly affect the size of the largest factor.  </a:t>
            </a: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E.g., previous slide</a:t>
            </a:r>
            <a:r>
              <a:rPr lang="en-US" altLang="en-US" sz="2000" dirty="0" smtClean="0">
                <a:ea typeface="ＭＳ Ｐゴシック" pitchFamily="34" charset="-128"/>
              </a:rPr>
              <a:t>’</a:t>
            </a:r>
            <a:r>
              <a:rPr lang="en-US" sz="2000" dirty="0" smtClean="0">
                <a:ea typeface="ＭＳ Ｐゴシック" pitchFamily="34" charset="-128"/>
              </a:rPr>
              <a:t>s example 2</a:t>
            </a:r>
            <a:r>
              <a:rPr lang="en-US" sz="2000" baseline="30000" dirty="0" smtClean="0">
                <a:ea typeface="ＭＳ Ｐゴシック" pitchFamily="34" charset="-128"/>
              </a:rPr>
              <a:t>n</a:t>
            </a:r>
            <a:r>
              <a:rPr lang="en-US" sz="2000" dirty="0" smtClean="0">
                <a:ea typeface="ＭＳ Ｐゴシック" pitchFamily="34" charset="-128"/>
              </a:rPr>
              <a:t> vs. 2</a:t>
            </a:r>
          </a:p>
          <a:p>
            <a:endParaRPr lang="en-US" sz="2400" dirty="0" smtClean="0">
              <a:ea typeface="ＭＳ Ｐゴシック" pitchFamily="34" charset="-128"/>
            </a:endParaRPr>
          </a:p>
          <a:p>
            <a:r>
              <a:rPr lang="en-US" sz="2400" dirty="0" smtClean="0">
                <a:ea typeface="ＭＳ Ｐゴシック" pitchFamily="34" charset="-128"/>
              </a:rPr>
              <a:t>Does there always exist an ordering that only results in small factors?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  <a:ea typeface="ＭＳ Ｐゴシック" pitchFamily="34" charset="-128"/>
              </a:rPr>
              <a:t>No!</a:t>
            </a:r>
          </a:p>
          <a:p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Bayes</a:t>
            </a:r>
            <a:r>
              <a:rPr lang="en-US" altLang="en-US" smtClean="0">
                <a:ea typeface="ＭＳ Ｐゴシック" pitchFamily="34" charset="-128"/>
              </a:rPr>
              <a:t>’</a:t>
            </a:r>
            <a:r>
              <a:rPr lang="en-US" smtClean="0">
                <a:ea typeface="ＭＳ Ｐゴシック" pitchFamily="34" charset="-128"/>
              </a:rPr>
              <a:t> Nets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3352800" y="1447800"/>
            <a:ext cx="5410200" cy="4729164"/>
          </a:xfrm>
        </p:spPr>
        <p:txBody>
          <a:bodyPr/>
          <a:lstStyle/>
          <a:p>
            <a:r>
              <a:rPr lang="en-US" sz="2400" dirty="0" smtClean="0">
                <a:ea typeface="ＭＳ Ｐゴシック" pitchFamily="34" charset="-128"/>
              </a:rPr>
              <a:t>Representation</a:t>
            </a:r>
          </a:p>
          <a:p>
            <a:pPr lvl="6"/>
            <a:endParaRPr lang="en-US" sz="900" dirty="0" smtClean="0">
              <a:ea typeface="ＭＳ Ｐゴシック" pitchFamily="34" charset="-128"/>
            </a:endParaRPr>
          </a:p>
          <a:p>
            <a:pPr lvl="4"/>
            <a:endParaRPr lang="en-US" sz="200" dirty="0" smtClean="0">
              <a:ea typeface="ＭＳ Ｐゴシック" pitchFamily="34" charset="-128"/>
            </a:endParaRPr>
          </a:p>
          <a:p>
            <a:r>
              <a:rPr lang="en-US" sz="2400" dirty="0" smtClean="0">
                <a:ea typeface="ＭＳ Ｐゴシック" pitchFamily="34" charset="-128"/>
              </a:rPr>
              <a:t>Conditional Independences</a:t>
            </a:r>
          </a:p>
          <a:p>
            <a:pPr lvl="8"/>
            <a:endParaRPr lang="en-US" sz="900" dirty="0" smtClean="0">
              <a:ea typeface="ＭＳ Ｐゴシック" pitchFamily="34" charset="-128"/>
            </a:endParaRPr>
          </a:p>
          <a:p>
            <a:pPr lvl="4"/>
            <a:endParaRPr lang="en-US" sz="200" dirty="0" smtClean="0">
              <a:ea typeface="ＭＳ Ｐゴシック" pitchFamily="34" charset="-128"/>
            </a:endParaRPr>
          </a:p>
          <a:p>
            <a:r>
              <a:rPr lang="en-US" sz="2400" dirty="0" smtClean="0">
                <a:ea typeface="ＭＳ Ｐゴシック" pitchFamily="34" charset="-128"/>
              </a:rPr>
              <a:t>Probabilistic Inference</a:t>
            </a:r>
          </a:p>
          <a:p>
            <a:pPr lvl="7"/>
            <a:endParaRPr lang="en-US" sz="900" dirty="0" smtClean="0">
              <a:ea typeface="ＭＳ Ｐゴシック" pitchFamily="34" charset="-128"/>
            </a:endParaRP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Enumeration (exact, exponential complexity)</a:t>
            </a:r>
          </a:p>
          <a:p>
            <a:pPr lvl="6"/>
            <a:endParaRPr lang="en-US" sz="900" dirty="0" smtClean="0">
              <a:ea typeface="ＭＳ Ｐゴシック" pitchFamily="34" charset="-128"/>
            </a:endParaRP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Variable elimination (exact, worst-case exponential complexity, often better)</a:t>
            </a:r>
          </a:p>
          <a:p>
            <a:pPr lvl="6"/>
            <a:endParaRPr lang="en-US" sz="900" dirty="0" smtClean="0">
              <a:ea typeface="ＭＳ Ｐゴシック" pitchFamily="34" charset="-128"/>
            </a:endParaRP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Inference is NP-complete</a:t>
            </a:r>
          </a:p>
          <a:p>
            <a:pPr lvl="5"/>
            <a:endParaRPr lang="en-US" sz="900" dirty="0" smtClean="0">
              <a:ea typeface="ＭＳ Ｐゴシック" pitchFamily="34" charset="-128"/>
            </a:endParaRP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Sampling (approximate)</a:t>
            </a:r>
          </a:p>
          <a:p>
            <a:pPr lvl="5"/>
            <a:endParaRPr lang="en-US" sz="1200" dirty="0" smtClean="0">
              <a:ea typeface="ＭＳ Ｐゴシック" pitchFamily="34" charset="-128"/>
            </a:endParaRPr>
          </a:p>
          <a:p>
            <a:pPr lvl="3"/>
            <a:endParaRPr lang="en-US" sz="200" dirty="0" smtClean="0">
              <a:ea typeface="ＭＳ Ｐゴシック" pitchFamily="34" charset="-128"/>
            </a:endParaRPr>
          </a:p>
          <a:p>
            <a:r>
              <a:rPr lang="en-US" sz="2400" dirty="0" smtClean="0">
                <a:ea typeface="ＭＳ Ｐゴシック" pitchFamily="34" charset="-128"/>
              </a:rPr>
              <a:t>Learning Bayes</a:t>
            </a:r>
            <a:r>
              <a:rPr lang="en-US" altLang="en-US" sz="2400" dirty="0" smtClean="0">
                <a:ea typeface="ＭＳ Ｐゴシック" pitchFamily="34" charset="-128"/>
              </a:rPr>
              <a:t>’</a:t>
            </a:r>
            <a:r>
              <a:rPr lang="en-US" sz="2400" dirty="0" smtClean="0">
                <a:ea typeface="ＭＳ Ｐゴシック" pitchFamily="34" charset="-128"/>
              </a:rPr>
              <a:t> Nets from Data</a:t>
            </a:r>
          </a:p>
        </p:txBody>
      </p:sp>
      <p:pic>
        <p:nvPicPr>
          <p:cNvPr id="17412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524000"/>
            <a:ext cx="3487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133600"/>
            <a:ext cx="3487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352800"/>
            <a:ext cx="3487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191000"/>
            <a:ext cx="3487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029200"/>
            <a:ext cx="3487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308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1143000"/>
            <a:ext cx="2438400" cy="1621696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901502"/>
              </p:ext>
            </p:extLst>
          </p:nvPr>
        </p:nvGraphicFramePr>
        <p:xfrm>
          <a:off x="1447800" y="1350313"/>
          <a:ext cx="1295400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3400"/>
                <a:gridCol w="762000"/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34413"/>
              </p:ext>
            </p:extLst>
          </p:nvPr>
        </p:nvGraphicFramePr>
        <p:xfrm>
          <a:off x="6248400" y="1350313"/>
          <a:ext cx="1298575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762"/>
                <a:gridCol w="761813"/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184611"/>
              </p:ext>
            </p:extLst>
          </p:nvPr>
        </p:nvGraphicFramePr>
        <p:xfrm>
          <a:off x="8686800" y="3165132"/>
          <a:ext cx="2819400" cy="33069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/>
                <a:gridCol w="529907"/>
                <a:gridCol w="533400"/>
                <a:gridCol w="1219200"/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+a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0.95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0.05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+a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0.94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0.06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+a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0.29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0.71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+a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0.001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0.999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312033"/>
              </p:ext>
            </p:extLst>
          </p:nvPr>
        </p:nvGraphicFramePr>
        <p:xfrm>
          <a:off x="762000" y="2923054"/>
          <a:ext cx="19812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/>
                <a:gridCol w="533400"/>
                <a:gridCol w="917893"/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262832"/>
              </p:ext>
            </p:extLst>
          </p:nvPr>
        </p:nvGraphicFramePr>
        <p:xfrm>
          <a:off x="6248400" y="2923054"/>
          <a:ext cx="20574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/>
                <a:gridCol w="613093"/>
                <a:gridCol w="914400"/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69018" y="137300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 smtClean="0">
                <a:latin typeface="Calibri"/>
                <a:cs typeface="Calibri"/>
              </a:rPr>
              <a:t>B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5277150" y="137300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 smtClean="0">
                <a:latin typeface="Calibri"/>
                <a:cs typeface="Calibri"/>
              </a:rPr>
              <a:t>E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4266497" y="2484872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 smtClean="0">
                <a:latin typeface="Calibri"/>
                <a:cs typeface="Calibri"/>
              </a:rPr>
              <a:t>A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5388742" y="3733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 smtClean="0">
                <a:latin typeface="Calibri"/>
                <a:cs typeface="Calibri"/>
              </a:rPr>
              <a:t>M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3333449" y="3733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 smtClean="0">
                <a:latin typeface="Calibri"/>
                <a:cs typeface="Calibri"/>
              </a:rPr>
              <a:t>J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31" name="AutoShape 6"/>
          <p:cNvCxnSpPr>
            <a:cxnSpLocks noChangeShapeType="1"/>
            <a:stCxn id="26" idx="5"/>
            <a:endCxn id="27" idx="1"/>
          </p:cNvCxnSpPr>
          <p:nvPr/>
        </p:nvCxnSpPr>
        <p:spPr bwMode="auto">
          <a:xfrm>
            <a:off x="4916905" y="3135280"/>
            <a:ext cx="583429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6"/>
          <p:cNvCxnSpPr>
            <a:cxnSpLocks noChangeShapeType="1"/>
            <a:stCxn id="26" idx="3"/>
            <a:endCxn id="29" idx="7"/>
          </p:cNvCxnSpPr>
          <p:nvPr/>
        </p:nvCxnSpPr>
        <p:spPr bwMode="auto">
          <a:xfrm flipH="1">
            <a:off x="3983857" y="3135280"/>
            <a:ext cx="394232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6"/>
          <p:cNvCxnSpPr>
            <a:cxnSpLocks noChangeShapeType="1"/>
            <a:stCxn id="25" idx="3"/>
            <a:endCxn id="26" idx="7"/>
          </p:cNvCxnSpPr>
          <p:nvPr/>
        </p:nvCxnSpPr>
        <p:spPr bwMode="auto">
          <a:xfrm flipH="1">
            <a:off x="4916905" y="2023413"/>
            <a:ext cx="471837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6"/>
          <p:cNvCxnSpPr>
            <a:cxnSpLocks noChangeShapeType="1"/>
            <a:stCxn id="24" idx="5"/>
            <a:endCxn id="26" idx="1"/>
          </p:cNvCxnSpPr>
          <p:nvPr/>
        </p:nvCxnSpPr>
        <p:spPr bwMode="auto">
          <a:xfrm>
            <a:off x="3819426" y="2023413"/>
            <a:ext cx="558663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257800"/>
            <a:ext cx="4267200" cy="430635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5791200"/>
            <a:ext cx="8197144" cy="39034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6324600"/>
            <a:ext cx="4896995" cy="283884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6010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/>
                <a:ea typeface="ＭＳ Ｐゴシック" pitchFamily="34" charset="-128"/>
                <a:cs typeface="Calibri"/>
              </a:rPr>
              <a:t>Bayes</a:t>
            </a:r>
            <a:r>
              <a:rPr lang="en-US" altLang="en-US" smtClean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smtClean="0">
                <a:latin typeface="Calibri"/>
                <a:ea typeface="ＭＳ Ｐゴシック" pitchFamily="34" charset="-128"/>
                <a:cs typeface="Calibri"/>
              </a:rPr>
              <a:t> Nets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3048000" y="1447800"/>
            <a:ext cx="6324600" cy="4729164"/>
          </a:xfrm>
        </p:spPr>
        <p:txBody>
          <a:bodyPr/>
          <a:lstStyle/>
          <a:p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Representation</a:t>
            </a:r>
          </a:p>
          <a:p>
            <a:pPr lvl="6"/>
            <a:endParaRPr lang="en-US" sz="9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4"/>
            <a:endParaRPr lang="en-US" sz="200" dirty="0" smtClean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Conditional Independences</a:t>
            </a:r>
          </a:p>
          <a:p>
            <a:pPr lvl="8"/>
            <a:endParaRPr lang="en-US" sz="9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4"/>
            <a:endParaRPr lang="en-US" sz="200" dirty="0" smtClean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Probabilistic Inference</a:t>
            </a:r>
          </a:p>
          <a:p>
            <a:pPr lvl="7"/>
            <a:endParaRPr lang="en-US" sz="9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Enumeration (exact, exponential complexity)</a:t>
            </a:r>
          </a:p>
          <a:p>
            <a:pPr lvl="6"/>
            <a:endParaRPr lang="en-US" sz="9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Variable elimination (exact, worst-case exponential complexity, often better)</a:t>
            </a:r>
          </a:p>
          <a:p>
            <a:pPr lvl="6"/>
            <a:endParaRPr lang="en-US" sz="9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Inference is NP-complete</a:t>
            </a:r>
          </a:p>
          <a:p>
            <a:pPr lvl="5"/>
            <a:endParaRPr lang="en-US" sz="9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Sampling (approximate)</a:t>
            </a:r>
          </a:p>
          <a:p>
            <a:pPr lvl="5"/>
            <a:endParaRPr lang="en-US" sz="12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3"/>
            <a:endParaRPr lang="en-US" sz="200" dirty="0" smtClean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Learning Bayes</a:t>
            </a:r>
            <a:r>
              <a:rPr lang="en-US" altLang="en-US" sz="2400" dirty="0" smtClean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 Nets from Data</a:t>
            </a:r>
          </a:p>
        </p:txBody>
      </p:sp>
      <p:pic>
        <p:nvPicPr>
          <p:cNvPr id="17412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75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133600"/>
            <a:ext cx="375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400800" y="1447800"/>
            <a:ext cx="5410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Examples:</a:t>
            </a:r>
          </a:p>
          <a:p>
            <a:pPr lvl="8">
              <a:lnSpc>
                <a:spcPct val="90000"/>
              </a:lnSpc>
            </a:pPr>
            <a:endParaRPr lang="en-US" sz="10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Posterior probability</a:t>
            </a:r>
          </a:p>
          <a:p>
            <a:pPr lvl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Most likely explanation:</a:t>
            </a:r>
          </a:p>
          <a:p>
            <a:pPr lvl="1">
              <a:lnSpc>
                <a:spcPct val="9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2400" dirty="0" smtClean="0">
              <a:latin typeface="Calibri"/>
              <a:cs typeface="Calibri"/>
            </a:endParaRPr>
          </a:p>
        </p:txBody>
      </p:sp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/>
                <a:ea typeface="ＭＳ Ｐゴシック" pitchFamily="34" charset="-128"/>
                <a:cs typeface="Calibri"/>
              </a:rPr>
              <a:t>Inference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54102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Inference: calculating some useful quantity from a joint probability distribution</a:t>
            </a:r>
          </a:p>
          <a:p>
            <a:pPr lvl="8">
              <a:lnSpc>
                <a:spcPct val="90000"/>
              </a:lnSpc>
            </a:pPr>
            <a:endParaRPr lang="en-US" sz="16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19459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667000"/>
            <a:ext cx="37338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886200"/>
            <a:ext cx="44132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367513"/>
            <a:ext cx="10285809" cy="2477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"/>
                <a:cs typeface="Calibri"/>
              </a:rPr>
              <a:t>Inference by Enumeration</a:t>
            </a:r>
          </a:p>
        </p:txBody>
      </p:sp>
      <p:sp>
        <p:nvSpPr>
          <p:cNvPr id="1044483" name="Rectangle 3"/>
          <p:cNvSpPr>
            <a:spLocks noGrp="1" noChangeArrowheads="1"/>
          </p:cNvSpPr>
          <p:nvPr>
            <p:ph idx="1"/>
          </p:nvPr>
        </p:nvSpPr>
        <p:spPr>
          <a:xfrm>
            <a:off x="199221" y="1295813"/>
            <a:ext cx="8229600" cy="132753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General case: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latin typeface="Calibri"/>
                <a:cs typeface="Calibri"/>
              </a:rPr>
              <a:t>Evidence variables: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latin typeface="Calibri"/>
                <a:cs typeface="Calibri"/>
              </a:rPr>
              <a:t>Query* variable: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latin typeface="Calibri"/>
                <a:cs typeface="Calibri"/>
              </a:rPr>
              <a:t>Hidden variables:</a:t>
            </a:r>
          </a:p>
          <a:p>
            <a:pPr lvl="1" eaLnBrk="1" hangingPunct="1">
              <a:lnSpc>
                <a:spcPct val="80000"/>
              </a:lnSpc>
            </a:pPr>
            <a:endParaRPr lang="en-US" sz="16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600" dirty="0" smtClean="0">
              <a:latin typeface="Calibri"/>
              <a:cs typeface="Calibri"/>
            </a:endParaRPr>
          </a:p>
        </p:txBody>
      </p:sp>
      <p:pic>
        <p:nvPicPr>
          <p:cNvPr id="18436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081" y="1699187"/>
            <a:ext cx="157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973" y="1610535"/>
            <a:ext cx="2095500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673" y="1929623"/>
            <a:ext cx="1698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748" y="2234423"/>
            <a:ext cx="9588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704" y="1873689"/>
            <a:ext cx="2067441" cy="35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24" y="6153402"/>
            <a:ext cx="188595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953" y="6071444"/>
            <a:ext cx="32575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00" name="AutoShape 20"/>
          <p:cNvSpPr>
            <a:spLocks/>
          </p:cNvSpPr>
          <p:nvPr/>
        </p:nvSpPr>
        <p:spPr bwMode="auto">
          <a:xfrm rot="-5400000">
            <a:off x="6489768" y="5379365"/>
            <a:ext cx="174830" cy="2134655"/>
          </a:xfrm>
          <a:prstGeom prst="leftBrace">
            <a:avLst>
              <a:gd name="adj1" fmla="val 10833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1044501" name="Picture 21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065" y="6629400"/>
            <a:ext cx="157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5" name="AutoShape 22"/>
          <p:cNvSpPr>
            <a:spLocks/>
          </p:cNvSpPr>
          <p:nvPr/>
        </p:nvSpPr>
        <p:spPr bwMode="auto">
          <a:xfrm>
            <a:off x="5379898" y="1559239"/>
            <a:ext cx="228600" cy="9144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8446" name="Text Box 23"/>
          <p:cNvSpPr txBox="1">
            <a:spLocks noChangeArrowheads="1"/>
          </p:cNvSpPr>
          <p:nvPr/>
        </p:nvSpPr>
        <p:spPr bwMode="auto">
          <a:xfrm>
            <a:off x="5751431" y="1968119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latin typeface="Calibri"/>
                <a:cs typeface="Calibri"/>
              </a:rPr>
              <a:t>All variables</a:t>
            </a:r>
          </a:p>
        </p:txBody>
      </p:sp>
      <p:sp>
        <p:nvSpPr>
          <p:cNvPr id="18447" name="TextBox 20"/>
          <p:cNvSpPr txBox="1">
            <a:spLocks noChangeArrowheads="1"/>
          </p:cNvSpPr>
          <p:nvPr/>
        </p:nvSpPr>
        <p:spPr bwMode="auto">
          <a:xfrm>
            <a:off x="10488610" y="1129148"/>
            <a:ext cx="155733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i="1" dirty="0">
                <a:latin typeface="Calibri"/>
                <a:cs typeface="Calibri"/>
              </a:rPr>
              <a:t>* Works fine with multiple query variables, too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7779228" y="1296460"/>
            <a:ext cx="3997028" cy="863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We want:</a:t>
            </a:r>
          </a:p>
          <a:p>
            <a:pPr lvl="1">
              <a:lnSpc>
                <a:spcPct val="80000"/>
              </a:lnSpc>
            </a:pPr>
            <a:endParaRPr lang="en-US" sz="1600" dirty="0" smtClean="0">
              <a:latin typeface="Calibri"/>
              <a:cs typeface="Calibri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59401" y="3085809"/>
            <a:ext cx="2826696" cy="1025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Step 1: Select the entries consistent with the evidence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095697" y="3081163"/>
            <a:ext cx="3822722" cy="639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Step 2: Sum out H to get joint of Query and evidence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8618168" y="3072764"/>
            <a:ext cx="2786348" cy="463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Step 3: Normalize</a:t>
            </a:r>
          </a:p>
          <a:p>
            <a:pPr>
              <a:lnSpc>
                <a:spcPct val="80000"/>
              </a:lnSpc>
            </a:pPr>
            <a:endParaRPr lang="en-US" sz="2000" dirty="0" smtClean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79" y="3954241"/>
            <a:ext cx="3561300" cy="20482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17" y="3737772"/>
            <a:ext cx="3114039" cy="2076026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292" y="5675132"/>
            <a:ext cx="2463800" cy="584200"/>
          </a:xfrm>
          <a:prstGeom prst="rect">
            <a:avLst/>
          </a:prstGeom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8358" y="6324600"/>
            <a:ext cx="3657600" cy="533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096" y="3665394"/>
            <a:ext cx="1123188" cy="151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899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0" grpId="0" animBg="1"/>
      <p:bldP spid="18447" grpId="0"/>
      <p:bldP spid="17" grpId="0"/>
      <p:bldP spid="18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ea typeface="ＭＳ Ｐゴシック" pitchFamily="34" charset="-128"/>
                <a:cs typeface="Calibri"/>
              </a:rPr>
              <a:t>Inference by Enumeration in Bayes’ Net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7391400" cy="4729164"/>
          </a:xfrm>
        </p:spPr>
        <p:txBody>
          <a:bodyPr/>
          <a:lstStyle/>
          <a:p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Given unlimited time, inference in BNs is easy</a:t>
            </a:r>
          </a:p>
          <a:p>
            <a:pPr lvl="7"/>
            <a:endParaRPr lang="en-US" sz="500" dirty="0" smtClean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Reminder of inference by enumeration by example:</a:t>
            </a:r>
          </a:p>
        </p:txBody>
      </p:sp>
      <p:sp>
        <p:nvSpPr>
          <p:cNvPr id="19" name="Oval 4"/>
          <p:cNvSpPr>
            <a:spLocks noChangeArrowheads="1"/>
          </p:cNvSpPr>
          <p:nvPr/>
        </p:nvSpPr>
        <p:spPr bwMode="auto">
          <a:xfrm>
            <a:off x="8360174" y="1303999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 smtClean="0">
                <a:latin typeface="Calibri"/>
                <a:cs typeface="Calibri"/>
              </a:rPr>
              <a:t>B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>
            <a:off x="10468306" y="1303999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 smtClean="0">
                <a:latin typeface="Calibri"/>
                <a:cs typeface="Calibri"/>
              </a:rPr>
              <a:t>E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9457653" y="2415866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 smtClean="0">
                <a:latin typeface="Calibri"/>
                <a:cs typeface="Calibri"/>
              </a:rPr>
              <a:t>A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10583206" y="3670658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 smtClean="0">
                <a:latin typeface="Calibri"/>
                <a:cs typeface="Calibri"/>
              </a:rPr>
              <a:t>M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8527913" y="3670658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 smtClean="0">
                <a:latin typeface="Calibri"/>
                <a:cs typeface="Calibri"/>
              </a:rPr>
              <a:t>J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24" name="AutoShape 6"/>
          <p:cNvCxnSpPr>
            <a:cxnSpLocks noChangeShapeType="1"/>
            <a:endCxn id="22" idx="1"/>
          </p:cNvCxnSpPr>
          <p:nvPr/>
        </p:nvCxnSpPr>
        <p:spPr bwMode="auto">
          <a:xfrm>
            <a:off x="10111369" y="3072138"/>
            <a:ext cx="583429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6"/>
          <p:cNvCxnSpPr>
            <a:cxnSpLocks noChangeShapeType="1"/>
            <a:endCxn id="23" idx="7"/>
          </p:cNvCxnSpPr>
          <p:nvPr/>
        </p:nvCxnSpPr>
        <p:spPr bwMode="auto">
          <a:xfrm flipH="1">
            <a:off x="9178321" y="3072138"/>
            <a:ext cx="394232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6"/>
          <p:cNvCxnSpPr>
            <a:cxnSpLocks noChangeShapeType="1"/>
            <a:stCxn id="20" idx="3"/>
            <a:endCxn id="21" idx="7"/>
          </p:cNvCxnSpPr>
          <p:nvPr/>
        </p:nvCxnSpPr>
        <p:spPr bwMode="auto">
          <a:xfrm flipH="1">
            <a:off x="10108061" y="1954407"/>
            <a:ext cx="471837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6"/>
          <p:cNvCxnSpPr>
            <a:cxnSpLocks noChangeShapeType="1"/>
            <a:stCxn id="19" idx="5"/>
            <a:endCxn id="21" idx="1"/>
          </p:cNvCxnSpPr>
          <p:nvPr/>
        </p:nvCxnSpPr>
        <p:spPr bwMode="auto">
          <a:xfrm>
            <a:off x="9010582" y="1954407"/>
            <a:ext cx="558663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514600"/>
            <a:ext cx="2362200" cy="370345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438400"/>
            <a:ext cx="3048000" cy="407133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352800"/>
            <a:ext cx="3390249" cy="726482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419600"/>
            <a:ext cx="6324600" cy="765759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400"/>
            <a:ext cx="12192000" cy="7089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ea typeface="ＭＳ Ｐゴシック" pitchFamily="34" charset="-128"/>
                <a:cs typeface="Calibri"/>
              </a:rPr>
              <a:t>Inference by Enumeration vs. Variable Elimination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5867400" cy="1295400"/>
          </a:xfrm>
        </p:spPr>
        <p:txBody>
          <a:bodyPr/>
          <a:lstStyle/>
          <a:p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Why is inference by enumeration so slow?</a:t>
            </a:r>
          </a:p>
          <a:p>
            <a:pPr lvl="1"/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You join up the whole joint distribution before you sum out the hidden variables</a:t>
            </a:r>
          </a:p>
          <a:p>
            <a:pPr lvl="1"/>
            <a:endParaRPr lang="en-US" sz="1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endParaRPr lang="en-US" sz="1800" dirty="0" smtClean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95600"/>
            <a:ext cx="5181600" cy="34544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0" y="1219200"/>
            <a:ext cx="60960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Idea: interleave joining and marginalizing!</a:t>
            </a: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Called </a:t>
            </a:r>
            <a:r>
              <a:rPr lang="ja-JP" altLang="en-US" sz="2000" dirty="0" smtClean="0">
                <a:latin typeface="Calibri"/>
                <a:cs typeface="Calibri"/>
              </a:rPr>
              <a:t>“</a:t>
            </a:r>
            <a:r>
              <a:rPr lang="en-US" altLang="ja-JP" sz="2000" dirty="0" smtClean="0">
                <a:latin typeface="Calibri"/>
                <a:cs typeface="Calibri"/>
              </a:rPr>
              <a:t>Variable Elimination</a:t>
            </a:r>
            <a:r>
              <a:rPr lang="ja-JP" altLang="en-US" sz="2000" dirty="0" smtClean="0">
                <a:latin typeface="Calibri"/>
                <a:cs typeface="Calibri"/>
              </a:rPr>
              <a:t>”</a:t>
            </a:r>
            <a:endParaRPr lang="en-US" altLang="ja-JP" sz="2000" dirty="0" smtClean="0">
              <a:latin typeface="Calibri"/>
              <a:cs typeface="Calibri"/>
            </a:endParaRP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Still NP-hard, but usually much faster than inference by enumeration</a:t>
            </a:r>
          </a:p>
          <a:p>
            <a:pPr lvl="1"/>
            <a:endParaRPr lang="en-US" sz="2000" dirty="0">
              <a:latin typeface="Calibri"/>
              <a:cs typeface="Calibri"/>
            </a:endParaRPr>
          </a:p>
          <a:p>
            <a:pPr lvl="1"/>
            <a:endParaRPr lang="en-US" sz="2000" dirty="0" smtClean="0">
              <a:latin typeface="Calibri"/>
              <a:cs typeface="Calibri"/>
            </a:endParaRPr>
          </a:p>
          <a:p>
            <a:pPr lvl="1"/>
            <a:endParaRPr lang="en-US" sz="2000" dirty="0">
              <a:latin typeface="Calibri"/>
              <a:cs typeface="Calibri"/>
            </a:endParaRPr>
          </a:p>
          <a:p>
            <a:pPr lvl="1"/>
            <a:endParaRPr lang="en-US" sz="2000" dirty="0" smtClean="0">
              <a:latin typeface="Calibri"/>
              <a:cs typeface="Calibri"/>
            </a:endParaRPr>
          </a:p>
          <a:p>
            <a:pPr lvl="1"/>
            <a:endParaRPr lang="en-US" sz="2000" dirty="0">
              <a:latin typeface="Calibri"/>
              <a:cs typeface="Calibri"/>
            </a:endParaRPr>
          </a:p>
          <a:p>
            <a:pPr lvl="1"/>
            <a:endParaRPr lang="en-US" sz="2000" dirty="0" smtClean="0">
              <a:latin typeface="Calibri"/>
              <a:cs typeface="Calibri"/>
            </a:endParaRPr>
          </a:p>
          <a:p>
            <a:pPr lvl="1"/>
            <a:endParaRPr lang="en-US" sz="2000" dirty="0">
              <a:latin typeface="Calibri"/>
              <a:cs typeface="Calibri"/>
            </a:endParaRPr>
          </a:p>
          <a:p>
            <a:pPr lvl="1"/>
            <a:endParaRPr lang="en-US" sz="2000" dirty="0" smtClean="0">
              <a:latin typeface="Calibri"/>
              <a:cs typeface="Calibri"/>
            </a:endParaRPr>
          </a:p>
          <a:p>
            <a:pPr lvl="1"/>
            <a:endParaRPr lang="en-US" sz="2000" dirty="0">
              <a:latin typeface="Calibri"/>
              <a:cs typeface="Calibri"/>
            </a:endParaRPr>
          </a:p>
          <a:p>
            <a:pPr lvl="1"/>
            <a:endParaRPr lang="en-US" sz="2000" dirty="0" smtClean="0">
              <a:latin typeface="Calibri"/>
              <a:cs typeface="Calibri"/>
            </a:endParaRP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First we’ll need some new notation: factors</a:t>
            </a:r>
          </a:p>
          <a:p>
            <a:pPr lvl="1"/>
            <a:endParaRPr lang="en-US" sz="2000" dirty="0" smtClean="0">
              <a:latin typeface="Calibri"/>
              <a:cs typeface="Calibri"/>
            </a:endParaRPr>
          </a:p>
          <a:p>
            <a:pPr lvl="1"/>
            <a:endParaRPr lang="en-US" sz="2000" dirty="0" smtClean="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31" y="3200400"/>
            <a:ext cx="5567369" cy="2819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mbox{argmax}_q \,\, P(Q = q| E_1 = e_1 \ldots)&#10;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92"/>
  <p:tag name="PICTUREFILESIZE" val="12947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a,B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24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A|B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421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B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1"/>
  <p:tag name="PICTUREFILESIZE" val="309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B | a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416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&#10;P(B |j,m) \propto P(B, j, m)&#10;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9"/>
  <p:tag name="PICTUREFILESIZE" val="11117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B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1"/>
  <p:tag name="PICTUREFILESIZE" val="309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A | B, E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97"/>
  <p:tag name="PICTUREFILESIZE" val="547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j|A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5"/>
  <p:tag name="PICTUREFILESIZE" val="393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m|A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73"/>
  <p:tag name="PICTUREFILESIZE" val="445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E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0"/>
  <p:tag name="PICTUREFILESIZE" val="289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X_1, X_2, \ldots X_n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1"/>
  <p:tag name="PICTUREFILESIZE" val="625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begin{eqnarray*}&#10;P(B |j,m) &amp; \propto &amp; P(B, j, m) \\&#10;&amp; = &amp; \sum_{e, a} P(B, j, m, e, a) \\&#10;&amp; = &amp; \sum_{e,a} P(B) P(e) P( a | B, e) P( j | a) P(m | a) \\&#10;&amp; = &amp; \sum_{e} P(B) P(e) \sum_a P( a | B, e) P(j | a) P(m | a)\\&#10;&amp; = &amp; \sum_{e} P(B) P(e) f_1(B, e, j, m) \\&#10;&amp; = &amp; P(B) \sum_e P(e) f_1(B, e, j, m) \\&#10;&amp; = &amp; P(B) f_2(B, j, m) &#10;\end{eqnarray*}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4"/>
  <p:tag name="PICTUREFILESIZE" val="13089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Query:  $P(X_3 | Y_1 = y_1, Y_2 = y_2, Y_3 = y_3)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2"/>
  <p:tag name="PICTUREFILESIZE" val="1006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\usepackage{amsmath}&#10;&#10;\begin{document} &#10;&#10;&#10;Start by inserting evidence, which gives the following initial factors:&#10;\begin{align*}&#10;p(Z)   p(X_1|Z) p(X_2|Z)p(X_3|Z) p(y_1|X_1)p(y_2|X_2) p(y_3 | X_3)&#10;\end{align*}&#10;Eliminate $X_1$, this introduces the factor &#10;$f_1(Z,y_1) = \sum_{x_1} p(x_1|Z) p(y_1|x_1)$, and we are left with:&#10;\begin{align*}&#10;p(Z)  f_1(Z,y_1)  p(X_2|Z)p(X_3|Z)p(y_2|X_2)p(y_3|X_3)&#10;\end{align*}&#10;Eliminate $X_2$, this introduces the factor &#10;$f_2(Z,y_2) = \sum_{x_2} p(x_2|Z) p(y_2|x_2)$, and we are left with:&#10;\begin{align*}&#10;p(Z)  f_1(Z,y_1) f_2(Z,y_2)  p(X_3|Z) p(y_3|X_3)   &#10;\end{align*}&#10;Eliminate $Z$, this introduces the factor &#10;$f_3(y_1, y_2, X_3) = \sum_{z} p(z) f_1(z,y_1) &#10;f_2(z,y_2)  p(X_3|z)$, and we are left:&#10;\begin{align*}&#10;p(y_3 | X_3), f_3(y_1,y_2, X_3) &#10;\end{align*}&#10;No hidden variables left.  Join the remaining factors to get:&#10;\begin{align*}&#10;f_4(y_1, y_2, y_3, X_3) = P(y_3 | X_3) f_3(y_1, y_2, X_3).&#10;\end{align*}&#10;Normalizing over $X_3$ gives $P(X_3 | y_1, y_2, y_3)$.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80"/>
  <p:tag name="PICTUREFILESIZE" val="234159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1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0"/>
  <p:tag name="PICTUREFILESIZE" val="109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Z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7"/>
  <p:tag name="PICTUREFILESIZE" val="958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2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597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3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635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1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34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2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37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3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39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E_1 \ldots E_k = e_1 \ldots e_k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5"/>
  <p:tag name="PICTUREFILESIZE" val="609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Z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7"/>
  <p:tag name="PICTUREFILESIZE" val="958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2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597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1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34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1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0"/>
  <p:tag name="PICTUREFILESIZE" val="109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2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37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{n-1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24"/>
  <p:tag name="PICTUREFILESIZE" val="184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n-1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21"/>
  <p:tag name="PICTUREFILESIZE" val="1599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n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2"/>
  <p:tag name="PICTUREFILESIZE" val="1395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n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4"/>
  <p:tag name="PICTUREFILESIZE" val="159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Q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"/>
  <p:tag name="PICTUREFILESIZE" val="148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_1 \ldots H_r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5"/>
  <p:tag name="PICTUREFILESIZE" val="232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Q | e_1 \ldots e_k)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8"/>
  <p:tag name="PICTUREFILESIZE" val="678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Q, e_1 \ldots e_k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7"/>
  <p:tag name="PICTUREFILESIZE" val="708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sum_{h_1 \ldots h_r} P(Q, h_1 \ldots h_r, e_1 \ldots e_k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1"/>
  <p:tag name="PICTUREFILESIZE" val="1551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X_1, X_2, \ldots X_n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1"/>
  <p:tag name="PICTUREFILESIZE" val="625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[&#10;Z = \sum_{q} P(Q, e_1 \cdots e_k)&#10;\]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7"/>
  <p:tag name="PICTUREFILESIZE" val="825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|a_1 \ldots a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34"/>
  <p:tag name="PICTUREFILESIZE" val="674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[&#10;P( Q | e_1 \cdots e_k )  = \frac{1}{Z}  P(Q, e_1 \cdots e_k)&#10;\]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4"/>
  <p:tag name="PICTUREFILESIZE" val="962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|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2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02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L|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9"/>
  <p:tag name="PICTUREFILESIZE" val="36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02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|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2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L|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9"/>
  <p:tag name="PICTUREFILESIZE" val="362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02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+\ell|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3"/>
  <p:tag name="PICTUREFILESIZE" val="437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|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2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, x_2, \ldots x_n) = \prod_{i=1}^n P(x_i | \mbox{\it parents}(X_i)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92"/>
  <p:tag name="PICTUREFILESIZE" val="2395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L = +\ell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224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time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6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02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 | 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2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,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4"/>
  <p:tag name="PICTUREFILESIZE" val="410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r,t : \quad P(r, t) = P(r) \cdot P(t|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2"/>
  <p:tag name="PICTUREFILESIZE" val="1247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02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|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2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L|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9"/>
  <p:tag name="PICTUREFILESIZE" val="362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,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4"/>
  <p:tag name="PICTUREFILESIZE" val="41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$ P(+b, -e, +a, -j, +m) =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9"/>
  <p:tag name="PICTUREFILESIZE" val="558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L|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9"/>
  <p:tag name="PICTUREFILESIZE" val="362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,T,L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7"/>
  <p:tag name="PICTUREFILESIZE" val="508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, 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4"/>
  <p:tag name="PICTUREFILESIZE" val="410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73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sum $R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"/>
  <p:tag name="PICTUREFILESIZE" val="263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L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37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L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7"/>
  <p:tag name="PICTUREFILESIZE" val="270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,T,L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7"/>
  <p:tag name="PICTUREFILESIZE" val="508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73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,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4"/>
  <p:tag name="PICTUREFILESIZE" val="410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 P(+b) P(-e) P(+a | +b, -e) P( -j | +a) P( +m | +a )  =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31"/>
  <p:tag name="PICTUREFILESIZE" val="1050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L|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9"/>
  <p:tag name="PICTUREFILESIZE" val="362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L|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9"/>
  <p:tag name="PICTUREFILESIZE" val="362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02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|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2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L|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9"/>
  <p:tag name="PICTUREFILESIZE" val="3629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L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37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L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7"/>
  <p:tag name="PICTUREFILESIZE" val="270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02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|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29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L|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9"/>
  <p:tag name="PICTUREFILESIZE" val="362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$ P(+b, -e, +a, -j, +m) =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9"/>
  <p:tag name="PICTUREFILESIZE" val="558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+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"/>
  <p:tag name="PICTUREFILESIZE" val="300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|+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3"/>
  <p:tag name="PICTUREFILESIZE" val="403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L|+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3"/>
  <p:tag name="PICTUREFILESIZE" val="398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L|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9"/>
  <p:tag name="PICTUREFILESIZE" val="362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+r,L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5"/>
  <p:tag name="PICTUREFILESIZE" val="401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L|+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3"/>
  <p:tag name="PICTUREFILESIZE" val="398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P(Q| E_1 = e_1, \ldots E_k = e_k)&#10;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47"/>
  <p:tag name="PICTUREFILESIZE" val="1009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[&#10;\times \frac{1}{Z}&#10;\]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"/>
  <p:tag name="PICTUREFILESIZE" val="236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P(B |j,m) \propto P(B, j, m)&#10;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19"/>
  <p:tag name="PICTUREFILESIZE" val="1111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B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1"/>
  <p:tag name="PICTUREFILESIZE" val="309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 P(+b) P(-e) P(+a | +b, -e) P( -j | +a) P( +m | +a )  =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31"/>
  <p:tag name="PICTUREFILESIZE" val="1050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A | B, E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97"/>
  <p:tag name="PICTUREFILESIZE" val="547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j|A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5"/>
  <p:tag name="PICTUREFILESIZE" val="393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m|A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73"/>
  <p:tag name="PICTUREFILESIZE" val="445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E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0"/>
  <p:tag name="PICTUREFILESIZE" val="289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times&#10;\]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6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sum&#10;\]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82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A | B, E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97"/>
  <p:tag name="PICTUREFILESIZE" val="547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j|A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5"/>
  <p:tag name="PICTUREFILESIZE" val="393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m|A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73"/>
  <p:tag name="PICTUREFILESIZE" val="445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j, m, A | B, E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3"/>
  <p:tag name="PICTUREFILESIZE" val="795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 0.001 \times 0.998 \times 0.94 \times 0.1 \times 0.7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8"/>
  <p:tag name="PICTUREFILESIZE" val="691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j, m | B, E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9"/>
  <p:tag name="PICTUREFILESIZE" val="688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j, m | B, E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9"/>
  <p:tag name="PICTUREFILESIZE" val="688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B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1"/>
  <p:tag name="PICTUREFILESIZE" val="309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E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0"/>
  <p:tag name="PICTUREFILESIZE" val="289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times&#10;\]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6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sum&#10;\]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82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times&#10;\]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6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P(B |j,m)&#10;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93"/>
  <p:tag name="PICTUREFILESIZE" val="5709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j, m | B, E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9"/>
  <p:tag name="PICTUREFILESIZE" val="688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B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1"/>
  <p:tag name="PICTUREFILESIZE" val="309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P(Q| E_1 = e_1, \ldots E_k = e_k)&#10;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47"/>
  <p:tag name="PICTUREFILESIZE" val="1009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E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0"/>
  <p:tag name="PICTUREFILESIZE" val="289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j, m | B, E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9"/>
  <p:tag name="PICTUREFILESIZE" val="688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E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0"/>
  <p:tag name="PICTUREFILESIZE" val="289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j, m, E | B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9"/>
  <p:tag name="PICTUREFILESIZE" val="680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j, m | B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3"/>
  <p:tag name="PICTUREFILESIZE" val="567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j, m | B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3"/>
  <p:tag name="PICTUREFILESIZE" val="567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B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1"/>
  <p:tag name="PICTUREFILESIZE" val="309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j, m | B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3"/>
  <p:tag name="PICTUREFILESIZE" val="567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B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1"/>
  <p:tag name="PICTUREFILESIZE" val="309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j, m, B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6"/>
  <p:tag name="PICTUREFILESIZE" val="56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65890</TotalTime>
  <Words>2070</Words>
  <Application>Microsoft Macintosh PowerPoint</Application>
  <PresentationFormat>Widescreen</PresentationFormat>
  <Paragraphs>906</Paragraphs>
  <Slides>32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Calibri</vt:lpstr>
      <vt:lpstr>ＭＳ Ｐゴシック</vt:lpstr>
      <vt:lpstr>Symbol</vt:lpstr>
      <vt:lpstr>Times New Roman</vt:lpstr>
      <vt:lpstr>Wingdings</vt:lpstr>
      <vt:lpstr>Arial</vt:lpstr>
      <vt:lpstr>dan-berkeley-nlp-v1</vt:lpstr>
      <vt:lpstr>CSE 317: Artificial Intelligence </vt:lpstr>
      <vt:lpstr>Bayes’ Net Representation</vt:lpstr>
      <vt:lpstr>Example: Alarm Network</vt:lpstr>
      <vt:lpstr>Example: Alarm Network</vt:lpstr>
      <vt:lpstr>Bayes’ Nets</vt:lpstr>
      <vt:lpstr>Inference</vt:lpstr>
      <vt:lpstr>Inference by Enumeration</vt:lpstr>
      <vt:lpstr>Inference by Enumeration in Bayes’ Net</vt:lpstr>
      <vt:lpstr>Inference by Enumeration vs. Variable Elimination</vt:lpstr>
      <vt:lpstr>Example: Traffic Domain</vt:lpstr>
      <vt:lpstr>Variable Elimination (VE)</vt:lpstr>
      <vt:lpstr>Inference by Enumeration: Procedural Outline</vt:lpstr>
      <vt:lpstr>Operation 1: Join Factors</vt:lpstr>
      <vt:lpstr>Example: Multiple Joins</vt:lpstr>
      <vt:lpstr>Example: Multiple Joins</vt:lpstr>
      <vt:lpstr>Operation 2: Eliminate</vt:lpstr>
      <vt:lpstr>Multiple Elimination</vt:lpstr>
      <vt:lpstr>Thus Far: Multiple Join, Multiple Eliminate (= Inference by Enumeration)</vt:lpstr>
      <vt:lpstr>Marginalizing Early (= Variable Elimination)</vt:lpstr>
      <vt:lpstr>Traffic Domain</vt:lpstr>
      <vt:lpstr>Marginalizing Early! (aka VE)</vt:lpstr>
      <vt:lpstr>Evidence</vt:lpstr>
      <vt:lpstr>Evidence II</vt:lpstr>
      <vt:lpstr>General Variable Elimination</vt:lpstr>
      <vt:lpstr>Example</vt:lpstr>
      <vt:lpstr>Example</vt:lpstr>
      <vt:lpstr>Example 2: P(B|a)</vt:lpstr>
      <vt:lpstr>Same Example in Equations</vt:lpstr>
      <vt:lpstr>Another Variable Elimination Example</vt:lpstr>
      <vt:lpstr>Variable Elimination Ordering</vt:lpstr>
      <vt:lpstr>VE: Computational and Space Complexity</vt:lpstr>
      <vt:lpstr>Bayes’ Nets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Microsoft Office User</cp:lastModifiedBy>
  <cp:revision>3703</cp:revision>
  <cp:lastPrinted>2014-04-01T00:57:28Z</cp:lastPrinted>
  <dcterms:created xsi:type="dcterms:W3CDTF">2004-08-27T04:16:05Z</dcterms:created>
  <dcterms:modified xsi:type="dcterms:W3CDTF">2020-10-17T03:45:18Z</dcterms:modified>
</cp:coreProperties>
</file>