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1" r:id="rId27"/>
    <p:sldId id="292" r:id="rId28"/>
    <p:sldId id="294" r:id="rId29"/>
    <p:sldId id="295" r:id="rId30"/>
    <p:sldId id="296" r:id="rId31"/>
    <p:sldId id="298" r:id="rId32"/>
    <p:sldId id="297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hFzfKWU7DWqqLRELX8pyD4ZlSw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2BE3C2-5049-4AD3-86ED-D7D42C6A4DF2}">
  <a:tblStyle styleId="{472BE3C2-5049-4AD3-86ED-D7D42C6A4DF2}" styleName="Table_0"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CFD7E7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8ECF4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4F81BD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4F81BD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25257"/>
    <p:restoredTop sz="50000"/>
  </p:normalViewPr>
  <p:slideViewPr>
    <p:cSldViewPr snapToGrid="0">
      <p:cViewPr varScale="1">
        <p:scale>
          <a:sx n="46" d="100"/>
          <a:sy n="46" d="100"/>
        </p:scale>
        <p:origin x="159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8" Type="http://customschemas.google.com/relationships/presentationmetadata" Target="metadata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2669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346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483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687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4158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220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80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194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422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0" name="Google Shape;5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1532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872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782ba108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782ba1088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19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25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536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1191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5989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2" name="Google Shape;7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637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822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359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76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3828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005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077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8358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2231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271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06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2838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690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2700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type="tx">
  <p:cSld name="TITLE_AND_BODY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7"/>
          <p:cNvSpPr txBox="1">
            <a:spLocks noGrp="1"/>
          </p:cNvSpPr>
          <p:nvPr>
            <p:ph type="sldNum" idx="1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/>
          <p:nvPr/>
        </p:nvSpPr>
        <p:spPr>
          <a:xfrm>
            <a:off x="-1" y="1119187"/>
            <a:ext cx="9144002" cy="288926"/>
          </a:xfrm>
          <a:prstGeom prst="rect">
            <a:avLst/>
          </a:prstGeom>
          <a:solidFill>
            <a:srgbClr val="C6D9F1"/>
          </a:solidFill>
          <a:ln>
            <a:noFill/>
          </a:ln>
          <a:effectLst>
            <a:outerShdw blurRad="63500" dist="2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8"/>
          <p:cNvSpPr txBox="1">
            <a:spLocks noGrp="1"/>
          </p:cNvSpPr>
          <p:nvPr>
            <p:ph type="sldNum" idx="1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 2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9"/>
          <p:cNvGrpSpPr/>
          <p:nvPr/>
        </p:nvGrpSpPr>
        <p:grpSpPr>
          <a:xfrm>
            <a:off x="1371599" y="12699"/>
            <a:ext cx="1273" cy="5783265"/>
            <a:chOff x="-1" y="0"/>
            <a:chExt cx="1272" cy="5783263"/>
          </a:xfrm>
        </p:grpSpPr>
        <p:cxnSp>
          <p:nvCxnSpPr>
            <p:cNvPr id="14" name="Google Shape;14;p39"/>
            <p:cNvCxnSpPr/>
            <p:nvPr/>
          </p:nvCxnSpPr>
          <p:spPr>
            <a:xfrm flipH="1">
              <a:off x="1269" y="1130300"/>
              <a:ext cx="2" cy="4652963"/>
            </a:xfrm>
            <a:prstGeom prst="straightConnector1">
              <a:avLst/>
            </a:prstGeom>
            <a:noFill/>
            <a:ln w="31750" cap="flat" cmpd="sng">
              <a:solidFill>
                <a:srgbClr val="37609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39"/>
            <p:cNvCxnSpPr/>
            <p:nvPr/>
          </p:nvCxnSpPr>
          <p:spPr>
            <a:xfrm flipH="1">
              <a:off x="-1" y="0"/>
              <a:ext cx="2" cy="1130301"/>
            </a:xfrm>
            <a:prstGeom prst="straightConnector1">
              <a:avLst/>
            </a:prstGeom>
            <a:noFill/>
            <a:ln w="317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" name="Google Shape;16;p39"/>
          <p:cNvSpPr txBox="1">
            <a:spLocks noGrp="1"/>
          </p:cNvSpPr>
          <p:nvPr>
            <p:ph type="sldNum" idx="1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 3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40"/>
          <p:cNvGrpSpPr/>
          <p:nvPr/>
        </p:nvGrpSpPr>
        <p:grpSpPr>
          <a:xfrm>
            <a:off x="1371599" y="12699"/>
            <a:ext cx="1273" cy="5783265"/>
            <a:chOff x="-1" y="0"/>
            <a:chExt cx="1272" cy="5783263"/>
          </a:xfrm>
        </p:grpSpPr>
        <p:cxnSp>
          <p:nvCxnSpPr>
            <p:cNvPr id="19" name="Google Shape;19;p40"/>
            <p:cNvCxnSpPr/>
            <p:nvPr/>
          </p:nvCxnSpPr>
          <p:spPr>
            <a:xfrm flipH="1">
              <a:off x="1269" y="1130300"/>
              <a:ext cx="2" cy="4652963"/>
            </a:xfrm>
            <a:prstGeom prst="straightConnector1">
              <a:avLst/>
            </a:prstGeom>
            <a:noFill/>
            <a:ln w="31750" cap="flat" cmpd="sng">
              <a:solidFill>
                <a:srgbClr val="37609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40"/>
            <p:cNvCxnSpPr/>
            <p:nvPr/>
          </p:nvCxnSpPr>
          <p:spPr>
            <a:xfrm flipH="1">
              <a:off x="-1" y="0"/>
              <a:ext cx="2" cy="1130301"/>
            </a:xfrm>
            <a:prstGeom prst="straightConnector1">
              <a:avLst/>
            </a:prstGeom>
            <a:noFill/>
            <a:ln w="317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1" name="Google Shape;21;p40"/>
          <p:cNvSpPr txBox="1">
            <a:spLocks noGrp="1"/>
          </p:cNvSpPr>
          <p:nvPr>
            <p:ph type="sldNum" idx="1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>
            <a:spLocks noGrp="1"/>
          </p:cNvSpPr>
          <p:nvPr>
            <p:ph type="sldNum" idx="1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304800" y="2340625"/>
            <a:ext cx="8534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CSE </a:t>
            </a:r>
            <a:r>
              <a:rPr lang="en-US" sz="4400"/>
              <a:t>317</a:t>
            </a: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4400" b="1" i="0" u="none" strike="noStrike" cap="none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</p:txBody>
      </p:sp>
      <p:sp>
        <p:nvSpPr>
          <p:cNvPr id="57" name="Google Shape;57;p1"/>
          <p:cNvSpPr/>
          <p:nvPr/>
        </p:nvSpPr>
        <p:spPr>
          <a:xfrm>
            <a:off x="1143000" y="6019800"/>
            <a:ext cx="7500938" cy="49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Calibri"/>
                <a:ea typeface="Calibri"/>
                <a:cs typeface="Calibri"/>
                <a:sym typeface="Calibri"/>
              </a:rPr>
              <a:t>(with some slides integrated from those of Tom Mitchell, Jesse Davis, Andrew Ng, and Pedro Domingos.)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457200" y="25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Which attribute to select?</a:t>
            </a:r>
            <a:endParaRPr/>
          </a:p>
        </p:txBody>
      </p:sp>
      <p:sp>
        <p:nvSpPr>
          <p:cNvPr id="156" name="Google Shape;156;p11"/>
          <p:cNvSpPr txBox="1">
            <a:spLocks noGrp="1"/>
          </p:cNvSpPr>
          <p:nvPr>
            <p:ph type="body" idx="1"/>
          </p:nvPr>
        </p:nvSpPr>
        <p:spPr>
          <a:xfrm>
            <a:off x="457200" y="1489075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57175" marR="0" lvl="0" indent="-257175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i="0" u="none" strike="noStrike" cap="none"/>
              <a:t>The goal is to have the resulting decision tree as small as possible (Occam’s Razor)</a:t>
            </a:r>
            <a:endParaRPr/>
          </a:p>
          <a:p>
            <a:pPr marL="661307" marR="0" lvl="1" indent="-204107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i="0" u="none" strike="noStrike" cap="none"/>
              <a:t>But, finding the minimal decision tree consistent with the data is NP-hard</a:t>
            </a:r>
            <a:endParaRPr/>
          </a:p>
          <a:p>
            <a:pPr marL="257175" marR="0" lvl="0" indent="-257175" algn="l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 i="0" u="none" strike="noStrike" cap="none"/>
              <a:t>The recursive algorithm is a greedy heuristic search for a simple tree, but cannot guarantee optimality</a:t>
            </a:r>
            <a:endParaRPr/>
          </a:p>
          <a:p>
            <a:pPr marL="257175" marR="0" lvl="0" indent="-257175" algn="l" rtl="0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i="0" u="none" strike="noStrike" cap="none"/>
              <a:t>The main decision in the algorithm is the selection</a:t>
            </a:r>
            <a:r>
              <a:rPr lang="en-US" sz="2400" b="1" i="0" u="none" strike="noStrike" cap="none">
                <a:latin typeface="Arial"/>
                <a:ea typeface="Arial"/>
                <a:cs typeface="Arial"/>
                <a:sym typeface="Arial"/>
              </a:rPr>
              <a:t> of the next attribute to condition on</a:t>
            </a:r>
            <a:endParaRPr b="1"/>
          </a:p>
        </p:txBody>
      </p:sp>
      <p:sp>
        <p:nvSpPr>
          <p:cNvPr id="157" name="Google Shape;157;p11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457200" y="25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Criterion for attribute selection</a:t>
            </a:r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body" idx="1"/>
          </p:nvPr>
        </p:nvSpPr>
        <p:spPr>
          <a:xfrm>
            <a:off x="457200" y="1489075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57175" marR="0" lvl="0" indent="-257175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Which is the best attribute?</a:t>
            </a:r>
            <a:endParaRPr/>
          </a:p>
          <a:p>
            <a:pPr marL="661307" marR="0" lvl="1" indent="-204107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The one which will result in the smallest tree</a:t>
            </a:r>
            <a:endParaRPr/>
          </a:p>
          <a:p>
            <a:pPr marL="661307" marR="0" lvl="1" indent="-204107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Heuristic: choose the attribute that produces the </a:t>
            </a:r>
            <a:r>
              <a:rPr lang="en-US" sz="2000" b="0" i="0" u="none" strike="noStrike" cap="none">
                <a:latin typeface="Tahoma"/>
                <a:ea typeface="Tahoma"/>
                <a:cs typeface="Tahoma"/>
                <a:sym typeface="Tahoma"/>
              </a:rPr>
              <a:t>“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purest</a:t>
            </a:r>
            <a:r>
              <a:rPr lang="en-US" sz="2000" b="0" i="0" u="none" strike="noStrike" cap="none">
                <a:latin typeface="Tahoma"/>
                <a:ea typeface="Tahoma"/>
                <a:cs typeface="Tahoma"/>
                <a:sym typeface="Tahoma"/>
              </a:rPr>
              <a:t>”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 nodes</a:t>
            </a:r>
            <a:endParaRPr/>
          </a:p>
          <a:p>
            <a:pPr marL="257175" marR="0" lvl="0" indent="-257175" algn="l" rtl="0"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Need a good measure of purity!</a:t>
            </a:r>
            <a:endParaRPr/>
          </a:p>
          <a:p>
            <a:pPr marL="661307" marR="0" lvl="1" indent="-204107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Maximal when?</a:t>
            </a:r>
            <a:endParaRPr/>
          </a:p>
          <a:p>
            <a:pPr marL="661307" marR="0" lvl="1" indent="-204107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Minimal when?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Information Gain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body" idx="1"/>
          </p:nvPr>
        </p:nvSpPr>
        <p:spPr>
          <a:xfrm>
            <a:off x="304800" y="99060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1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2800" b="1" i="0" u="none" strike="noStrike" cap="none">
                <a:latin typeface="Arial"/>
                <a:ea typeface="Arial"/>
                <a:cs typeface="Arial"/>
                <a:sym typeface="Arial"/>
              </a:rPr>
              <a:t>Which test is more informative?</a:t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609600" y="1981199"/>
            <a:ext cx="3216275" cy="70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Split over whether Balance exceeds 50K</a:t>
            </a:r>
            <a:endParaRPr/>
          </a:p>
        </p:txBody>
      </p:sp>
      <p:grpSp>
        <p:nvGrpSpPr>
          <p:cNvPr id="173" name="Google Shape;173;p13"/>
          <p:cNvGrpSpPr/>
          <p:nvPr/>
        </p:nvGrpSpPr>
        <p:grpSpPr>
          <a:xfrm>
            <a:off x="158722" y="2819399"/>
            <a:ext cx="4202142" cy="3419175"/>
            <a:chOff x="0" y="0"/>
            <a:chExt cx="4202140" cy="3419173"/>
          </a:xfrm>
        </p:grpSpPr>
        <p:cxnSp>
          <p:nvCxnSpPr>
            <p:cNvPr id="174" name="Google Shape;174;p13"/>
            <p:cNvCxnSpPr/>
            <p:nvPr/>
          </p:nvCxnSpPr>
          <p:spPr>
            <a:xfrm>
              <a:off x="239922" y="2985072"/>
              <a:ext cx="396221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13"/>
            <p:cNvCxnSpPr/>
            <p:nvPr/>
          </p:nvCxnSpPr>
          <p:spPr>
            <a:xfrm>
              <a:off x="3706862" y="328160"/>
              <a:ext cx="247640" cy="1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13"/>
            <p:cNvCxnSpPr/>
            <p:nvPr/>
          </p:nvCxnSpPr>
          <p:spPr>
            <a:xfrm>
              <a:off x="3830681" y="201640"/>
              <a:ext cx="1" cy="253040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7" name="Google Shape;177;p13"/>
            <p:cNvCxnSpPr/>
            <p:nvPr/>
          </p:nvCxnSpPr>
          <p:spPr>
            <a:xfrm>
              <a:off x="3583043" y="834238"/>
              <a:ext cx="247639" cy="1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8" name="Google Shape;178;p13"/>
            <p:cNvCxnSpPr/>
            <p:nvPr/>
          </p:nvCxnSpPr>
          <p:spPr>
            <a:xfrm>
              <a:off x="3706862" y="707719"/>
              <a:ext cx="1" cy="253040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9" name="Google Shape;179;p13"/>
            <p:cNvCxnSpPr/>
            <p:nvPr/>
          </p:nvCxnSpPr>
          <p:spPr>
            <a:xfrm>
              <a:off x="2778218" y="834238"/>
              <a:ext cx="247639" cy="1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13"/>
            <p:cNvCxnSpPr/>
            <p:nvPr/>
          </p:nvCxnSpPr>
          <p:spPr>
            <a:xfrm>
              <a:off x="2902037" y="707719"/>
              <a:ext cx="1" cy="253040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13"/>
            <p:cNvCxnSpPr/>
            <p:nvPr/>
          </p:nvCxnSpPr>
          <p:spPr>
            <a:xfrm>
              <a:off x="3211585" y="454679"/>
              <a:ext cx="247640" cy="1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13"/>
            <p:cNvCxnSpPr/>
            <p:nvPr/>
          </p:nvCxnSpPr>
          <p:spPr>
            <a:xfrm>
              <a:off x="3335404" y="328160"/>
              <a:ext cx="1" cy="253040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3" name="Google Shape;183;p13"/>
            <p:cNvCxnSpPr/>
            <p:nvPr/>
          </p:nvCxnSpPr>
          <p:spPr>
            <a:xfrm>
              <a:off x="3830681" y="644459"/>
              <a:ext cx="247640" cy="1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4" name="Google Shape;184;p13"/>
            <p:cNvCxnSpPr/>
            <p:nvPr/>
          </p:nvCxnSpPr>
          <p:spPr>
            <a:xfrm>
              <a:off x="3954501" y="517939"/>
              <a:ext cx="1" cy="253041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13"/>
            <p:cNvCxnSpPr/>
            <p:nvPr/>
          </p:nvCxnSpPr>
          <p:spPr>
            <a:xfrm>
              <a:off x="3830681" y="1150538"/>
              <a:ext cx="247640" cy="1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6" name="Google Shape;186;p13"/>
            <p:cNvCxnSpPr/>
            <p:nvPr/>
          </p:nvCxnSpPr>
          <p:spPr>
            <a:xfrm>
              <a:off x="3954501" y="1024018"/>
              <a:ext cx="1" cy="253040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13"/>
            <p:cNvCxnSpPr/>
            <p:nvPr/>
          </p:nvCxnSpPr>
          <p:spPr>
            <a:xfrm>
              <a:off x="2468669" y="454679"/>
              <a:ext cx="247640" cy="1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13"/>
            <p:cNvCxnSpPr/>
            <p:nvPr/>
          </p:nvCxnSpPr>
          <p:spPr>
            <a:xfrm>
              <a:off x="2592489" y="328160"/>
              <a:ext cx="1" cy="253040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13"/>
            <p:cNvCxnSpPr/>
            <p:nvPr/>
          </p:nvCxnSpPr>
          <p:spPr>
            <a:xfrm>
              <a:off x="3149675" y="1087278"/>
              <a:ext cx="247640" cy="1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0" name="Google Shape;190;p13"/>
            <p:cNvCxnSpPr/>
            <p:nvPr/>
          </p:nvCxnSpPr>
          <p:spPr>
            <a:xfrm>
              <a:off x="3273495" y="960758"/>
              <a:ext cx="1" cy="253040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1" name="Google Shape;191;p13"/>
            <p:cNvCxnSpPr/>
            <p:nvPr/>
          </p:nvCxnSpPr>
          <p:spPr>
            <a:xfrm>
              <a:off x="2902037" y="138380"/>
              <a:ext cx="247639" cy="1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13"/>
            <p:cNvCxnSpPr/>
            <p:nvPr/>
          </p:nvCxnSpPr>
          <p:spPr>
            <a:xfrm>
              <a:off x="3025856" y="0"/>
              <a:ext cx="1" cy="253040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3" name="Google Shape;193;p13"/>
            <p:cNvSpPr/>
            <p:nvPr/>
          </p:nvSpPr>
          <p:spPr>
            <a:xfrm>
              <a:off x="1540025" y="1972915"/>
              <a:ext cx="123820" cy="126521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" name="Google Shape;194;p13"/>
            <p:cNvGrpSpPr/>
            <p:nvPr/>
          </p:nvGrpSpPr>
          <p:grpSpPr>
            <a:xfrm>
              <a:off x="1787663" y="897498"/>
              <a:ext cx="247641" cy="253042"/>
              <a:chOff x="0" y="0"/>
              <a:chExt cx="247639" cy="253040"/>
            </a:xfrm>
          </p:grpSpPr>
          <p:cxnSp>
            <p:nvCxnSpPr>
              <p:cNvPr id="195" name="Google Shape;195;p13"/>
              <p:cNvCxnSpPr/>
              <p:nvPr/>
            </p:nvCxnSpPr>
            <p:spPr>
              <a:xfrm>
                <a:off x="0" y="126519"/>
                <a:ext cx="247639" cy="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6" name="Google Shape;196;p13"/>
              <p:cNvCxnSpPr/>
              <p:nvPr/>
            </p:nvCxnSpPr>
            <p:spPr>
              <a:xfrm flipH="1">
                <a:off x="123819" y="0"/>
                <a:ext cx="1" cy="25304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97" name="Google Shape;197;p13"/>
            <p:cNvGrpSpPr/>
            <p:nvPr/>
          </p:nvGrpSpPr>
          <p:grpSpPr>
            <a:xfrm>
              <a:off x="2468669" y="1530097"/>
              <a:ext cx="247641" cy="253041"/>
              <a:chOff x="0" y="0"/>
              <a:chExt cx="247639" cy="253040"/>
            </a:xfrm>
          </p:grpSpPr>
          <p:cxnSp>
            <p:nvCxnSpPr>
              <p:cNvPr id="198" name="Google Shape;198;p13"/>
              <p:cNvCxnSpPr/>
              <p:nvPr/>
            </p:nvCxnSpPr>
            <p:spPr>
              <a:xfrm>
                <a:off x="0" y="126519"/>
                <a:ext cx="247639" cy="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9" name="Google Shape;199;p13"/>
              <p:cNvCxnSpPr/>
              <p:nvPr/>
            </p:nvCxnSpPr>
            <p:spPr>
              <a:xfrm flipH="1">
                <a:off x="123819" y="0"/>
                <a:ext cx="1" cy="25304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00" name="Google Shape;200;p13"/>
            <p:cNvGrpSpPr/>
            <p:nvPr/>
          </p:nvGrpSpPr>
          <p:grpSpPr>
            <a:xfrm>
              <a:off x="2344850" y="834238"/>
              <a:ext cx="247641" cy="253042"/>
              <a:chOff x="0" y="0"/>
              <a:chExt cx="247639" cy="253040"/>
            </a:xfrm>
          </p:grpSpPr>
          <p:cxnSp>
            <p:nvCxnSpPr>
              <p:cNvPr id="201" name="Google Shape;201;p13"/>
              <p:cNvCxnSpPr/>
              <p:nvPr/>
            </p:nvCxnSpPr>
            <p:spPr>
              <a:xfrm>
                <a:off x="0" y="126519"/>
                <a:ext cx="247639" cy="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2" name="Google Shape;202;p13"/>
              <p:cNvCxnSpPr/>
              <p:nvPr/>
            </p:nvCxnSpPr>
            <p:spPr>
              <a:xfrm flipH="1">
                <a:off x="123819" y="0"/>
                <a:ext cx="1" cy="25304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3" name="Google Shape;203;p13"/>
            <p:cNvSpPr/>
            <p:nvPr/>
          </p:nvSpPr>
          <p:spPr>
            <a:xfrm>
              <a:off x="1787663" y="1150538"/>
              <a:ext cx="123821" cy="12652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1787663" y="2352474"/>
              <a:ext cx="123821" cy="126521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1725754" y="1530096"/>
              <a:ext cx="123820" cy="126521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1292386" y="960758"/>
              <a:ext cx="123821" cy="126521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1044748" y="2099435"/>
              <a:ext cx="123820" cy="126521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168567" y="2605514"/>
              <a:ext cx="123820" cy="12652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859019" y="2478994"/>
              <a:ext cx="123820" cy="126521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1168567" y="1530096"/>
              <a:ext cx="123820" cy="126521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673290" y="1972915"/>
              <a:ext cx="123820" cy="126521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" name="Google Shape;212;p13"/>
            <p:cNvGrpSpPr/>
            <p:nvPr/>
          </p:nvGrpSpPr>
          <p:grpSpPr>
            <a:xfrm>
              <a:off x="2840127" y="1593356"/>
              <a:ext cx="247641" cy="253042"/>
              <a:chOff x="0" y="0"/>
              <a:chExt cx="247639" cy="253040"/>
            </a:xfrm>
          </p:grpSpPr>
          <p:cxnSp>
            <p:nvCxnSpPr>
              <p:cNvPr id="213" name="Google Shape;213;p13"/>
              <p:cNvCxnSpPr/>
              <p:nvPr/>
            </p:nvCxnSpPr>
            <p:spPr>
              <a:xfrm>
                <a:off x="0" y="126519"/>
                <a:ext cx="247639" cy="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4" name="Google Shape;214;p13"/>
              <p:cNvCxnSpPr/>
              <p:nvPr/>
            </p:nvCxnSpPr>
            <p:spPr>
              <a:xfrm flipH="1">
                <a:off x="123819" y="0"/>
                <a:ext cx="1" cy="25304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15" name="Google Shape;215;p13"/>
            <p:cNvCxnSpPr/>
            <p:nvPr/>
          </p:nvCxnSpPr>
          <p:spPr>
            <a:xfrm flipH="1">
              <a:off x="2159121" y="75121"/>
              <a:ext cx="1" cy="2783433"/>
            </a:xfrm>
            <a:prstGeom prst="straightConnector1">
              <a:avLst/>
            </a:prstGeom>
            <a:noFill/>
            <a:ln w="34925" cap="flat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216" name="Google Shape;216;p13"/>
            <p:cNvSpPr/>
            <p:nvPr/>
          </p:nvSpPr>
          <p:spPr>
            <a:xfrm>
              <a:off x="2329005" y="3048332"/>
              <a:ext cx="1036065" cy="370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latin typeface="Tahoma"/>
                  <a:ea typeface="Tahoma"/>
                  <a:cs typeface="Tahoma"/>
                  <a:sym typeface="Tahoma"/>
                </a:rPr>
                <a:t>Over 50K</a:t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2282940" y="1466837"/>
              <a:ext cx="123821" cy="12652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2406760" y="1909655"/>
              <a:ext cx="123820" cy="126521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920928" y="960758"/>
              <a:ext cx="123821" cy="126521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1663844" y="707719"/>
              <a:ext cx="123820" cy="12652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2716308" y="2099435"/>
              <a:ext cx="123820" cy="126521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2344850" y="2352474"/>
              <a:ext cx="123820" cy="126521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" name="Google Shape;223;p13"/>
            <p:cNvGrpSpPr/>
            <p:nvPr/>
          </p:nvGrpSpPr>
          <p:grpSpPr>
            <a:xfrm>
              <a:off x="2963946" y="2352474"/>
              <a:ext cx="247641" cy="253042"/>
              <a:chOff x="0" y="0"/>
              <a:chExt cx="247639" cy="253040"/>
            </a:xfrm>
          </p:grpSpPr>
          <p:cxnSp>
            <p:nvCxnSpPr>
              <p:cNvPr id="224" name="Google Shape;224;p13"/>
              <p:cNvCxnSpPr/>
              <p:nvPr/>
            </p:nvCxnSpPr>
            <p:spPr>
              <a:xfrm>
                <a:off x="0" y="126519"/>
                <a:ext cx="247639" cy="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5" name="Google Shape;225;p13"/>
              <p:cNvCxnSpPr/>
              <p:nvPr/>
            </p:nvCxnSpPr>
            <p:spPr>
              <a:xfrm flipH="1">
                <a:off x="123819" y="0"/>
                <a:ext cx="1" cy="25304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26" name="Google Shape;226;p13"/>
            <p:cNvSpPr/>
            <p:nvPr/>
          </p:nvSpPr>
          <p:spPr>
            <a:xfrm>
              <a:off x="0" y="3048332"/>
              <a:ext cx="1893427" cy="370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latin typeface="Tahoma"/>
                  <a:ea typeface="Tahoma"/>
                  <a:cs typeface="Tahoma"/>
                  <a:sym typeface="Tahoma"/>
                </a:rPr>
                <a:t>Less or equal 50K</a:t>
              </a:r>
              <a:endParaRPr/>
            </a:p>
          </p:txBody>
        </p:sp>
      </p:grpSp>
      <p:grpSp>
        <p:nvGrpSpPr>
          <p:cNvPr id="227" name="Google Shape;227;p13"/>
          <p:cNvGrpSpPr/>
          <p:nvPr/>
        </p:nvGrpSpPr>
        <p:grpSpPr>
          <a:xfrm>
            <a:off x="5107351" y="2971799"/>
            <a:ext cx="3479437" cy="3340226"/>
            <a:chOff x="0" y="0"/>
            <a:chExt cx="3479436" cy="3340224"/>
          </a:xfrm>
        </p:grpSpPr>
        <p:cxnSp>
          <p:nvCxnSpPr>
            <p:cNvPr id="228" name="Google Shape;228;p13"/>
            <p:cNvCxnSpPr/>
            <p:nvPr/>
          </p:nvCxnSpPr>
          <p:spPr>
            <a:xfrm>
              <a:off x="0" y="2849395"/>
              <a:ext cx="3479436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9" name="Google Shape;229;p13"/>
            <p:cNvSpPr/>
            <p:nvPr/>
          </p:nvSpPr>
          <p:spPr>
            <a:xfrm>
              <a:off x="1961131" y="2969383"/>
              <a:ext cx="1084509" cy="370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latin typeface="Tahoma"/>
                  <a:ea typeface="Tahoma"/>
                  <a:cs typeface="Tahoma"/>
                  <a:sym typeface="Tahoma"/>
                </a:rPr>
                <a:t>Employed</a:t>
              </a:r>
              <a:endParaRPr/>
            </a:p>
          </p:txBody>
        </p:sp>
        <p:cxnSp>
          <p:nvCxnSpPr>
            <p:cNvPr id="230" name="Google Shape;230;p13"/>
            <p:cNvCxnSpPr/>
            <p:nvPr/>
          </p:nvCxnSpPr>
          <p:spPr>
            <a:xfrm>
              <a:off x="3044506" y="303127"/>
              <a:ext cx="217466" cy="1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1" name="Google Shape;231;p13"/>
            <p:cNvCxnSpPr/>
            <p:nvPr/>
          </p:nvCxnSpPr>
          <p:spPr>
            <a:xfrm>
              <a:off x="3153238" y="181876"/>
              <a:ext cx="1" cy="242503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2" name="Google Shape;232;p13"/>
            <p:cNvCxnSpPr/>
            <p:nvPr/>
          </p:nvCxnSpPr>
          <p:spPr>
            <a:xfrm>
              <a:off x="2935774" y="788130"/>
              <a:ext cx="217465" cy="1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3" name="Google Shape;233;p13"/>
            <p:cNvCxnSpPr/>
            <p:nvPr/>
          </p:nvCxnSpPr>
          <p:spPr>
            <a:xfrm>
              <a:off x="3044506" y="666879"/>
              <a:ext cx="1" cy="242503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4" name="Google Shape;234;p13"/>
            <p:cNvCxnSpPr/>
            <p:nvPr/>
          </p:nvCxnSpPr>
          <p:spPr>
            <a:xfrm>
              <a:off x="2229013" y="788130"/>
              <a:ext cx="217466" cy="1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5" name="Google Shape;235;p13"/>
            <p:cNvCxnSpPr/>
            <p:nvPr/>
          </p:nvCxnSpPr>
          <p:spPr>
            <a:xfrm>
              <a:off x="2337746" y="666879"/>
              <a:ext cx="1" cy="242503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6" name="Google Shape;236;p13"/>
            <p:cNvCxnSpPr/>
            <p:nvPr/>
          </p:nvCxnSpPr>
          <p:spPr>
            <a:xfrm>
              <a:off x="2609577" y="424378"/>
              <a:ext cx="217465" cy="1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7" name="Google Shape;237;p13"/>
            <p:cNvCxnSpPr/>
            <p:nvPr/>
          </p:nvCxnSpPr>
          <p:spPr>
            <a:xfrm>
              <a:off x="2718309" y="303127"/>
              <a:ext cx="1" cy="242502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8" name="Google Shape;238;p13"/>
            <p:cNvCxnSpPr/>
            <p:nvPr/>
          </p:nvCxnSpPr>
          <p:spPr>
            <a:xfrm>
              <a:off x="3153238" y="606254"/>
              <a:ext cx="217466" cy="1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9" name="Google Shape;239;p13"/>
            <p:cNvCxnSpPr/>
            <p:nvPr/>
          </p:nvCxnSpPr>
          <p:spPr>
            <a:xfrm>
              <a:off x="3261971" y="485003"/>
              <a:ext cx="1" cy="242503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0" name="Google Shape;240;p13"/>
            <p:cNvCxnSpPr/>
            <p:nvPr/>
          </p:nvCxnSpPr>
          <p:spPr>
            <a:xfrm>
              <a:off x="3153238" y="1091257"/>
              <a:ext cx="217466" cy="1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1" name="Google Shape;241;p13"/>
            <p:cNvCxnSpPr/>
            <p:nvPr/>
          </p:nvCxnSpPr>
          <p:spPr>
            <a:xfrm>
              <a:off x="3261971" y="970006"/>
              <a:ext cx="1" cy="242503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2" name="Google Shape;242;p13"/>
            <p:cNvCxnSpPr/>
            <p:nvPr/>
          </p:nvCxnSpPr>
          <p:spPr>
            <a:xfrm>
              <a:off x="1957182" y="424378"/>
              <a:ext cx="217466" cy="1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" name="Google Shape;243;p13"/>
            <p:cNvCxnSpPr/>
            <p:nvPr/>
          </p:nvCxnSpPr>
          <p:spPr>
            <a:xfrm>
              <a:off x="2065915" y="303127"/>
              <a:ext cx="1" cy="242502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13"/>
            <p:cNvCxnSpPr/>
            <p:nvPr/>
          </p:nvCxnSpPr>
          <p:spPr>
            <a:xfrm>
              <a:off x="2555210" y="1030632"/>
              <a:ext cx="217466" cy="1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13"/>
            <p:cNvCxnSpPr/>
            <p:nvPr/>
          </p:nvCxnSpPr>
          <p:spPr>
            <a:xfrm>
              <a:off x="2663943" y="909381"/>
              <a:ext cx="1" cy="242503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6" name="Google Shape;246;p13"/>
            <p:cNvCxnSpPr/>
            <p:nvPr/>
          </p:nvCxnSpPr>
          <p:spPr>
            <a:xfrm>
              <a:off x="2337746" y="121250"/>
              <a:ext cx="217465" cy="1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" name="Google Shape;247;p13"/>
            <p:cNvCxnSpPr/>
            <p:nvPr/>
          </p:nvCxnSpPr>
          <p:spPr>
            <a:xfrm>
              <a:off x="2446478" y="0"/>
              <a:ext cx="1" cy="242502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8" name="Google Shape;248;p13"/>
            <p:cNvSpPr/>
            <p:nvPr/>
          </p:nvSpPr>
          <p:spPr>
            <a:xfrm>
              <a:off x="1141689" y="1879388"/>
              <a:ext cx="108734" cy="121252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" name="Google Shape;249;p13"/>
            <p:cNvGrpSpPr/>
            <p:nvPr/>
          </p:nvGrpSpPr>
          <p:grpSpPr>
            <a:xfrm>
              <a:off x="2156525" y="1091257"/>
              <a:ext cx="217467" cy="242504"/>
              <a:chOff x="0" y="0"/>
              <a:chExt cx="217465" cy="242502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0" y="121250"/>
                <a:ext cx="217465" cy="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1" name="Google Shape;251;p13"/>
              <p:cNvCxnSpPr/>
              <p:nvPr/>
            </p:nvCxnSpPr>
            <p:spPr>
              <a:xfrm flipH="1">
                <a:off x="108732" y="0"/>
                <a:ext cx="1" cy="24250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52" name="Google Shape;252;p13"/>
            <p:cNvGrpSpPr/>
            <p:nvPr/>
          </p:nvGrpSpPr>
          <p:grpSpPr>
            <a:xfrm>
              <a:off x="1957182" y="1455010"/>
              <a:ext cx="217467" cy="242504"/>
              <a:chOff x="0" y="0"/>
              <a:chExt cx="217465" cy="242502"/>
            </a:xfrm>
          </p:grpSpPr>
          <p:cxnSp>
            <p:nvCxnSpPr>
              <p:cNvPr id="253" name="Google Shape;253;p13"/>
              <p:cNvCxnSpPr/>
              <p:nvPr/>
            </p:nvCxnSpPr>
            <p:spPr>
              <a:xfrm>
                <a:off x="0" y="121250"/>
                <a:ext cx="217465" cy="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4" name="Google Shape;254;p13"/>
              <p:cNvCxnSpPr/>
              <p:nvPr/>
            </p:nvCxnSpPr>
            <p:spPr>
              <a:xfrm flipH="1">
                <a:off x="108732" y="0"/>
                <a:ext cx="1" cy="24250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55" name="Google Shape;255;p13"/>
            <p:cNvGrpSpPr/>
            <p:nvPr/>
          </p:nvGrpSpPr>
          <p:grpSpPr>
            <a:xfrm>
              <a:off x="1848450" y="788130"/>
              <a:ext cx="217467" cy="242504"/>
              <a:chOff x="0" y="0"/>
              <a:chExt cx="217465" cy="242502"/>
            </a:xfrm>
          </p:grpSpPr>
          <p:cxnSp>
            <p:nvCxnSpPr>
              <p:cNvPr id="256" name="Google Shape;256;p13"/>
              <p:cNvCxnSpPr/>
              <p:nvPr/>
            </p:nvCxnSpPr>
            <p:spPr>
              <a:xfrm>
                <a:off x="0" y="121250"/>
                <a:ext cx="217465" cy="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7" name="Google Shape;257;p13"/>
              <p:cNvCxnSpPr/>
              <p:nvPr/>
            </p:nvCxnSpPr>
            <p:spPr>
              <a:xfrm flipH="1">
                <a:off x="108732" y="0"/>
                <a:ext cx="1" cy="24250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58" name="Google Shape;258;p13"/>
            <p:cNvSpPr/>
            <p:nvPr/>
          </p:nvSpPr>
          <p:spPr>
            <a:xfrm>
              <a:off x="1359154" y="1091257"/>
              <a:ext cx="108734" cy="121252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1359154" y="2243141"/>
              <a:ext cx="108734" cy="121252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304788" y="1455010"/>
              <a:ext cx="108733" cy="121252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924225" y="909381"/>
              <a:ext cx="108733" cy="121252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706760" y="2000639"/>
              <a:ext cx="108733" cy="121252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815492" y="2485642"/>
              <a:ext cx="108734" cy="121252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543661" y="2364392"/>
              <a:ext cx="108734" cy="121251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15492" y="1455010"/>
              <a:ext cx="108734" cy="121252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380563" y="1879388"/>
              <a:ext cx="108733" cy="121252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7" name="Google Shape;267;p13"/>
            <p:cNvGrpSpPr/>
            <p:nvPr/>
          </p:nvGrpSpPr>
          <p:grpSpPr>
            <a:xfrm>
              <a:off x="2283379" y="1515635"/>
              <a:ext cx="217467" cy="242504"/>
              <a:chOff x="0" y="0"/>
              <a:chExt cx="217465" cy="242502"/>
            </a:xfrm>
          </p:grpSpPr>
          <p:cxnSp>
            <p:nvCxnSpPr>
              <p:cNvPr id="268" name="Google Shape;268;p13"/>
              <p:cNvCxnSpPr/>
              <p:nvPr/>
            </p:nvCxnSpPr>
            <p:spPr>
              <a:xfrm>
                <a:off x="0" y="121250"/>
                <a:ext cx="217465" cy="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9" name="Google Shape;269;p13"/>
              <p:cNvCxnSpPr/>
              <p:nvPr/>
            </p:nvCxnSpPr>
            <p:spPr>
              <a:xfrm flipH="1">
                <a:off x="108732" y="0"/>
                <a:ext cx="1" cy="24250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70" name="Google Shape;270;p13"/>
            <p:cNvCxnSpPr/>
            <p:nvPr/>
          </p:nvCxnSpPr>
          <p:spPr>
            <a:xfrm flipH="1">
              <a:off x="1685351" y="60625"/>
              <a:ext cx="1" cy="2667520"/>
            </a:xfrm>
            <a:prstGeom prst="straightConnector1">
              <a:avLst/>
            </a:prstGeom>
            <a:noFill/>
            <a:ln w="34925" cap="flat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271" name="Google Shape;271;p13"/>
            <p:cNvSpPr/>
            <p:nvPr/>
          </p:nvSpPr>
          <p:spPr>
            <a:xfrm>
              <a:off x="199342" y="909381"/>
              <a:ext cx="108734" cy="121252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308075" y="1333759"/>
              <a:ext cx="108733" cy="121252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598028" y="909381"/>
              <a:ext cx="108733" cy="121252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1250422" y="666879"/>
              <a:ext cx="108733" cy="121252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579905" y="1515635"/>
              <a:ext cx="108734" cy="121252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253708" y="1758137"/>
              <a:ext cx="108734" cy="121252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" name="Google Shape;277;p13"/>
            <p:cNvGrpSpPr/>
            <p:nvPr/>
          </p:nvGrpSpPr>
          <p:grpSpPr>
            <a:xfrm>
              <a:off x="2392112" y="2243141"/>
              <a:ext cx="217467" cy="242503"/>
              <a:chOff x="0" y="0"/>
              <a:chExt cx="217465" cy="242502"/>
            </a:xfrm>
          </p:grpSpPr>
          <p:cxnSp>
            <p:nvCxnSpPr>
              <p:cNvPr id="278" name="Google Shape;278;p13"/>
              <p:cNvCxnSpPr/>
              <p:nvPr/>
            </p:nvCxnSpPr>
            <p:spPr>
              <a:xfrm>
                <a:off x="0" y="121250"/>
                <a:ext cx="217465" cy="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9" name="Google Shape;279;p13"/>
              <p:cNvCxnSpPr/>
              <p:nvPr/>
            </p:nvCxnSpPr>
            <p:spPr>
              <a:xfrm flipH="1">
                <a:off x="108732" y="0"/>
                <a:ext cx="1" cy="24250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80" name="Google Shape;280;p13"/>
            <p:cNvSpPr/>
            <p:nvPr/>
          </p:nvSpPr>
          <p:spPr>
            <a:xfrm>
              <a:off x="6325" y="2910020"/>
              <a:ext cx="1353963" cy="370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latin typeface="Tahoma"/>
                  <a:ea typeface="Tahoma"/>
                  <a:cs typeface="Tahoma"/>
                  <a:sym typeface="Tahoma"/>
                </a:rPr>
                <a:t>Unemployed</a:t>
              </a:r>
              <a:endParaRPr/>
            </a:p>
          </p:txBody>
        </p:sp>
      </p:grpSp>
      <p:sp>
        <p:nvSpPr>
          <p:cNvPr id="281" name="Google Shape;281;p13"/>
          <p:cNvSpPr/>
          <p:nvPr/>
        </p:nvSpPr>
        <p:spPr>
          <a:xfrm>
            <a:off x="5257800" y="1965324"/>
            <a:ext cx="3216275" cy="70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Split over whether applicant is employed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title"/>
          </p:nvPr>
        </p:nvSpPr>
        <p:spPr>
          <a:xfrm>
            <a:off x="-1" y="381000"/>
            <a:ext cx="914400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 b="0" i="0" u="sng" strike="noStrike" cap="none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	   			</a:t>
            </a:r>
            <a:r>
              <a:rPr lang="en-US" sz="2720" b="0" i="0" u="sng" strike="noStrike" cap="none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720" b="0" i="0" u="sng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Information Gain</a:t>
            </a:r>
            <a:endParaRPr/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1"/>
          </p:nvPr>
        </p:nvSpPr>
        <p:spPr>
          <a:xfrm>
            <a:off x="380325" y="13716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Impurity/Entropy</a:t>
            </a:r>
            <a:r>
              <a:rPr lang="en-US" sz="3600" b="1" i="0" u="none" strike="noStrike" cap="none">
                <a:latin typeface="Arial"/>
                <a:ea typeface="Arial"/>
                <a:cs typeface="Arial"/>
                <a:sym typeface="Arial"/>
              </a:rPr>
              <a:t> (informal)</a:t>
            </a:r>
            <a:endParaRPr/>
          </a:p>
          <a:p>
            <a:pPr marL="763360" marR="0" lvl="1" indent="-306160" algn="l" rtl="0">
              <a:spcBef>
                <a:spcPts val="700"/>
              </a:spcBef>
              <a:spcAft>
                <a:spcPts val="0"/>
              </a:spcAft>
              <a:buSzPts val="3000"/>
              <a:buFont typeface="Arial"/>
              <a:buChar char="–"/>
            </a:pP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Measures the level of </a:t>
            </a:r>
            <a:r>
              <a:rPr lang="en-US" sz="3000" b="1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impurity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 in a group of examples</a:t>
            </a:r>
            <a:endParaRPr/>
          </a:p>
        </p:txBody>
      </p:sp>
      <p:grpSp>
        <p:nvGrpSpPr>
          <p:cNvPr id="289" name="Google Shape;289;p14"/>
          <p:cNvGrpSpPr/>
          <p:nvPr/>
        </p:nvGrpSpPr>
        <p:grpSpPr>
          <a:xfrm>
            <a:off x="1524000" y="3463925"/>
            <a:ext cx="1828800" cy="1870075"/>
            <a:chOff x="0" y="0"/>
            <a:chExt cx="1828800" cy="1870075"/>
          </a:xfrm>
        </p:grpSpPr>
        <p:sp>
          <p:nvSpPr>
            <p:cNvPr id="290" name="Google Shape;290;p14"/>
            <p:cNvSpPr/>
            <p:nvPr/>
          </p:nvSpPr>
          <p:spPr>
            <a:xfrm>
              <a:off x="0" y="0"/>
              <a:ext cx="1828800" cy="1870075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673994" y="727774"/>
              <a:ext cx="193184" cy="207264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1060360" y="520512"/>
              <a:ext cx="191038" cy="207263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577402" y="1142300"/>
              <a:ext cx="193184" cy="209619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963769" y="935037"/>
              <a:ext cx="191037" cy="207264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5" name="Google Shape;295;p14"/>
            <p:cNvGrpSpPr/>
            <p:nvPr/>
          </p:nvGrpSpPr>
          <p:grpSpPr>
            <a:xfrm>
              <a:off x="577402" y="310893"/>
              <a:ext cx="289777" cy="313252"/>
              <a:chOff x="0" y="-1"/>
              <a:chExt cx="289775" cy="313251"/>
            </a:xfrm>
          </p:grpSpPr>
          <p:cxnSp>
            <p:nvCxnSpPr>
              <p:cNvPr id="296" name="Google Shape;296;p14"/>
              <p:cNvCxnSpPr/>
              <p:nvPr/>
            </p:nvCxnSpPr>
            <p:spPr>
              <a:xfrm>
                <a:off x="0" y="156624"/>
                <a:ext cx="289775" cy="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7" name="Google Shape;297;p14"/>
              <p:cNvCxnSpPr/>
              <p:nvPr/>
            </p:nvCxnSpPr>
            <p:spPr>
              <a:xfrm flipH="1">
                <a:off x="144887" y="-1"/>
                <a:ext cx="1" cy="31325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98" name="Google Shape;298;p14"/>
            <p:cNvGrpSpPr/>
            <p:nvPr/>
          </p:nvGrpSpPr>
          <p:grpSpPr>
            <a:xfrm>
              <a:off x="1347988" y="520512"/>
              <a:ext cx="289777" cy="310896"/>
              <a:chOff x="0" y="0"/>
              <a:chExt cx="289775" cy="310895"/>
            </a:xfrm>
          </p:grpSpPr>
          <p:cxnSp>
            <p:nvCxnSpPr>
              <p:cNvPr id="299" name="Google Shape;299;p14"/>
              <p:cNvCxnSpPr/>
              <p:nvPr/>
            </p:nvCxnSpPr>
            <p:spPr>
              <a:xfrm>
                <a:off x="0" y="155447"/>
                <a:ext cx="289775" cy="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0" name="Google Shape;300;p14"/>
              <p:cNvCxnSpPr/>
              <p:nvPr/>
            </p:nvCxnSpPr>
            <p:spPr>
              <a:xfrm flipH="1">
                <a:off x="144887" y="0"/>
                <a:ext cx="1" cy="3108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01" name="Google Shape;301;p14"/>
            <p:cNvGrpSpPr/>
            <p:nvPr/>
          </p:nvGrpSpPr>
          <p:grpSpPr>
            <a:xfrm>
              <a:off x="1251397" y="1038667"/>
              <a:ext cx="289776" cy="313253"/>
              <a:chOff x="0" y="-1"/>
              <a:chExt cx="289775" cy="313251"/>
            </a:xfrm>
          </p:grpSpPr>
          <p:cxnSp>
            <p:nvCxnSpPr>
              <p:cNvPr id="302" name="Google Shape;302;p14"/>
              <p:cNvCxnSpPr/>
              <p:nvPr/>
            </p:nvCxnSpPr>
            <p:spPr>
              <a:xfrm>
                <a:off x="0" y="156624"/>
                <a:ext cx="289775" cy="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3" name="Google Shape;303;p14"/>
              <p:cNvCxnSpPr/>
              <p:nvPr/>
            </p:nvCxnSpPr>
            <p:spPr>
              <a:xfrm flipH="1">
                <a:off x="144887" y="-1"/>
                <a:ext cx="1" cy="31325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04" name="Google Shape;304;p14"/>
          <p:cNvGrpSpPr/>
          <p:nvPr/>
        </p:nvGrpSpPr>
        <p:grpSpPr>
          <a:xfrm>
            <a:off x="5181600" y="3463925"/>
            <a:ext cx="1809750" cy="1781175"/>
            <a:chOff x="0" y="0"/>
            <a:chExt cx="1809750" cy="1781175"/>
          </a:xfrm>
        </p:grpSpPr>
        <p:sp>
          <p:nvSpPr>
            <p:cNvPr id="305" name="Google Shape;305;p14"/>
            <p:cNvSpPr/>
            <p:nvPr/>
          </p:nvSpPr>
          <p:spPr>
            <a:xfrm>
              <a:off x="0" y="0"/>
              <a:ext cx="1809750" cy="1781175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666973" y="693177"/>
              <a:ext cx="191172" cy="197411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1047191" y="495767"/>
              <a:ext cx="191171" cy="197411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858144" y="989292"/>
              <a:ext cx="189048" cy="199654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71388" y="1287650"/>
              <a:ext cx="191171" cy="197411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286756" y="594472"/>
              <a:ext cx="189047" cy="197411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666973" y="397062"/>
              <a:ext cx="191172" cy="197411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475802" y="890587"/>
              <a:ext cx="191172" cy="197411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191170" y="1188945"/>
              <a:ext cx="191172" cy="197411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319" name="Google Shape;319;p15"/>
          <p:cNvSpPr txBox="1">
            <a:spLocks noGrp="1"/>
          </p:cNvSpPr>
          <p:nvPr>
            <p:ph type="title"/>
          </p:nvPr>
        </p:nvSpPr>
        <p:spPr>
          <a:xfrm>
            <a:off x="457200" y="25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Impurity</a:t>
            </a:r>
            <a:endParaRPr/>
          </a:p>
        </p:txBody>
      </p:sp>
      <p:grpSp>
        <p:nvGrpSpPr>
          <p:cNvPr id="320" name="Google Shape;320;p15"/>
          <p:cNvGrpSpPr/>
          <p:nvPr/>
        </p:nvGrpSpPr>
        <p:grpSpPr>
          <a:xfrm>
            <a:off x="457200" y="2895600"/>
            <a:ext cx="2133600" cy="1905000"/>
            <a:chOff x="0" y="0"/>
            <a:chExt cx="2133600" cy="1905000"/>
          </a:xfrm>
        </p:grpSpPr>
        <p:sp>
          <p:nvSpPr>
            <p:cNvPr id="321" name="Google Shape;321;p15"/>
            <p:cNvSpPr/>
            <p:nvPr/>
          </p:nvSpPr>
          <p:spPr>
            <a:xfrm>
              <a:off x="0" y="0"/>
              <a:ext cx="2133600" cy="19050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1524000" y="91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1143000" y="685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381000" y="304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228600" y="990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533400" y="91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1143000" y="76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838200" y="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914400" y="304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0" name="Google Shape;330;p15"/>
            <p:cNvGrpSpPr/>
            <p:nvPr/>
          </p:nvGrpSpPr>
          <p:grpSpPr>
            <a:xfrm>
              <a:off x="533400" y="76200"/>
              <a:ext cx="228602" cy="228602"/>
              <a:chOff x="0" y="0"/>
              <a:chExt cx="228601" cy="228601"/>
            </a:xfrm>
          </p:grpSpPr>
          <p:cxnSp>
            <p:nvCxnSpPr>
              <p:cNvPr id="331" name="Google Shape;331;p15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2" name="Google Shape;332;p15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33" name="Google Shape;333;p15"/>
            <p:cNvSpPr/>
            <p:nvPr/>
          </p:nvSpPr>
          <p:spPr>
            <a:xfrm>
              <a:off x="1371600" y="228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1143000" y="1143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5" name="Google Shape;335;p15"/>
            <p:cNvGrpSpPr/>
            <p:nvPr/>
          </p:nvGrpSpPr>
          <p:grpSpPr>
            <a:xfrm>
              <a:off x="838200" y="533400"/>
              <a:ext cx="228602" cy="228602"/>
              <a:chOff x="0" y="0"/>
              <a:chExt cx="228601" cy="228601"/>
            </a:xfrm>
          </p:grpSpPr>
          <p:cxnSp>
            <p:nvCxnSpPr>
              <p:cNvPr id="336" name="Google Shape;336;p15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7" name="Google Shape;337;p15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38" name="Google Shape;338;p15"/>
            <p:cNvGrpSpPr/>
            <p:nvPr/>
          </p:nvGrpSpPr>
          <p:grpSpPr>
            <a:xfrm>
              <a:off x="838200" y="1295400"/>
              <a:ext cx="228602" cy="228602"/>
              <a:chOff x="0" y="0"/>
              <a:chExt cx="228601" cy="228601"/>
            </a:xfrm>
          </p:grpSpPr>
          <p:cxnSp>
            <p:nvCxnSpPr>
              <p:cNvPr id="339" name="Google Shape;339;p15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0" name="Google Shape;340;p15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41" name="Google Shape;341;p15"/>
            <p:cNvGrpSpPr/>
            <p:nvPr/>
          </p:nvGrpSpPr>
          <p:grpSpPr>
            <a:xfrm>
              <a:off x="1447800" y="381000"/>
              <a:ext cx="228602" cy="228602"/>
              <a:chOff x="0" y="0"/>
              <a:chExt cx="228601" cy="228601"/>
            </a:xfrm>
          </p:grpSpPr>
          <p:cxnSp>
            <p:nvCxnSpPr>
              <p:cNvPr id="342" name="Google Shape;342;p15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3" name="Google Shape;343;p15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44" name="Google Shape;344;p15"/>
            <p:cNvGrpSpPr/>
            <p:nvPr/>
          </p:nvGrpSpPr>
          <p:grpSpPr>
            <a:xfrm>
              <a:off x="76200" y="609600"/>
              <a:ext cx="228602" cy="228602"/>
              <a:chOff x="0" y="0"/>
              <a:chExt cx="228601" cy="228601"/>
            </a:xfrm>
          </p:grpSpPr>
          <p:cxnSp>
            <p:nvCxnSpPr>
              <p:cNvPr id="345" name="Google Shape;345;p15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6" name="Google Shape;346;p15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47" name="Google Shape;347;p15"/>
            <p:cNvSpPr/>
            <p:nvPr/>
          </p:nvSpPr>
          <p:spPr>
            <a:xfrm>
              <a:off x="381000" y="1143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533400" y="1295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762000" y="1066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533400" y="685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304800" y="762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152400" y="38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3" name="Google Shape;353;p15"/>
            <p:cNvGrpSpPr/>
            <p:nvPr/>
          </p:nvGrpSpPr>
          <p:grpSpPr>
            <a:xfrm>
              <a:off x="1143000" y="1447800"/>
              <a:ext cx="228602" cy="228602"/>
              <a:chOff x="0" y="0"/>
              <a:chExt cx="228601" cy="228601"/>
            </a:xfrm>
          </p:grpSpPr>
          <p:cxnSp>
            <p:nvCxnSpPr>
              <p:cNvPr id="354" name="Google Shape;354;p15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5" name="Google Shape;355;p15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56" name="Google Shape;356;p15"/>
            <p:cNvGrpSpPr/>
            <p:nvPr/>
          </p:nvGrpSpPr>
          <p:grpSpPr>
            <a:xfrm>
              <a:off x="685800" y="1600200"/>
              <a:ext cx="228602" cy="228602"/>
              <a:chOff x="0" y="0"/>
              <a:chExt cx="228601" cy="228601"/>
            </a:xfrm>
          </p:grpSpPr>
          <p:cxnSp>
            <p:nvCxnSpPr>
              <p:cNvPr id="357" name="Google Shape;357;p15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8" name="Google Shape;358;p15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59" name="Google Shape;359;p15"/>
            <p:cNvGrpSpPr/>
            <p:nvPr/>
          </p:nvGrpSpPr>
          <p:grpSpPr>
            <a:xfrm>
              <a:off x="1600200" y="1371600"/>
              <a:ext cx="228602" cy="228602"/>
              <a:chOff x="0" y="0"/>
              <a:chExt cx="228601" cy="228601"/>
            </a:xfrm>
          </p:grpSpPr>
          <p:cxnSp>
            <p:nvCxnSpPr>
              <p:cNvPr id="360" name="Google Shape;360;p15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1" name="Google Shape;361;p15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62" name="Google Shape;362;p15"/>
            <p:cNvGrpSpPr/>
            <p:nvPr/>
          </p:nvGrpSpPr>
          <p:grpSpPr>
            <a:xfrm>
              <a:off x="914400" y="914400"/>
              <a:ext cx="228602" cy="228602"/>
              <a:chOff x="0" y="0"/>
              <a:chExt cx="228601" cy="228601"/>
            </a:xfrm>
          </p:grpSpPr>
          <p:cxnSp>
            <p:nvCxnSpPr>
              <p:cNvPr id="363" name="Google Shape;363;p15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4" name="Google Shape;364;p15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65" name="Google Shape;365;p15"/>
            <p:cNvGrpSpPr/>
            <p:nvPr/>
          </p:nvGrpSpPr>
          <p:grpSpPr>
            <a:xfrm>
              <a:off x="1295400" y="1219200"/>
              <a:ext cx="228602" cy="228602"/>
              <a:chOff x="0" y="0"/>
              <a:chExt cx="228601" cy="228601"/>
            </a:xfrm>
          </p:grpSpPr>
          <p:cxnSp>
            <p:nvCxnSpPr>
              <p:cNvPr id="366" name="Google Shape;366;p15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7" name="Google Shape;367;p15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68" name="Google Shape;368;p15"/>
            <p:cNvGrpSpPr/>
            <p:nvPr/>
          </p:nvGrpSpPr>
          <p:grpSpPr>
            <a:xfrm>
              <a:off x="1371600" y="1600200"/>
              <a:ext cx="228602" cy="228602"/>
              <a:chOff x="0" y="0"/>
              <a:chExt cx="228601" cy="228601"/>
            </a:xfrm>
          </p:grpSpPr>
          <p:cxnSp>
            <p:nvCxnSpPr>
              <p:cNvPr id="369" name="Google Shape;369;p15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0" name="Google Shape;370;p15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71" name="Google Shape;371;p15"/>
            <p:cNvGrpSpPr/>
            <p:nvPr/>
          </p:nvGrpSpPr>
          <p:grpSpPr>
            <a:xfrm>
              <a:off x="1600200" y="609600"/>
              <a:ext cx="228602" cy="228602"/>
              <a:chOff x="0" y="0"/>
              <a:chExt cx="228601" cy="228601"/>
            </a:xfrm>
          </p:grpSpPr>
          <p:cxnSp>
            <p:nvCxnSpPr>
              <p:cNvPr id="372" name="Google Shape;372;p15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3" name="Google Shape;373;p15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74" name="Google Shape;374;p15"/>
            <p:cNvGrpSpPr/>
            <p:nvPr/>
          </p:nvGrpSpPr>
          <p:grpSpPr>
            <a:xfrm>
              <a:off x="1828800" y="838200"/>
              <a:ext cx="228602" cy="228602"/>
              <a:chOff x="0" y="0"/>
              <a:chExt cx="228601" cy="228601"/>
            </a:xfrm>
          </p:grpSpPr>
          <p:cxnSp>
            <p:nvCxnSpPr>
              <p:cNvPr id="375" name="Google Shape;375;p15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6" name="Google Shape;376;p15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377" name="Google Shape;377;p15"/>
          <p:cNvSpPr/>
          <p:nvPr/>
        </p:nvSpPr>
        <p:spPr>
          <a:xfrm>
            <a:off x="228600" y="2133600"/>
            <a:ext cx="2245145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latin typeface="Tahoma"/>
                <a:ea typeface="Tahoma"/>
                <a:cs typeface="Tahoma"/>
                <a:sym typeface="Tahoma"/>
              </a:rPr>
              <a:t>Very impure group</a:t>
            </a:r>
            <a:endParaRPr/>
          </a:p>
        </p:txBody>
      </p:sp>
      <p:sp>
        <p:nvSpPr>
          <p:cNvPr id="378" name="Google Shape;378;p15"/>
          <p:cNvSpPr/>
          <p:nvPr/>
        </p:nvSpPr>
        <p:spPr>
          <a:xfrm>
            <a:off x="3957787" y="2209800"/>
            <a:ext cx="1618951" cy="65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latin typeface="Tahoma"/>
                <a:ea typeface="Tahoma"/>
                <a:cs typeface="Tahoma"/>
                <a:sym typeface="Tahoma"/>
              </a:rPr>
              <a:t>Less impure </a:t>
            </a:r>
            <a:endParaRPr sz="180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9" name="Google Shape;379;p15"/>
          <p:cNvGrpSpPr/>
          <p:nvPr/>
        </p:nvGrpSpPr>
        <p:grpSpPr>
          <a:xfrm>
            <a:off x="6400800" y="3124200"/>
            <a:ext cx="1828800" cy="1752600"/>
            <a:chOff x="0" y="0"/>
            <a:chExt cx="1828800" cy="1752600"/>
          </a:xfrm>
        </p:grpSpPr>
        <p:sp>
          <p:nvSpPr>
            <p:cNvPr id="380" name="Google Shape;380;p15"/>
            <p:cNvSpPr/>
            <p:nvPr/>
          </p:nvSpPr>
          <p:spPr>
            <a:xfrm>
              <a:off x="762000" y="152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0" y="0"/>
              <a:ext cx="1828800" cy="17526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1219200" y="83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990600" y="83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609600" y="304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1219200" y="1066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1219200" y="457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304800" y="762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457200" y="990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609600" y="1143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914400" y="304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990600" y="685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1371600" y="762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p15"/>
          <p:cNvSpPr/>
          <p:nvPr/>
        </p:nvSpPr>
        <p:spPr>
          <a:xfrm>
            <a:off x="6172200" y="2286000"/>
            <a:ext cx="2005013" cy="65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latin typeface="Tahoma"/>
                <a:ea typeface="Tahoma"/>
                <a:cs typeface="Tahoma"/>
                <a:sym typeface="Tahoma"/>
              </a:rPr>
              <a:t>Minimum </a:t>
            </a:r>
            <a:endParaRPr sz="1800" b="1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latin typeface="Tahoma"/>
                <a:ea typeface="Tahoma"/>
                <a:cs typeface="Tahoma"/>
                <a:sym typeface="Tahoma"/>
              </a:rPr>
              <a:t>impurity</a:t>
            </a:r>
            <a:endParaRPr/>
          </a:p>
        </p:txBody>
      </p:sp>
      <p:grpSp>
        <p:nvGrpSpPr>
          <p:cNvPr id="394" name="Google Shape;394;p15"/>
          <p:cNvGrpSpPr/>
          <p:nvPr/>
        </p:nvGrpSpPr>
        <p:grpSpPr>
          <a:xfrm>
            <a:off x="3733800" y="3048000"/>
            <a:ext cx="1828800" cy="1752600"/>
            <a:chOff x="0" y="0"/>
            <a:chExt cx="1828800" cy="1752600"/>
          </a:xfrm>
        </p:grpSpPr>
        <p:sp>
          <p:nvSpPr>
            <p:cNvPr id="395" name="Google Shape;395;p15"/>
            <p:cNvSpPr/>
            <p:nvPr/>
          </p:nvSpPr>
          <p:spPr>
            <a:xfrm>
              <a:off x="762000" y="152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0" y="0"/>
              <a:ext cx="1828800" cy="17526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1219200" y="83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990600" y="83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609600" y="304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1219200" y="1066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1219200" y="457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304800" y="762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457200" y="990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609600" y="1143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914400" y="304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990600" y="685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1371600" y="762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8" name="Google Shape;408;p15"/>
            <p:cNvGrpSpPr/>
            <p:nvPr/>
          </p:nvGrpSpPr>
          <p:grpSpPr>
            <a:xfrm>
              <a:off x="838200" y="990600"/>
              <a:ext cx="228602" cy="228602"/>
              <a:chOff x="0" y="0"/>
              <a:chExt cx="228601" cy="228601"/>
            </a:xfrm>
          </p:grpSpPr>
          <p:cxnSp>
            <p:nvCxnSpPr>
              <p:cNvPr id="409" name="Google Shape;409;p15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0" name="Google Shape;410;p15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11" name="Google Shape;411;p15"/>
            <p:cNvGrpSpPr/>
            <p:nvPr/>
          </p:nvGrpSpPr>
          <p:grpSpPr>
            <a:xfrm>
              <a:off x="990600" y="1295400"/>
              <a:ext cx="228602" cy="228602"/>
              <a:chOff x="0" y="0"/>
              <a:chExt cx="228601" cy="228601"/>
            </a:xfrm>
          </p:grpSpPr>
          <p:cxnSp>
            <p:nvCxnSpPr>
              <p:cNvPr id="412" name="Google Shape;412;p15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3" name="Google Shape;413;p15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6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419" name="Google Shape;419;p16"/>
          <p:cNvSpPr/>
          <p:nvPr/>
        </p:nvSpPr>
        <p:spPr>
          <a:xfrm>
            <a:off x="457200" y="152717"/>
            <a:ext cx="8229600" cy="68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Entropy:</a:t>
            </a:r>
            <a:r>
              <a:rPr lang="en-US" sz="2800" b="0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 a common way to measure impurity</a:t>
            </a:r>
            <a:endParaRPr sz="2800"/>
          </a:p>
        </p:txBody>
      </p:sp>
      <p:sp>
        <p:nvSpPr>
          <p:cNvPr id="420" name="Google Shape;420;p16"/>
          <p:cNvSpPr/>
          <p:nvPr/>
        </p:nvSpPr>
        <p:spPr>
          <a:xfrm>
            <a:off x="457200" y="990600"/>
            <a:ext cx="8077200" cy="4436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spcBef>
                <a:spcPts val="400"/>
              </a:spcBef>
              <a:spcAft>
                <a:spcPts val="0"/>
              </a:spcAft>
              <a:buClr>
                <a:srgbClr val="80008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EEECE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533400" algn="l" rtl="0">
              <a:spcBef>
                <a:spcPts val="600"/>
              </a:spcBef>
              <a:spcAft>
                <a:spcPts val="0"/>
              </a:spcAft>
              <a:buClr>
                <a:srgbClr val="800080"/>
              </a:buClr>
              <a:buSzPts val="2800"/>
              <a:buFont typeface="Calibri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Entropy = </a:t>
            </a:r>
            <a:endParaRPr/>
          </a:p>
          <a:p>
            <a:pPr marL="285750" marR="0" lvl="1" indent="17145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285750" marR="0" lvl="1" indent="17145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="0" i="0" u="none" strike="noStrike" cap="none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 is the probability of class i</a:t>
            </a:r>
            <a:endParaRPr/>
          </a:p>
          <a:p>
            <a:pPr marL="285750" marR="0" lvl="1" indent="17145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Compute it as the proportion of class i in the set.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533400" algn="l" rtl="0">
              <a:spcBef>
                <a:spcPts val="600"/>
              </a:spcBef>
              <a:spcAft>
                <a:spcPts val="0"/>
              </a:spcAft>
              <a:buClr>
                <a:srgbClr val="800080"/>
              </a:buClr>
              <a:buSzPts val="2800"/>
              <a:buFont typeface="Calibri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Entropy comes from information theory.  The higher the entropy the more the information content.</a:t>
            </a:r>
            <a:endParaRPr/>
          </a:p>
        </p:txBody>
      </p:sp>
      <p:pic>
        <p:nvPicPr>
          <p:cNvPr id="421" name="Google Shape;4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1905000"/>
            <a:ext cx="2286000" cy="714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Google Shape;422;p16"/>
          <p:cNvGrpSpPr/>
          <p:nvPr/>
        </p:nvGrpSpPr>
        <p:grpSpPr>
          <a:xfrm>
            <a:off x="5562600" y="1219200"/>
            <a:ext cx="2133600" cy="1905000"/>
            <a:chOff x="0" y="0"/>
            <a:chExt cx="2133600" cy="1905000"/>
          </a:xfrm>
        </p:grpSpPr>
        <p:sp>
          <p:nvSpPr>
            <p:cNvPr id="423" name="Google Shape;423;p16"/>
            <p:cNvSpPr/>
            <p:nvPr/>
          </p:nvSpPr>
          <p:spPr>
            <a:xfrm>
              <a:off x="0" y="0"/>
              <a:ext cx="2133600" cy="19050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1524000" y="91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1143000" y="685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381000" y="304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228600" y="990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533400" y="91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1143000" y="76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838200" y="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914400" y="304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2" name="Google Shape;432;p16"/>
            <p:cNvGrpSpPr/>
            <p:nvPr/>
          </p:nvGrpSpPr>
          <p:grpSpPr>
            <a:xfrm>
              <a:off x="533400" y="76200"/>
              <a:ext cx="228602" cy="228602"/>
              <a:chOff x="0" y="0"/>
              <a:chExt cx="228601" cy="228601"/>
            </a:xfrm>
          </p:grpSpPr>
          <p:cxnSp>
            <p:nvCxnSpPr>
              <p:cNvPr id="433" name="Google Shape;433;p16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4" name="Google Shape;434;p16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435" name="Google Shape;435;p16"/>
            <p:cNvSpPr/>
            <p:nvPr/>
          </p:nvSpPr>
          <p:spPr>
            <a:xfrm>
              <a:off x="1371600" y="228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1143000" y="1143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7" name="Google Shape;437;p16"/>
            <p:cNvGrpSpPr/>
            <p:nvPr/>
          </p:nvGrpSpPr>
          <p:grpSpPr>
            <a:xfrm>
              <a:off x="838200" y="533400"/>
              <a:ext cx="228602" cy="228602"/>
              <a:chOff x="0" y="0"/>
              <a:chExt cx="228601" cy="228601"/>
            </a:xfrm>
          </p:grpSpPr>
          <p:cxnSp>
            <p:nvCxnSpPr>
              <p:cNvPr id="438" name="Google Shape;438;p16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9" name="Google Shape;439;p16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40" name="Google Shape;440;p16"/>
            <p:cNvGrpSpPr/>
            <p:nvPr/>
          </p:nvGrpSpPr>
          <p:grpSpPr>
            <a:xfrm>
              <a:off x="838200" y="1295400"/>
              <a:ext cx="228602" cy="228602"/>
              <a:chOff x="0" y="0"/>
              <a:chExt cx="228601" cy="228601"/>
            </a:xfrm>
          </p:grpSpPr>
          <p:cxnSp>
            <p:nvCxnSpPr>
              <p:cNvPr id="441" name="Google Shape;441;p16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2" name="Google Shape;442;p16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43" name="Google Shape;443;p16"/>
            <p:cNvGrpSpPr/>
            <p:nvPr/>
          </p:nvGrpSpPr>
          <p:grpSpPr>
            <a:xfrm>
              <a:off x="1447800" y="381000"/>
              <a:ext cx="228602" cy="228602"/>
              <a:chOff x="0" y="0"/>
              <a:chExt cx="228601" cy="228601"/>
            </a:xfrm>
          </p:grpSpPr>
          <p:cxnSp>
            <p:nvCxnSpPr>
              <p:cNvPr id="444" name="Google Shape;444;p16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5" name="Google Shape;445;p16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46" name="Google Shape;446;p16"/>
            <p:cNvGrpSpPr/>
            <p:nvPr/>
          </p:nvGrpSpPr>
          <p:grpSpPr>
            <a:xfrm>
              <a:off x="76200" y="609600"/>
              <a:ext cx="228602" cy="228602"/>
              <a:chOff x="0" y="0"/>
              <a:chExt cx="228601" cy="228601"/>
            </a:xfrm>
          </p:grpSpPr>
          <p:cxnSp>
            <p:nvCxnSpPr>
              <p:cNvPr id="447" name="Google Shape;447;p16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8" name="Google Shape;448;p16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449" name="Google Shape;449;p16"/>
            <p:cNvSpPr/>
            <p:nvPr/>
          </p:nvSpPr>
          <p:spPr>
            <a:xfrm>
              <a:off x="381000" y="1143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533400" y="1295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762000" y="1066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533400" y="685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304800" y="762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152400" y="38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5" name="Google Shape;455;p16"/>
            <p:cNvGrpSpPr/>
            <p:nvPr/>
          </p:nvGrpSpPr>
          <p:grpSpPr>
            <a:xfrm>
              <a:off x="1143000" y="1447800"/>
              <a:ext cx="228602" cy="228602"/>
              <a:chOff x="0" y="0"/>
              <a:chExt cx="228601" cy="228601"/>
            </a:xfrm>
          </p:grpSpPr>
          <p:cxnSp>
            <p:nvCxnSpPr>
              <p:cNvPr id="456" name="Google Shape;456;p16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7" name="Google Shape;457;p16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58" name="Google Shape;458;p16"/>
            <p:cNvGrpSpPr/>
            <p:nvPr/>
          </p:nvGrpSpPr>
          <p:grpSpPr>
            <a:xfrm>
              <a:off x="685800" y="1600200"/>
              <a:ext cx="228602" cy="228602"/>
              <a:chOff x="0" y="0"/>
              <a:chExt cx="228601" cy="228601"/>
            </a:xfrm>
          </p:grpSpPr>
          <p:cxnSp>
            <p:nvCxnSpPr>
              <p:cNvPr id="459" name="Google Shape;459;p16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0" name="Google Shape;460;p16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61" name="Google Shape;461;p16"/>
            <p:cNvGrpSpPr/>
            <p:nvPr/>
          </p:nvGrpSpPr>
          <p:grpSpPr>
            <a:xfrm>
              <a:off x="1600200" y="1371600"/>
              <a:ext cx="228602" cy="228602"/>
              <a:chOff x="0" y="0"/>
              <a:chExt cx="228601" cy="228601"/>
            </a:xfrm>
          </p:grpSpPr>
          <p:cxnSp>
            <p:nvCxnSpPr>
              <p:cNvPr id="462" name="Google Shape;462;p16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3" name="Google Shape;463;p16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64" name="Google Shape;464;p16"/>
            <p:cNvGrpSpPr/>
            <p:nvPr/>
          </p:nvGrpSpPr>
          <p:grpSpPr>
            <a:xfrm>
              <a:off x="914400" y="914400"/>
              <a:ext cx="228602" cy="228602"/>
              <a:chOff x="0" y="0"/>
              <a:chExt cx="228601" cy="228601"/>
            </a:xfrm>
          </p:grpSpPr>
          <p:cxnSp>
            <p:nvCxnSpPr>
              <p:cNvPr id="465" name="Google Shape;465;p16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6" name="Google Shape;466;p16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67" name="Google Shape;467;p16"/>
            <p:cNvGrpSpPr/>
            <p:nvPr/>
          </p:nvGrpSpPr>
          <p:grpSpPr>
            <a:xfrm>
              <a:off x="1295400" y="1219200"/>
              <a:ext cx="228602" cy="228602"/>
              <a:chOff x="0" y="0"/>
              <a:chExt cx="228601" cy="228601"/>
            </a:xfrm>
          </p:grpSpPr>
          <p:cxnSp>
            <p:nvCxnSpPr>
              <p:cNvPr id="468" name="Google Shape;468;p16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9" name="Google Shape;469;p16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70" name="Google Shape;470;p16"/>
            <p:cNvGrpSpPr/>
            <p:nvPr/>
          </p:nvGrpSpPr>
          <p:grpSpPr>
            <a:xfrm>
              <a:off x="1371600" y="1600200"/>
              <a:ext cx="228602" cy="228602"/>
              <a:chOff x="0" y="0"/>
              <a:chExt cx="228601" cy="228601"/>
            </a:xfrm>
          </p:grpSpPr>
          <p:cxnSp>
            <p:nvCxnSpPr>
              <p:cNvPr id="471" name="Google Shape;471;p16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2" name="Google Shape;472;p16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73" name="Google Shape;473;p16"/>
            <p:cNvGrpSpPr/>
            <p:nvPr/>
          </p:nvGrpSpPr>
          <p:grpSpPr>
            <a:xfrm>
              <a:off x="1600200" y="609600"/>
              <a:ext cx="228602" cy="228602"/>
              <a:chOff x="0" y="0"/>
              <a:chExt cx="228601" cy="228601"/>
            </a:xfrm>
          </p:grpSpPr>
          <p:cxnSp>
            <p:nvCxnSpPr>
              <p:cNvPr id="474" name="Google Shape;474;p16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5" name="Google Shape;475;p16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76" name="Google Shape;476;p16"/>
            <p:cNvGrpSpPr/>
            <p:nvPr/>
          </p:nvGrpSpPr>
          <p:grpSpPr>
            <a:xfrm>
              <a:off x="1828800" y="838200"/>
              <a:ext cx="228602" cy="228602"/>
              <a:chOff x="0" y="0"/>
              <a:chExt cx="228601" cy="228601"/>
            </a:xfrm>
          </p:grpSpPr>
          <p:cxnSp>
            <p:nvCxnSpPr>
              <p:cNvPr id="477" name="Google Shape;477;p16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8" name="Google Shape;478;p16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479" name="Google Shape;479;p16"/>
          <p:cNvSpPr/>
          <p:nvPr/>
        </p:nvSpPr>
        <p:spPr>
          <a:xfrm>
            <a:off x="990600" y="5791200"/>
            <a:ext cx="5227214" cy="3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does that mean for learning from examples?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7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485" name="Google Shape;485;p17"/>
          <p:cNvSpPr/>
          <p:nvPr/>
        </p:nvSpPr>
        <p:spPr>
          <a:xfrm>
            <a:off x="457200" y="349567"/>
            <a:ext cx="8229600" cy="73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2-Class Cases:</a:t>
            </a:r>
            <a:endParaRPr/>
          </a:p>
        </p:txBody>
      </p:sp>
      <p:sp>
        <p:nvSpPr>
          <p:cNvPr id="486" name="Google Shape;486;p17"/>
          <p:cNvSpPr/>
          <p:nvPr/>
        </p:nvSpPr>
        <p:spPr>
          <a:xfrm>
            <a:off x="381000" y="1447800"/>
            <a:ext cx="6705600" cy="42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533400" marR="0" lvl="0" indent="-533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What is the entropy of a group in which all examples belong to the same class?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entropy = - 1 log</a:t>
            </a:r>
            <a:r>
              <a:rPr lang="en-US" sz="1800" b="0" i="0" u="none" strike="noStrike" cap="none" baseline="-25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1 = 0</a:t>
            </a:r>
            <a:endParaRPr/>
          </a:p>
          <a:p>
            <a:pPr marL="285750" marR="0" lvl="1" indent="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342900" marR="0" lvl="0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533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What is the entropy of a group with 50% in either class?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entropy = -0.5  log</a:t>
            </a:r>
            <a:r>
              <a:rPr lang="en-US" sz="1800" b="0" i="0" u="none" strike="noStrike" cap="none" baseline="-25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0.5 – 0.5  log</a:t>
            </a:r>
            <a:r>
              <a:rPr lang="en-US" sz="1800" b="0" i="0" u="none" strike="noStrike" cap="none" baseline="-25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0.5 =1</a:t>
            </a:r>
            <a:endParaRPr/>
          </a:p>
          <a:p>
            <a:pPr marL="342900" marR="0" lvl="0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7" name="Google Shape;487;p17"/>
          <p:cNvGrpSpPr/>
          <p:nvPr/>
        </p:nvGrpSpPr>
        <p:grpSpPr>
          <a:xfrm>
            <a:off x="7239000" y="2057400"/>
            <a:ext cx="1600200" cy="1524001"/>
            <a:chOff x="0" y="0"/>
            <a:chExt cx="1600200" cy="1524000"/>
          </a:xfrm>
        </p:grpSpPr>
        <p:sp>
          <p:nvSpPr>
            <p:cNvPr id="488" name="Google Shape;488;p17"/>
            <p:cNvSpPr/>
            <p:nvPr/>
          </p:nvSpPr>
          <p:spPr>
            <a:xfrm>
              <a:off x="666750" y="132521"/>
              <a:ext cx="133350" cy="132523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0" y="0"/>
              <a:ext cx="1600200" cy="15240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1066800" y="728869"/>
              <a:ext cx="133350" cy="132523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866775" y="728869"/>
              <a:ext cx="133350" cy="132523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33400" y="265043"/>
              <a:ext cx="133350" cy="132523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066800" y="927652"/>
              <a:ext cx="133350" cy="132522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1066800" y="397565"/>
              <a:ext cx="133350" cy="132522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66700" y="662608"/>
              <a:ext cx="133350" cy="132523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400050" y="861391"/>
              <a:ext cx="133350" cy="132523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533400" y="993913"/>
              <a:ext cx="133350" cy="132522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800100" y="265043"/>
              <a:ext cx="133350" cy="132523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866775" y="596347"/>
              <a:ext cx="133350" cy="132523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200150" y="662608"/>
              <a:ext cx="133350" cy="132523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17"/>
          <p:cNvSpPr/>
          <p:nvPr/>
        </p:nvSpPr>
        <p:spPr>
          <a:xfrm>
            <a:off x="7010400" y="1295400"/>
            <a:ext cx="200501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latin typeface="Tahoma"/>
                <a:ea typeface="Tahoma"/>
                <a:cs typeface="Tahoma"/>
                <a:sym typeface="Tahoma"/>
              </a:rPr>
              <a:t>Minimum </a:t>
            </a:r>
            <a:endParaRPr sz="2200" b="1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latin typeface="Tahoma"/>
                <a:ea typeface="Tahoma"/>
                <a:cs typeface="Tahoma"/>
                <a:sym typeface="Tahoma"/>
              </a:rPr>
              <a:t>impurity</a:t>
            </a:r>
            <a:endParaRPr/>
          </a:p>
        </p:txBody>
      </p:sp>
      <p:sp>
        <p:nvSpPr>
          <p:cNvPr id="502" name="Google Shape;502;p17"/>
          <p:cNvSpPr/>
          <p:nvPr/>
        </p:nvSpPr>
        <p:spPr>
          <a:xfrm>
            <a:off x="7086600" y="4038600"/>
            <a:ext cx="200501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latin typeface="Tahoma"/>
                <a:ea typeface="Tahoma"/>
                <a:cs typeface="Tahoma"/>
                <a:sym typeface="Tahoma"/>
              </a:rPr>
              <a:t>Maximum</a:t>
            </a:r>
            <a:endParaRPr sz="2200" b="1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latin typeface="Tahoma"/>
                <a:ea typeface="Tahoma"/>
                <a:cs typeface="Tahoma"/>
                <a:sym typeface="Tahoma"/>
              </a:rPr>
              <a:t>impurity</a:t>
            </a:r>
            <a:endParaRPr/>
          </a:p>
        </p:txBody>
      </p:sp>
      <p:sp>
        <p:nvSpPr>
          <p:cNvPr id="503" name="Google Shape;503;p17"/>
          <p:cNvSpPr/>
          <p:nvPr/>
        </p:nvSpPr>
        <p:spPr>
          <a:xfrm>
            <a:off x="8077200" y="5105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7"/>
          <p:cNvSpPr/>
          <p:nvPr/>
        </p:nvSpPr>
        <p:spPr>
          <a:xfrm>
            <a:off x="7315200" y="4800600"/>
            <a:ext cx="1447800" cy="137160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7"/>
          <p:cNvSpPr/>
          <p:nvPr/>
        </p:nvSpPr>
        <p:spPr>
          <a:xfrm>
            <a:off x="8305800" y="5334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7"/>
          <p:cNvSpPr/>
          <p:nvPr/>
        </p:nvSpPr>
        <p:spPr>
          <a:xfrm>
            <a:off x="8458200" y="5638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7" name="Google Shape;507;p17"/>
          <p:cNvGrpSpPr/>
          <p:nvPr/>
        </p:nvGrpSpPr>
        <p:grpSpPr>
          <a:xfrm>
            <a:off x="7924800" y="5867400"/>
            <a:ext cx="228602" cy="228602"/>
            <a:chOff x="0" y="0"/>
            <a:chExt cx="228601" cy="228601"/>
          </a:xfrm>
        </p:grpSpPr>
        <p:cxnSp>
          <p:nvCxnSpPr>
            <p:cNvPr id="508" name="Google Shape;508;p17"/>
            <p:cNvCxnSpPr/>
            <p:nvPr/>
          </p:nvCxnSpPr>
          <p:spPr>
            <a:xfrm>
              <a:off x="0" y="114300"/>
              <a:ext cx="228601" cy="0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9" name="Google Shape;509;p17"/>
            <p:cNvCxnSpPr/>
            <p:nvPr/>
          </p:nvCxnSpPr>
          <p:spPr>
            <a:xfrm flipH="1">
              <a:off x="114299" y="0"/>
              <a:ext cx="1" cy="228601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10" name="Google Shape;510;p17"/>
          <p:cNvGrpSpPr/>
          <p:nvPr/>
        </p:nvGrpSpPr>
        <p:grpSpPr>
          <a:xfrm>
            <a:off x="7620000" y="5715000"/>
            <a:ext cx="228602" cy="228602"/>
            <a:chOff x="0" y="0"/>
            <a:chExt cx="228601" cy="228601"/>
          </a:xfrm>
        </p:grpSpPr>
        <p:cxnSp>
          <p:nvCxnSpPr>
            <p:cNvPr id="511" name="Google Shape;511;p17"/>
            <p:cNvCxnSpPr/>
            <p:nvPr/>
          </p:nvCxnSpPr>
          <p:spPr>
            <a:xfrm>
              <a:off x="0" y="114300"/>
              <a:ext cx="228601" cy="0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2" name="Google Shape;512;p17"/>
            <p:cNvCxnSpPr/>
            <p:nvPr/>
          </p:nvCxnSpPr>
          <p:spPr>
            <a:xfrm flipH="1">
              <a:off x="114299" y="0"/>
              <a:ext cx="1" cy="228601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13" name="Google Shape;513;p17"/>
          <p:cNvGrpSpPr/>
          <p:nvPr/>
        </p:nvGrpSpPr>
        <p:grpSpPr>
          <a:xfrm>
            <a:off x="7543800" y="5410200"/>
            <a:ext cx="228602" cy="228602"/>
            <a:chOff x="0" y="0"/>
            <a:chExt cx="228601" cy="228601"/>
          </a:xfrm>
        </p:grpSpPr>
        <p:cxnSp>
          <p:nvCxnSpPr>
            <p:cNvPr id="514" name="Google Shape;514;p17"/>
            <p:cNvCxnSpPr/>
            <p:nvPr/>
          </p:nvCxnSpPr>
          <p:spPr>
            <a:xfrm>
              <a:off x="0" y="114300"/>
              <a:ext cx="228601" cy="0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5" name="Google Shape;515;p17"/>
            <p:cNvCxnSpPr/>
            <p:nvPr/>
          </p:nvCxnSpPr>
          <p:spPr>
            <a:xfrm flipH="1">
              <a:off x="114299" y="0"/>
              <a:ext cx="1" cy="228601"/>
            </a:xfrm>
            <a:prstGeom prst="straightConnector1">
              <a:avLst/>
            </a:prstGeom>
            <a:noFill/>
            <a:ln w="9525" cap="flat" cmpd="sng">
              <a:solidFill>
                <a:srgbClr val="FF99C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16" name="Google Shape;516;p17"/>
          <p:cNvSpPr/>
          <p:nvPr/>
        </p:nvSpPr>
        <p:spPr>
          <a:xfrm>
            <a:off x="1505100" y="2723887"/>
            <a:ext cx="3692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a good training set for learning</a:t>
            </a:r>
            <a:endParaRPr/>
          </a:p>
        </p:txBody>
      </p:sp>
      <p:sp>
        <p:nvSpPr>
          <p:cNvPr id="517" name="Google Shape;517;p17"/>
          <p:cNvSpPr/>
          <p:nvPr/>
        </p:nvSpPr>
        <p:spPr>
          <a:xfrm>
            <a:off x="1505100" y="5105412"/>
            <a:ext cx="30963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good training set for learning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8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523" name="Google Shape;523;p18"/>
          <p:cNvSpPr txBox="1">
            <a:spLocks noGrp="1"/>
          </p:cNvSpPr>
          <p:nvPr>
            <p:ph type="title"/>
          </p:nvPr>
        </p:nvSpPr>
        <p:spPr>
          <a:xfrm>
            <a:off x="457200" y="25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Information Gain</a:t>
            </a:r>
            <a:endParaRPr/>
          </a:p>
        </p:txBody>
      </p:sp>
      <p:sp>
        <p:nvSpPr>
          <p:cNvPr id="524" name="Google Shape;524;p18"/>
          <p:cNvSpPr txBox="1">
            <a:spLocks noGrp="1"/>
          </p:cNvSpPr>
          <p:nvPr>
            <p:ph type="body" idx="1"/>
          </p:nvPr>
        </p:nvSpPr>
        <p:spPr>
          <a:xfrm>
            <a:off x="457200" y="1489075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00037" marR="0" lvl="0" indent="-3000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i="0" u="none" strike="noStrike" cap="none"/>
              <a:t>We want to determine </a:t>
            </a:r>
            <a:r>
              <a:rPr lang="en-US" sz="2800" i="0" u="none" strike="noStrike" cap="none">
                <a:solidFill>
                  <a:srgbClr val="FF0000"/>
                </a:solidFill>
              </a:rPr>
              <a:t>which attribute</a:t>
            </a:r>
            <a:r>
              <a:rPr lang="en-US" sz="2800" i="0" u="none" strike="noStrike" cap="none"/>
              <a:t> in a given set of training feature vectors is </a:t>
            </a:r>
            <a:r>
              <a:rPr lang="en-US" sz="2800" i="0" u="none" strike="noStrike" cap="none">
                <a:solidFill>
                  <a:srgbClr val="FF0000"/>
                </a:solidFill>
              </a:rPr>
              <a:t>most useful</a:t>
            </a:r>
            <a:r>
              <a:rPr lang="en-US" sz="2800" i="0" u="none" strike="noStrike" cap="none"/>
              <a:t> for discriminating between the classes to be learned</a:t>
            </a:r>
            <a:endParaRPr/>
          </a:p>
          <a:p>
            <a:pPr marL="342900" marR="0" lvl="0" indent="-1651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i="0" u="none" strike="noStrike" cap="none"/>
          </a:p>
          <a:p>
            <a:pPr marL="300037" marR="0" lvl="0" indent="-30003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 i="0" u="none" strike="noStrike" cap="none">
                <a:solidFill>
                  <a:srgbClr val="FF0000"/>
                </a:solidFill>
              </a:rPr>
              <a:t>Information gain</a:t>
            </a:r>
            <a:r>
              <a:rPr lang="en-US" sz="2800" i="0" u="none" strike="noStrike" cap="none"/>
              <a:t> tells us how important a given attribute of the feature vectors is</a:t>
            </a:r>
            <a:endParaRPr/>
          </a:p>
          <a:p>
            <a:pPr marL="342900" marR="0" lvl="0" indent="-1651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i="0" u="none" strike="noStrike" cap="none"/>
          </a:p>
          <a:p>
            <a:pPr marL="300037" marR="0" lvl="0" indent="-30003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 i="0" u="none" strike="noStrike" cap="none"/>
              <a:t>We will use it to decide the ordering of attributes in the nodes of a decision tree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>
            <a:spLocks noGrp="1"/>
          </p:cNvSpPr>
          <p:nvPr>
            <p:ph type="title"/>
          </p:nvPr>
        </p:nvSpPr>
        <p:spPr>
          <a:xfrm>
            <a:off x="457200" y="25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Picking the Root Attribute</a:t>
            </a:r>
            <a:endParaRPr/>
          </a:p>
        </p:txBody>
      </p:sp>
      <p:sp>
        <p:nvSpPr>
          <p:cNvPr id="530" name="Google Shape;530;p20"/>
          <p:cNvSpPr txBox="1">
            <a:spLocks noGrp="1"/>
          </p:cNvSpPr>
          <p:nvPr>
            <p:ph type="body" idx="1"/>
          </p:nvPr>
        </p:nvSpPr>
        <p:spPr>
          <a:xfrm>
            <a:off x="457200" y="1489075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57175" marR="0" lvl="0" indent="-257175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i="0" u="none" strike="noStrike" cap="none"/>
              <a:t>The goal is to have the resulting decision tree as small as possible (Occam’s Razor)</a:t>
            </a:r>
            <a:endParaRPr/>
          </a:p>
          <a:p>
            <a:pPr marL="257175" marR="0" lvl="0" indent="-257175" algn="l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 i="0" u="none" strike="noStrike" cap="none"/>
              <a:t>The main decision in the algorithm is the selection of the next attribute to condition on</a:t>
            </a:r>
            <a:endParaRPr/>
          </a:p>
          <a:p>
            <a:pPr marL="257175" marR="0" lvl="0" indent="-257175" algn="l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 i="0" u="none" strike="noStrike" cap="none"/>
              <a:t>We want attributes that split the examples to sets that are </a:t>
            </a:r>
            <a:r>
              <a:rPr lang="en-US" sz="2400" i="0" u="none" strike="noStrike" cap="none">
                <a:solidFill>
                  <a:srgbClr val="4F81BD"/>
                </a:solidFill>
              </a:rPr>
              <a:t>relatively pure in one label</a:t>
            </a:r>
            <a:r>
              <a:rPr lang="en-US" sz="2400" i="0" u="none" strike="noStrike" cap="none"/>
              <a:t>; this way we are closer to a leaf node</a:t>
            </a:r>
            <a:endParaRPr/>
          </a:p>
          <a:p>
            <a:pPr marL="257175" marR="0" lvl="0" indent="-257175" algn="l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 i="0" u="none" strike="noStrike" cap="none"/>
              <a:t>The most popular heuristics is based on </a:t>
            </a:r>
            <a:r>
              <a:rPr lang="en-US" sz="2400" i="0" u="none" strike="noStrike" cap="none">
                <a:solidFill>
                  <a:srgbClr val="4F81BD"/>
                </a:solidFill>
              </a:rPr>
              <a:t>information gain</a:t>
            </a:r>
            <a:r>
              <a:rPr lang="en-US" sz="2400" i="0" u="none" strike="noStrike" cap="none"/>
              <a:t>, originated with the ID3 system of Quinlan</a:t>
            </a:r>
            <a:endParaRPr/>
          </a:p>
        </p:txBody>
      </p:sp>
      <p:sp>
        <p:nvSpPr>
          <p:cNvPr id="531" name="Google Shape;531;p20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82ba10882_0_0"/>
          <p:cNvSpPr txBox="1">
            <a:spLocks noGrp="1"/>
          </p:cNvSpPr>
          <p:nvPr>
            <p:ph type="body" idx="1"/>
          </p:nvPr>
        </p:nvSpPr>
        <p:spPr>
          <a:xfrm>
            <a:off x="653000" y="1600200"/>
            <a:ext cx="8086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marR="0" lvl="0" indent="-257175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The information gain of an attribute a is the expected reduction in entropy caused by partitioning on this attribute</a:t>
            </a:r>
            <a:endParaRPr/>
          </a:p>
          <a:p>
            <a:pPr marL="342900" marR="0" lvl="0" indent="-228600" algn="l" rtl="0">
              <a:spcBef>
                <a:spcPts val="700"/>
              </a:spcBef>
              <a:spcAft>
                <a:spcPts val="0"/>
              </a:spcAft>
              <a:buSzPts val="1800"/>
              <a:buFont typeface="Arial"/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700"/>
              </a:spcBef>
              <a:spcAft>
                <a:spcPts val="0"/>
              </a:spcAft>
              <a:buSzPts val="1800"/>
              <a:buFont typeface="Arial"/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14312" marR="0" lvl="0" indent="-119062" algn="l" rtl="0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14312" marR="0" lvl="0" indent="-214312" algn="l" rtl="0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000" b="0" i="0" u="none" strike="noStrike" cap="none" baseline="-25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 is the subset of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 for which attribute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 has value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v,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 and the entropy of partitioning the data is calculated by weighing the entropy of each partition by its size relative to the original set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7" name="Google Shape;537;g782ba1088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819400"/>
            <a:ext cx="7250113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g782ba10882_0_0"/>
          <p:cNvSpPr txBox="1">
            <a:spLocks noGrp="1"/>
          </p:cNvSpPr>
          <p:nvPr>
            <p:ph type="title"/>
          </p:nvPr>
        </p:nvSpPr>
        <p:spPr>
          <a:xfrm>
            <a:off x="457200" y="253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7375E"/>
                </a:solidFill>
              </a:rPr>
              <a:t>Information Gain</a:t>
            </a:r>
            <a:endParaRPr/>
          </a:p>
        </p:txBody>
      </p:sp>
      <p:sp>
        <p:nvSpPr>
          <p:cNvPr id="539" name="Google Shape;539;g782ba10882_0_0"/>
          <p:cNvSpPr/>
          <p:nvPr/>
        </p:nvSpPr>
        <p:spPr>
          <a:xfrm>
            <a:off x="2989675" y="5195350"/>
            <a:ext cx="2895600" cy="11880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latin typeface="Calibri"/>
                <a:ea typeface="Calibri"/>
                <a:cs typeface="Calibri"/>
                <a:sym typeface="Calibri"/>
              </a:rPr>
              <a:t>High Entropy – High level of Uncertainty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latin typeface="Calibri"/>
                <a:ea typeface="Calibri"/>
                <a:cs typeface="Calibri"/>
                <a:sym typeface="Calibri"/>
              </a:rPr>
              <a:t>Low Entropy – No Uncertainty.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3"/>
          <p:cNvCxnSpPr/>
          <p:nvPr/>
        </p:nvCxnSpPr>
        <p:spPr>
          <a:xfrm>
            <a:off x="0" y="0"/>
            <a:ext cx="914401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3"/>
          <p:cNvCxnSpPr/>
          <p:nvPr/>
        </p:nvCxnSpPr>
        <p:spPr>
          <a:xfrm>
            <a:off x="0" y="0"/>
            <a:ext cx="914401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457200" y="25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Will I play tennis today? </a:t>
            </a: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body" idx="1"/>
          </p:nvPr>
        </p:nvSpPr>
        <p:spPr>
          <a:xfrm>
            <a:off x="457200" y="1489075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57175" marR="0" lvl="0" indent="-257175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i="0" u="none" strike="noStrike" cap="none">
                <a:latin typeface="Arial"/>
                <a:ea typeface="Arial"/>
                <a:cs typeface="Arial"/>
                <a:sym typeface="Arial"/>
              </a:rPr>
              <a:t>Features </a:t>
            </a:r>
            <a:endParaRPr/>
          </a:p>
          <a:p>
            <a:pPr marL="661307" marR="0" lvl="1" indent="-204107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Outlook: 			{Sun, Overcast, Rain}</a:t>
            </a:r>
            <a:endParaRPr/>
          </a:p>
          <a:p>
            <a:pPr marL="661307" marR="0" lvl="1" indent="-204107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Temperature:		{Hot, Mild, Cool}</a:t>
            </a:r>
            <a:endParaRPr/>
          </a:p>
          <a:p>
            <a:pPr marL="661307" marR="0" lvl="1" indent="-204107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Humidity:			{High, Normal, Low}</a:t>
            </a:r>
            <a:endParaRPr/>
          </a:p>
          <a:p>
            <a:pPr marL="661307" marR="0" lvl="1" indent="-204107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Wind:			{Strong, Weak}</a:t>
            </a:r>
            <a:endParaRPr/>
          </a:p>
          <a:p>
            <a:pPr marL="342900" marR="0" lvl="0" indent="-190500" algn="l" rtl="0">
              <a:spcBef>
                <a:spcPts val="70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 b="1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57175" marR="0" lvl="0" indent="-257175" algn="l" rtl="0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i="0" u="none" strike="noStrike" cap="none">
                <a:latin typeface="Arial"/>
                <a:ea typeface="Arial"/>
                <a:cs typeface="Arial"/>
                <a:sym typeface="Arial"/>
              </a:rPr>
              <a:t>Labels</a:t>
            </a:r>
            <a:endParaRPr/>
          </a:p>
          <a:p>
            <a:pPr marL="661307" marR="0" lvl="1" indent="-204107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Binary classification task: Y =  {+, -}</a:t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9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545" name="Google Shape;545;p19"/>
          <p:cNvSpPr/>
          <p:nvPr/>
        </p:nvSpPr>
        <p:spPr>
          <a:xfrm>
            <a:off x="457200" y="93979"/>
            <a:ext cx="8229600" cy="49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Calculating Information Gain</a:t>
            </a:r>
            <a:endParaRPr/>
          </a:p>
        </p:txBody>
      </p:sp>
      <p:pic>
        <p:nvPicPr>
          <p:cNvPr id="546" name="Google Shape;546;p19"/>
          <p:cNvPicPr preferRelativeResize="0"/>
          <p:nvPr/>
        </p:nvPicPr>
        <p:blipFill rotWithShape="1">
          <a:blip r:embed="rId3">
            <a:alphaModFix/>
          </a:blip>
          <a:srcRect l="22424"/>
          <a:stretch/>
        </p:blipFill>
        <p:spPr>
          <a:xfrm>
            <a:off x="1142999" y="4200525"/>
            <a:ext cx="3657602" cy="65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19"/>
          <p:cNvPicPr preferRelativeResize="0"/>
          <p:nvPr/>
        </p:nvPicPr>
        <p:blipFill rotWithShape="1">
          <a:blip r:embed="rId4">
            <a:alphaModFix/>
          </a:blip>
          <a:srcRect l="22705"/>
          <a:stretch/>
        </p:blipFill>
        <p:spPr>
          <a:xfrm>
            <a:off x="5334000" y="990600"/>
            <a:ext cx="3810000" cy="690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8" name="Google Shape;548;p19"/>
          <p:cNvCxnSpPr/>
          <p:nvPr/>
        </p:nvCxnSpPr>
        <p:spPr>
          <a:xfrm rot="10800000" flipH="1">
            <a:off x="2590800" y="2447924"/>
            <a:ext cx="3505200" cy="91440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9" name="Google Shape;549;p19"/>
          <p:cNvCxnSpPr/>
          <p:nvPr/>
        </p:nvCxnSpPr>
        <p:spPr>
          <a:xfrm>
            <a:off x="2590800" y="3362325"/>
            <a:ext cx="3505200" cy="13716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0" name="Google Shape;550;p19"/>
          <p:cNvSpPr/>
          <p:nvPr/>
        </p:nvSpPr>
        <p:spPr>
          <a:xfrm>
            <a:off x="0" y="1914525"/>
            <a:ext cx="3319386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Tahoma"/>
                <a:ea typeface="Tahoma"/>
                <a:cs typeface="Tahoma"/>
                <a:sym typeface="Tahoma"/>
              </a:rPr>
              <a:t>Entire population (30 instances)</a:t>
            </a:r>
            <a:endParaRPr/>
          </a:p>
        </p:txBody>
      </p:sp>
      <p:grpSp>
        <p:nvGrpSpPr>
          <p:cNvPr id="551" name="Google Shape;551;p19"/>
          <p:cNvGrpSpPr/>
          <p:nvPr/>
        </p:nvGrpSpPr>
        <p:grpSpPr>
          <a:xfrm>
            <a:off x="6096000" y="3971925"/>
            <a:ext cx="1447801" cy="1371600"/>
            <a:chOff x="0" y="0"/>
            <a:chExt cx="1447800" cy="1371600"/>
          </a:xfrm>
        </p:grpSpPr>
        <p:sp>
          <p:nvSpPr>
            <p:cNvPr id="552" name="Google Shape;552;p19"/>
            <p:cNvSpPr/>
            <p:nvPr/>
          </p:nvSpPr>
          <p:spPr>
            <a:xfrm>
              <a:off x="533400" y="152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0" y="0"/>
              <a:ext cx="1447800" cy="13716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990600" y="83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762000" y="83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381000" y="304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990600" y="1066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990600" y="457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76200" y="762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228600" y="990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381000" y="1143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85800" y="304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762000" y="685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1143000" y="762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5" name="Google Shape;565;p19"/>
            <p:cNvGrpSpPr/>
            <p:nvPr/>
          </p:nvGrpSpPr>
          <p:grpSpPr>
            <a:xfrm>
              <a:off x="609600" y="990600"/>
              <a:ext cx="228602" cy="228602"/>
              <a:chOff x="0" y="0"/>
              <a:chExt cx="228601" cy="228601"/>
            </a:xfrm>
          </p:grpSpPr>
          <p:cxnSp>
            <p:nvCxnSpPr>
              <p:cNvPr id="566" name="Google Shape;566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7" name="Google Shape;567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68" name="Google Shape;568;p19"/>
          <p:cNvGrpSpPr/>
          <p:nvPr/>
        </p:nvGrpSpPr>
        <p:grpSpPr>
          <a:xfrm>
            <a:off x="6019800" y="1609725"/>
            <a:ext cx="1447801" cy="1371600"/>
            <a:chOff x="0" y="0"/>
            <a:chExt cx="1447800" cy="1371600"/>
          </a:xfrm>
        </p:grpSpPr>
        <p:grpSp>
          <p:nvGrpSpPr>
            <p:cNvPr id="569" name="Google Shape;569;p19"/>
            <p:cNvGrpSpPr/>
            <p:nvPr/>
          </p:nvGrpSpPr>
          <p:grpSpPr>
            <a:xfrm>
              <a:off x="152400" y="457200"/>
              <a:ext cx="228602" cy="228602"/>
              <a:chOff x="0" y="0"/>
              <a:chExt cx="228601" cy="228601"/>
            </a:xfrm>
          </p:grpSpPr>
          <p:cxnSp>
            <p:nvCxnSpPr>
              <p:cNvPr id="570" name="Google Shape;570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1" name="Google Shape;571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72" name="Google Shape;572;p19"/>
            <p:cNvGrpSpPr/>
            <p:nvPr/>
          </p:nvGrpSpPr>
          <p:grpSpPr>
            <a:xfrm>
              <a:off x="228600" y="990600"/>
              <a:ext cx="228602" cy="228602"/>
              <a:chOff x="0" y="0"/>
              <a:chExt cx="228601" cy="228601"/>
            </a:xfrm>
          </p:grpSpPr>
          <p:cxnSp>
            <p:nvCxnSpPr>
              <p:cNvPr id="573" name="Google Shape;573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75" name="Google Shape;575;p19"/>
            <p:cNvGrpSpPr/>
            <p:nvPr/>
          </p:nvGrpSpPr>
          <p:grpSpPr>
            <a:xfrm>
              <a:off x="685800" y="152400"/>
              <a:ext cx="228602" cy="228602"/>
              <a:chOff x="0" y="0"/>
              <a:chExt cx="228601" cy="228601"/>
            </a:xfrm>
          </p:grpSpPr>
          <p:cxnSp>
            <p:nvCxnSpPr>
              <p:cNvPr id="576" name="Google Shape;576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7" name="Google Shape;577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78" name="Google Shape;578;p19"/>
            <p:cNvGrpSpPr/>
            <p:nvPr/>
          </p:nvGrpSpPr>
          <p:grpSpPr>
            <a:xfrm>
              <a:off x="609600" y="838200"/>
              <a:ext cx="228602" cy="228602"/>
              <a:chOff x="0" y="0"/>
              <a:chExt cx="228601" cy="228601"/>
            </a:xfrm>
          </p:grpSpPr>
          <p:cxnSp>
            <p:nvCxnSpPr>
              <p:cNvPr id="579" name="Google Shape;579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0" name="Google Shape;580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81" name="Google Shape;581;p19"/>
            <p:cNvGrpSpPr/>
            <p:nvPr/>
          </p:nvGrpSpPr>
          <p:grpSpPr>
            <a:xfrm>
              <a:off x="990600" y="457200"/>
              <a:ext cx="228602" cy="228602"/>
              <a:chOff x="0" y="0"/>
              <a:chExt cx="228601" cy="228601"/>
            </a:xfrm>
          </p:grpSpPr>
          <p:cxnSp>
            <p:nvCxnSpPr>
              <p:cNvPr id="582" name="Google Shape;582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3" name="Google Shape;583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584" name="Google Shape;584;p19"/>
            <p:cNvSpPr/>
            <p:nvPr/>
          </p:nvSpPr>
          <p:spPr>
            <a:xfrm>
              <a:off x="0" y="0"/>
              <a:ext cx="1447800" cy="13716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5" name="Google Shape;585;p19"/>
            <p:cNvGrpSpPr/>
            <p:nvPr/>
          </p:nvGrpSpPr>
          <p:grpSpPr>
            <a:xfrm>
              <a:off x="228600" y="228600"/>
              <a:ext cx="228602" cy="228602"/>
              <a:chOff x="0" y="0"/>
              <a:chExt cx="228601" cy="228601"/>
            </a:xfrm>
          </p:grpSpPr>
          <p:cxnSp>
            <p:nvCxnSpPr>
              <p:cNvPr id="586" name="Google Shape;586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7" name="Google Shape;587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88" name="Google Shape;588;p19"/>
            <p:cNvGrpSpPr/>
            <p:nvPr/>
          </p:nvGrpSpPr>
          <p:grpSpPr>
            <a:xfrm>
              <a:off x="381000" y="609600"/>
              <a:ext cx="228602" cy="228602"/>
              <a:chOff x="0" y="0"/>
              <a:chExt cx="228601" cy="228601"/>
            </a:xfrm>
          </p:grpSpPr>
          <p:cxnSp>
            <p:nvCxnSpPr>
              <p:cNvPr id="589" name="Google Shape;589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0" name="Google Shape;590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1" name="Google Shape;591;p19"/>
            <p:cNvGrpSpPr/>
            <p:nvPr/>
          </p:nvGrpSpPr>
          <p:grpSpPr>
            <a:xfrm>
              <a:off x="762000" y="533400"/>
              <a:ext cx="228602" cy="228602"/>
              <a:chOff x="0" y="0"/>
              <a:chExt cx="228601" cy="228601"/>
            </a:xfrm>
          </p:grpSpPr>
          <p:cxnSp>
            <p:nvCxnSpPr>
              <p:cNvPr id="592" name="Google Shape;592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3" name="Google Shape;593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4" name="Google Shape;594;p19"/>
            <p:cNvGrpSpPr/>
            <p:nvPr/>
          </p:nvGrpSpPr>
          <p:grpSpPr>
            <a:xfrm>
              <a:off x="457200" y="1066800"/>
              <a:ext cx="228602" cy="228602"/>
              <a:chOff x="0" y="0"/>
              <a:chExt cx="228601" cy="228601"/>
            </a:xfrm>
          </p:grpSpPr>
          <p:cxnSp>
            <p:nvCxnSpPr>
              <p:cNvPr id="595" name="Google Shape;595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6" name="Google Shape;596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7" name="Google Shape;597;p19"/>
            <p:cNvGrpSpPr/>
            <p:nvPr/>
          </p:nvGrpSpPr>
          <p:grpSpPr>
            <a:xfrm>
              <a:off x="1066800" y="762000"/>
              <a:ext cx="228602" cy="228602"/>
              <a:chOff x="0" y="0"/>
              <a:chExt cx="228601" cy="228601"/>
            </a:xfrm>
          </p:grpSpPr>
          <p:cxnSp>
            <p:nvCxnSpPr>
              <p:cNvPr id="598" name="Google Shape;598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9" name="Google Shape;599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00" name="Google Shape;600;p19"/>
            <p:cNvGrpSpPr/>
            <p:nvPr/>
          </p:nvGrpSpPr>
          <p:grpSpPr>
            <a:xfrm>
              <a:off x="152400" y="762000"/>
              <a:ext cx="228602" cy="228602"/>
              <a:chOff x="0" y="0"/>
              <a:chExt cx="228601" cy="228601"/>
            </a:xfrm>
          </p:grpSpPr>
          <p:cxnSp>
            <p:nvCxnSpPr>
              <p:cNvPr id="601" name="Google Shape;601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2" name="Google Shape;602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03" name="Google Shape;603;p19"/>
            <p:cNvGrpSpPr/>
            <p:nvPr/>
          </p:nvGrpSpPr>
          <p:grpSpPr>
            <a:xfrm>
              <a:off x="838200" y="914400"/>
              <a:ext cx="228602" cy="228602"/>
              <a:chOff x="0" y="0"/>
              <a:chExt cx="228601" cy="228601"/>
            </a:xfrm>
          </p:grpSpPr>
          <p:cxnSp>
            <p:nvCxnSpPr>
              <p:cNvPr id="604" name="Google Shape;604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5" name="Google Shape;605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06" name="Google Shape;606;p19"/>
            <p:cNvSpPr/>
            <p:nvPr/>
          </p:nvSpPr>
          <p:spPr>
            <a:xfrm>
              <a:off x="990600" y="228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457200" y="152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762000" y="1066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381000" y="83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0" name="Google Shape;610;p19"/>
            <p:cNvGrpSpPr/>
            <p:nvPr/>
          </p:nvGrpSpPr>
          <p:grpSpPr>
            <a:xfrm>
              <a:off x="533400" y="381000"/>
              <a:ext cx="228602" cy="228602"/>
              <a:chOff x="0" y="0"/>
              <a:chExt cx="228601" cy="228601"/>
            </a:xfrm>
          </p:grpSpPr>
          <p:cxnSp>
            <p:nvCxnSpPr>
              <p:cNvPr id="611" name="Google Shape;611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2" name="Google Shape;612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613" name="Google Shape;613;p19"/>
          <p:cNvSpPr/>
          <p:nvPr/>
        </p:nvSpPr>
        <p:spPr>
          <a:xfrm>
            <a:off x="7620000" y="2143125"/>
            <a:ext cx="1358650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Tahoma"/>
                <a:ea typeface="Tahoma"/>
                <a:cs typeface="Tahoma"/>
                <a:sym typeface="Tahoma"/>
              </a:rPr>
              <a:t>17 instances</a:t>
            </a:r>
            <a:endParaRPr/>
          </a:p>
        </p:txBody>
      </p:sp>
      <p:sp>
        <p:nvSpPr>
          <p:cNvPr id="614" name="Google Shape;614;p19"/>
          <p:cNvSpPr/>
          <p:nvPr/>
        </p:nvSpPr>
        <p:spPr>
          <a:xfrm>
            <a:off x="7543800" y="4581525"/>
            <a:ext cx="1358650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Tahoma"/>
                <a:ea typeface="Tahoma"/>
                <a:cs typeface="Tahoma"/>
                <a:sym typeface="Tahoma"/>
              </a:rPr>
              <a:t>13 instances</a:t>
            </a:r>
            <a:endParaRPr/>
          </a:p>
        </p:txBody>
      </p:sp>
      <p:sp>
        <p:nvSpPr>
          <p:cNvPr id="615" name="Google Shape;615;p19"/>
          <p:cNvSpPr/>
          <p:nvPr/>
        </p:nvSpPr>
        <p:spPr>
          <a:xfrm>
            <a:off x="228600" y="5648325"/>
            <a:ext cx="4833526" cy="39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(Weighted) Average Entropy of Children</a:t>
            </a:r>
            <a:r>
              <a:rPr lang="en-US" sz="2000" b="0" i="0" u="none" strike="noStrike" cap="none">
                <a:latin typeface="Tahoma"/>
                <a:ea typeface="Tahoma"/>
                <a:cs typeface="Tahoma"/>
                <a:sym typeface="Tahoma"/>
              </a:rPr>
              <a:t> =</a:t>
            </a:r>
            <a:endParaRPr/>
          </a:p>
        </p:txBody>
      </p:sp>
      <p:pic>
        <p:nvPicPr>
          <p:cNvPr id="616" name="Google Shape;61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81600" y="5467350"/>
            <a:ext cx="35052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19"/>
          <p:cNvSpPr/>
          <p:nvPr/>
        </p:nvSpPr>
        <p:spPr>
          <a:xfrm>
            <a:off x="304800" y="6232525"/>
            <a:ext cx="5218743" cy="39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800080"/>
                </a:solidFill>
                <a:latin typeface="Tahoma"/>
                <a:ea typeface="Tahoma"/>
                <a:cs typeface="Tahoma"/>
                <a:sym typeface="Tahoma"/>
              </a:rPr>
              <a:t>Information Gain= 0.996 - 0.615 = 0.38</a:t>
            </a:r>
            <a:endParaRPr/>
          </a:p>
        </p:txBody>
      </p:sp>
      <p:pic>
        <p:nvPicPr>
          <p:cNvPr id="618" name="Google Shape;618;p19"/>
          <p:cNvPicPr preferRelativeResize="0"/>
          <p:nvPr/>
        </p:nvPicPr>
        <p:blipFill rotWithShape="1">
          <a:blip r:embed="rId6">
            <a:alphaModFix/>
          </a:blip>
          <a:srcRect l="22724"/>
          <a:stretch/>
        </p:blipFill>
        <p:spPr>
          <a:xfrm>
            <a:off x="5181600" y="3286125"/>
            <a:ext cx="3962400" cy="727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9" name="Google Shape;619;p19"/>
          <p:cNvGrpSpPr/>
          <p:nvPr/>
        </p:nvGrpSpPr>
        <p:grpSpPr>
          <a:xfrm>
            <a:off x="381000" y="2295525"/>
            <a:ext cx="2133600" cy="1905000"/>
            <a:chOff x="0" y="0"/>
            <a:chExt cx="2133600" cy="1905000"/>
          </a:xfrm>
        </p:grpSpPr>
        <p:sp>
          <p:nvSpPr>
            <p:cNvPr id="620" name="Google Shape;620;p19"/>
            <p:cNvSpPr/>
            <p:nvPr/>
          </p:nvSpPr>
          <p:spPr>
            <a:xfrm>
              <a:off x="0" y="0"/>
              <a:ext cx="2133600" cy="19050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838200" y="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1524000" y="91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1143000" y="685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381000" y="304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228600" y="990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533400" y="91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1143000" y="76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914400" y="304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9" name="Google Shape;629;p19"/>
            <p:cNvGrpSpPr/>
            <p:nvPr/>
          </p:nvGrpSpPr>
          <p:grpSpPr>
            <a:xfrm>
              <a:off x="533400" y="76200"/>
              <a:ext cx="228602" cy="228602"/>
              <a:chOff x="0" y="0"/>
              <a:chExt cx="228601" cy="228601"/>
            </a:xfrm>
          </p:grpSpPr>
          <p:cxnSp>
            <p:nvCxnSpPr>
              <p:cNvPr id="630" name="Google Shape;630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1" name="Google Shape;631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32" name="Google Shape;632;p19"/>
            <p:cNvSpPr/>
            <p:nvPr/>
          </p:nvSpPr>
          <p:spPr>
            <a:xfrm>
              <a:off x="1371600" y="228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1143000" y="1143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4" name="Google Shape;634;p19"/>
            <p:cNvGrpSpPr/>
            <p:nvPr/>
          </p:nvGrpSpPr>
          <p:grpSpPr>
            <a:xfrm>
              <a:off x="838200" y="533400"/>
              <a:ext cx="228602" cy="228602"/>
              <a:chOff x="0" y="0"/>
              <a:chExt cx="228601" cy="228601"/>
            </a:xfrm>
          </p:grpSpPr>
          <p:cxnSp>
            <p:nvCxnSpPr>
              <p:cNvPr id="635" name="Google Shape;635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6" name="Google Shape;636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7" name="Google Shape;637;p19"/>
            <p:cNvGrpSpPr/>
            <p:nvPr/>
          </p:nvGrpSpPr>
          <p:grpSpPr>
            <a:xfrm>
              <a:off x="838200" y="1295400"/>
              <a:ext cx="228602" cy="228602"/>
              <a:chOff x="0" y="0"/>
              <a:chExt cx="228601" cy="228601"/>
            </a:xfrm>
          </p:grpSpPr>
          <p:cxnSp>
            <p:nvCxnSpPr>
              <p:cNvPr id="638" name="Google Shape;638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9" name="Google Shape;639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40" name="Google Shape;640;p19"/>
            <p:cNvGrpSpPr/>
            <p:nvPr/>
          </p:nvGrpSpPr>
          <p:grpSpPr>
            <a:xfrm>
              <a:off x="1447800" y="381000"/>
              <a:ext cx="228602" cy="228602"/>
              <a:chOff x="0" y="0"/>
              <a:chExt cx="228601" cy="228601"/>
            </a:xfrm>
          </p:grpSpPr>
          <p:cxnSp>
            <p:nvCxnSpPr>
              <p:cNvPr id="641" name="Google Shape;641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2" name="Google Shape;642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43" name="Google Shape;643;p19"/>
            <p:cNvGrpSpPr/>
            <p:nvPr/>
          </p:nvGrpSpPr>
          <p:grpSpPr>
            <a:xfrm>
              <a:off x="76200" y="609600"/>
              <a:ext cx="228602" cy="228602"/>
              <a:chOff x="0" y="0"/>
              <a:chExt cx="228601" cy="228601"/>
            </a:xfrm>
          </p:grpSpPr>
          <p:cxnSp>
            <p:nvCxnSpPr>
              <p:cNvPr id="644" name="Google Shape;644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5" name="Google Shape;645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46" name="Google Shape;646;p19"/>
            <p:cNvSpPr/>
            <p:nvPr/>
          </p:nvSpPr>
          <p:spPr>
            <a:xfrm>
              <a:off x="381000" y="1143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533400" y="1295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762000" y="1066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533400" y="685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304800" y="762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152400" y="38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2" name="Google Shape;652;p19"/>
            <p:cNvGrpSpPr/>
            <p:nvPr/>
          </p:nvGrpSpPr>
          <p:grpSpPr>
            <a:xfrm>
              <a:off x="1143000" y="1447800"/>
              <a:ext cx="228602" cy="228602"/>
              <a:chOff x="0" y="0"/>
              <a:chExt cx="228601" cy="228601"/>
            </a:xfrm>
          </p:grpSpPr>
          <p:cxnSp>
            <p:nvCxnSpPr>
              <p:cNvPr id="653" name="Google Shape;653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4" name="Google Shape;654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5" name="Google Shape;655;p19"/>
            <p:cNvGrpSpPr/>
            <p:nvPr/>
          </p:nvGrpSpPr>
          <p:grpSpPr>
            <a:xfrm>
              <a:off x="685800" y="1600200"/>
              <a:ext cx="228602" cy="228602"/>
              <a:chOff x="0" y="0"/>
              <a:chExt cx="228601" cy="228601"/>
            </a:xfrm>
          </p:grpSpPr>
          <p:cxnSp>
            <p:nvCxnSpPr>
              <p:cNvPr id="656" name="Google Shape;656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7" name="Google Shape;657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8" name="Google Shape;658;p19"/>
            <p:cNvGrpSpPr/>
            <p:nvPr/>
          </p:nvGrpSpPr>
          <p:grpSpPr>
            <a:xfrm>
              <a:off x="1600200" y="1371600"/>
              <a:ext cx="228602" cy="228602"/>
              <a:chOff x="0" y="0"/>
              <a:chExt cx="228601" cy="228601"/>
            </a:xfrm>
          </p:grpSpPr>
          <p:cxnSp>
            <p:nvCxnSpPr>
              <p:cNvPr id="659" name="Google Shape;659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0" name="Google Shape;660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61" name="Google Shape;661;p19"/>
            <p:cNvGrpSpPr/>
            <p:nvPr/>
          </p:nvGrpSpPr>
          <p:grpSpPr>
            <a:xfrm>
              <a:off x="914400" y="914400"/>
              <a:ext cx="228602" cy="228602"/>
              <a:chOff x="0" y="0"/>
              <a:chExt cx="228601" cy="228601"/>
            </a:xfrm>
          </p:grpSpPr>
          <p:cxnSp>
            <p:nvCxnSpPr>
              <p:cNvPr id="662" name="Google Shape;662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3" name="Google Shape;663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64" name="Google Shape;664;p19"/>
            <p:cNvGrpSpPr/>
            <p:nvPr/>
          </p:nvGrpSpPr>
          <p:grpSpPr>
            <a:xfrm>
              <a:off x="1295400" y="1219200"/>
              <a:ext cx="228602" cy="228602"/>
              <a:chOff x="0" y="0"/>
              <a:chExt cx="228601" cy="228601"/>
            </a:xfrm>
          </p:grpSpPr>
          <p:cxnSp>
            <p:nvCxnSpPr>
              <p:cNvPr id="665" name="Google Shape;665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6" name="Google Shape;666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67" name="Google Shape;667;p19"/>
            <p:cNvGrpSpPr/>
            <p:nvPr/>
          </p:nvGrpSpPr>
          <p:grpSpPr>
            <a:xfrm>
              <a:off x="1371600" y="1600200"/>
              <a:ext cx="228602" cy="228602"/>
              <a:chOff x="0" y="0"/>
              <a:chExt cx="228601" cy="228601"/>
            </a:xfrm>
          </p:grpSpPr>
          <p:cxnSp>
            <p:nvCxnSpPr>
              <p:cNvPr id="668" name="Google Shape;668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9" name="Google Shape;669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70" name="Google Shape;670;p19"/>
            <p:cNvGrpSpPr/>
            <p:nvPr/>
          </p:nvGrpSpPr>
          <p:grpSpPr>
            <a:xfrm>
              <a:off x="1600200" y="609600"/>
              <a:ext cx="228602" cy="228602"/>
              <a:chOff x="0" y="0"/>
              <a:chExt cx="228601" cy="228601"/>
            </a:xfrm>
          </p:grpSpPr>
          <p:cxnSp>
            <p:nvCxnSpPr>
              <p:cNvPr id="671" name="Google Shape;671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2" name="Google Shape;672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73" name="Google Shape;673;p19"/>
            <p:cNvGrpSpPr/>
            <p:nvPr/>
          </p:nvGrpSpPr>
          <p:grpSpPr>
            <a:xfrm>
              <a:off x="1828800" y="838200"/>
              <a:ext cx="228602" cy="228602"/>
              <a:chOff x="0" y="0"/>
              <a:chExt cx="228601" cy="228601"/>
            </a:xfrm>
          </p:grpSpPr>
          <p:cxnSp>
            <p:nvCxnSpPr>
              <p:cNvPr id="674" name="Google Shape;674;p19"/>
              <p:cNvCxnSpPr/>
              <p:nvPr/>
            </p:nvCxnSpPr>
            <p:spPr>
              <a:xfrm>
                <a:off x="0" y="114300"/>
                <a:ext cx="2286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5" name="Google Shape;675;p19"/>
              <p:cNvCxnSpPr/>
              <p:nvPr/>
            </p:nvCxnSpPr>
            <p:spPr>
              <a:xfrm flipH="1">
                <a:off x="114299" y="0"/>
                <a:ext cx="1" cy="228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676" name="Google Shape;676;p19"/>
          <p:cNvSpPr/>
          <p:nvPr/>
        </p:nvSpPr>
        <p:spPr>
          <a:xfrm>
            <a:off x="304800" y="533400"/>
            <a:ext cx="8458200" cy="383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Information Gain</a:t>
            </a: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 =    entropy(parent) – [average entropy(children)]</a:t>
            </a:r>
            <a:endParaRPr/>
          </a:p>
        </p:txBody>
      </p:sp>
      <p:sp>
        <p:nvSpPr>
          <p:cNvPr id="677" name="Google Shape;677;p19"/>
          <p:cNvSpPr/>
          <p:nvPr/>
        </p:nvSpPr>
        <p:spPr>
          <a:xfrm>
            <a:off x="304800" y="4267200"/>
            <a:ext cx="895981" cy="62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entropy</a:t>
            </a:r>
            <a:endParaRPr/>
          </a:p>
        </p:txBody>
      </p:sp>
      <p:sp>
        <p:nvSpPr>
          <p:cNvPr id="678" name="Google Shape;678;p19"/>
          <p:cNvSpPr/>
          <p:nvPr/>
        </p:nvSpPr>
        <p:spPr>
          <a:xfrm>
            <a:off x="4419600" y="1066800"/>
            <a:ext cx="895981" cy="62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entropy</a:t>
            </a:r>
            <a:endParaRPr/>
          </a:p>
        </p:txBody>
      </p:sp>
      <p:sp>
        <p:nvSpPr>
          <p:cNvPr id="679" name="Google Shape;679;p19"/>
          <p:cNvSpPr/>
          <p:nvPr/>
        </p:nvSpPr>
        <p:spPr>
          <a:xfrm>
            <a:off x="4267200" y="3276600"/>
            <a:ext cx="895981" cy="62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entropy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4" name="Google Shape;684;p22"/>
          <p:cNvCxnSpPr/>
          <p:nvPr/>
        </p:nvCxnSpPr>
        <p:spPr>
          <a:xfrm>
            <a:off x="0" y="0"/>
            <a:ext cx="914401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5" name="Google Shape;685;p22"/>
          <p:cNvCxnSpPr/>
          <p:nvPr/>
        </p:nvCxnSpPr>
        <p:spPr>
          <a:xfrm>
            <a:off x="0" y="0"/>
            <a:ext cx="914401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6" name="Google Shape;686;p22"/>
          <p:cNvSpPr txBox="1">
            <a:spLocks noGrp="1"/>
          </p:cNvSpPr>
          <p:nvPr>
            <p:ph type="title"/>
          </p:nvPr>
        </p:nvSpPr>
        <p:spPr>
          <a:xfrm>
            <a:off x="457200" y="25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Will I play tennis today? </a:t>
            </a:r>
            <a:endParaRPr/>
          </a:p>
        </p:txBody>
      </p:sp>
      <p:graphicFrame>
        <p:nvGraphicFramePr>
          <p:cNvPr id="687" name="Google Shape;687;p22"/>
          <p:cNvGraphicFramePr/>
          <p:nvPr/>
        </p:nvGraphicFramePr>
        <p:xfrm>
          <a:off x="369887" y="1303337"/>
          <a:ext cx="2935250" cy="4609925"/>
        </p:xfrm>
        <a:graphic>
          <a:graphicData uri="http://schemas.openxmlformats.org/drawingml/2006/table">
            <a:tbl>
              <a:tblPr>
                <a:noFill/>
                <a:tableStyleId>{472BE3C2-5049-4AD3-86ED-D7D42C6A4DF2}</a:tableStyleId>
              </a:tblPr>
              <a:tblGrid>
                <a:gridCol w="252400"/>
                <a:gridCol w="385750"/>
                <a:gridCol w="498475"/>
                <a:gridCol w="385750"/>
                <a:gridCol w="587375"/>
                <a:gridCol w="825500"/>
              </a:tblGrid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Play?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</a:tbl>
          </a:graphicData>
        </a:graphic>
      </p:graphicFrame>
      <p:sp>
        <p:nvSpPr>
          <p:cNvPr id="688" name="Google Shape;688;p22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689" name="Google Shape;689;p22"/>
          <p:cNvSpPr/>
          <p:nvPr/>
        </p:nvSpPr>
        <p:spPr>
          <a:xfrm>
            <a:off x="3706812" y="1217612"/>
            <a:ext cx="4044951" cy="490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utlook:	S(unny), </a:t>
            </a:r>
            <a:b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	O(vercast), </a:t>
            </a:r>
            <a:b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	R(ainy)</a:t>
            </a:r>
            <a:endParaRPr/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emperature:	H(ot), 				M(edium), </a:t>
            </a:r>
            <a:b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		C(ool)</a:t>
            </a:r>
            <a:endParaRPr/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umidity:	H(igh),</a:t>
            </a:r>
            <a:b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	N(ormal), </a:t>
            </a:r>
            <a:b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	L(ow)</a:t>
            </a:r>
            <a:endParaRPr/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ind:	S(trong), </a:t>
            </a:r>
            <a:b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	W(eak)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4" name="Google Shape;694;p23"/>
          <p:cNvCxnSpPr/>
          <p:nvPr/>
        </p:nvCxnSpPr>
        <p:spPr>
          <a:xfrm>
            <a:off x="0" y="0"/>
            <a:ext cx="914401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5" name="Google Shape;695;p23"/>
          <p:cNvCxnSpPr/>
          <p:nvPr/>
        </p:nvCxnSpPr>
        <p:spPr>
          <a:xfrm>
            <a:off x="0" y="0"/>
            <a:ext cx="914401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6" name="Google Shape;696;p23"/>
          <p:cNvSpPr txBox="1">
            <a:spLocks noGrp="1"/>
          </p:cNvSpPr>
          <p:nvPr>
            <p:ph type="title"/>
          </p:nvPr>
        </p:nvSpPr>
        <p:spPr>
          <a:xfrm>
            <a:off x="457200" y="25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Will I play tennis today? </a:t>
            </a:r>
            <a:endParaRPr/>
          </a:p>
        </p:txBody>
      </p:sp>
      <p:graphicFrame>
        <p:nvGraphicFramePr>
          <p:cNvPr id="697" name="Google Shape;697;p23"/>
          <p:cNvGraphicFramePr/>
          <p:nvPr/>
        </p:nvGraphicFramePr>
        <p:xfrm>
          <a:off x="377825" y="1600200"/>
          <a:ext cx="3203550" cy="4609925"/>
        </p:xfrm>
        <a:graphic>
          <a:graphicData uri="http://schemas.openxmlformats.org/drawingml/2006/table">
            <a:tbl>
              <a:tblPr>
                <a:noFill/>
                <a:tableStyleId>{472BE3C2-5049-4AD3-86ED-D7D42C6A4DF2}</a:tableStyleId>
              </a:tblPr>
              <a:tblGrid>
                <a:gridCol w="276225"/>
                <a:gridCol w="400050"/>
                <a:gridCol w="565150"/>
                <a:gridCol w="420675"/>
                <a:gridCol w="639750"/>
                <a:gridCol w="901700"/>
              </a:tblGrid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Play?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</a:tbl>
          </a:graphicData>
        </a:graphic>
      </p:graphicFrame>
      <p:sp>
        <p:nvSpPr>
          <p:cNvPr id="698" name="Google Shape;698;p23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699" name="Google Shape;699;p23"/>
          <p:cNvSpPr/>
          <p:nvPr/>
        </p:nvSpPr>
        <p:spPr>
          <a:xfrm>
            <a:off x="3722687" y="1585912"/>
            <a:ext cx="4694238" cy="2596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Current entropy: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 = 9/14</a:t>
            </a:r>
            <a:r>
              <a:rPr lang="en-US" sz="1800" b="0" i="1" u="none" strike="noStrike" cap="none"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 b="0" i="1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1" u="none" strike="noStrike" cap="none">
                <a:latin typeface="Calibri"/>
                <a:ea typeface="Calibri"/>
                <a:cs typeface="Calibri"/>
                <a:sym typeface="Calibri"/>
              </a:rPr>
              <a:t>n = </a:t>
            </a: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5/14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1" u="none" strike="noStrike" cap="none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(Y)</a:t>
            </a:r>
            <a:r>
              <a:rPr lang="en-US" sz="1800" b="0" i="1" u="none" strike="noStrike" cap="none">
                <a:latin typeface="Calibri"/>
                <a:ea typeface="Calibri"/>
                <a:cs typeface="Calibri"/>
                <a:sym typeface="Calibri"/>
              </a:rPr>
              <a:t> = </a:t>
            </a:r>
            <a:br>
              <a:rPr lang="en-US" sz="1800" b="0" i="1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−(9/14) log</a:t>
            </a:r>
            <a:r>
              <a:rPr lang="en-US" sz="1800" b="0" i="0" u="none" strike="noStrike" cap="none" baseline="-25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(9/14)  		    −(5/14) log</a:t>
            </a:r>
            <a:r>
              <a:rPr lang="en-US" sz="1800" b="0" i="0" u="none" strike="noStrike" cap="none" baseline="-25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(5/14)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latin typeface="Calibri"/>
                <a:ea typeface="Calibri"/>
                <a:cs typeface="Calibri"/>
                <a:sym typeface="Calibri"/>
              </a:rPr>
              <a:t>  	  </a:t>
            </a:r>
            <a:r>
              <a:rPr lang="en-US" sz="1800" b="0" i="0" u="none" strike="noStrike" cap="none">
                <a:solidFill>
                  <a:srgbClr val="3366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≈</a:t>
            </a:r>
            <a:r>
              <a:rPr lang="en-US" sz="1800" b="0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 0.94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4" name="Google Shape;704;p24"/>
          <p:cNvCxnSpPr/>
          <p:nvPr/>
        </p:nvCxnSpPr>
        <p:spPr>
          <a:xfrm>
            <a:off x="0" y="0"/>
            <a:ext cx="914401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5" name="Google Shape;705;p24"/>
          <p:cNvCxnSpPr/>
          <p:nvPr/>
        </p:nvCxnSpPr>
        <p:spPr>
          <a:xfrm>
            <a:off x="0" y="0"/>
            <a:ext cx="914401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6" name="Google Shape;706;p24"/>
          <p:cNvSpPr txBox="1">
            <a:spLocks noGrp="1"/>
          </p:cNvSpPr>
          <p:nvPr>
            <p:ph type="title"/>
          </p:nvPr>
        </p:nvSpPr>
        <p:spPr>
          <a:xfrm>
            <a:off x="457200" y="25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Information Gain: Outlook</a:t>
            </a:r>
            <a:endParaRPr/>
          </a:p>
        </p:txBody>
      </p:sp>
      <p:graphicFrame>
        <p:nvGraphicFramePr>
          <p:cNvPr id="707" name="Google Shape;707;p24"/>
          <p:cNvGraphicFramePr/>
          <p:nvPr>
            <p:extLst>
              <p:ext uri="{D42A27DB-BD31-4B8C-83A1-F6EECF244321}">
                <p14:modId xmlns:p14="http://schemas.microsoft.com/office/powerpoint/2010/main" val="346817283"/>
              </p:ext>
            </p:extLst>
          </p:nvPr>
        </p:nvGraphicFramePr>
        <p:xfrm>
          <a:off x="369887" y="1580427"/>
          <a:ext cx="2935250" cy="4609925"/>
        </p:xfrm>
        <a:graphic>
          <a:graphicData uri="http://schemas.openxmlformats.org/drawingml/2006/table">
            <a:tbl>
              <a:tblPr>
                <a:noFill/>
                <a:tableStyleId>{472BE3C2-5049-4AD3-86ED-D7D42C6A4DF2}</a:tableStyleId>
              </a:tblPr>
              <a:tblGrid>
                <a:gridCol w="252400"/>
                <a:gridCol w="385750"/>
                <a:gridCol w="498475"/>
                <a:gridCol w="385750"/>
                <a:gridCol w="587375"/>
                <a:gridCol w="825500"/>
              </a:tblGrid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 </a:t>
                      </a:r>
                      <a:endParaRPr dirty="0"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Play?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dirty="0"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 dirty="0"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dirty="0"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dirty="0"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dirty="0"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</a:tbl>
          </a:graphicData>
        </a:graphic>
      </p:graphicFrame>
      <p:sp>
        <p:nvSpPr>
          <p:cNvPr id="708" name="Google Shape;708;p24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709" name="Google Shape;709;p24"/>
          <p:cNvSpPr/>
          <p:nvPr/>
        </p:nvSpPr>
        <p:spPr>
          <a:xfrm>
            <a:off x="3475037" y="1407679"/>
            <a:ext cx="5089526" cy="586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Outlook</a:t>
            </a:r>
            <a:r>
              <a:rPr lang="en-US" sz="2400" b="1" i="0" u="none" strike="noStrike" cap="none">
                <a:latin typeface="Calibri"/>
                <a:ea typeface="Calibri"/>
                <a:cs typeface="Calibri"/>
                <a:sym typeface="Calibri"/>
              </a:rPr>
              <a:t> = sunny: </a:t>
            </a:r>
            <a:br>
              <a:rPr lang="en-US" sz="2400" b="1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1" u="none" strike="noStrike" cap="none">
                <a:latin typeface="Calibri"/>
                <a:ea typeface="Calibri"/>
                <a:cs typeface="Calibri"/>
                <a:sym typeface="Calibri"/>
              </a:rPr>
              <a:t>p = 2/5     n = 3/5	</a:t>
            </a:r>
            <a:r>
              <a:rPr lang="en-US" sz="2400" b="1" i="0" u="none" strike="noStrike" cap="none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1" i="0" u="none" strike="noStrike" cap="none" baseline="-25000"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2400" b="1" i="0" u="none" strike="noStrike" cap="none">
                <a:latin typeface="Calibri"/>
                <a:ea typeface="Calibri"/>
                <a:cs typeface="Calibri"/>
                <a:sym typeface="Calibri"/>
              </a:rPr>
              <a:t>= 0.971</a:t>
            </a:r>
            <a:br>
              <a:rPr lang="en-US" sz="2400" b="1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Outlook</a:t>
            </a:r>
            <a:r>
              <a:rPr lang="en-US" sz="2400" b="1" i="0" u="none" strike="noStrike" cap="none">
                <a:latin typeface="Calibri"/>
                <a:ea typeface="Calibri"/>
                <a:cs typeface="Calibri"/>
                <a:sym typeface="Calibri"/>
              </a:rPr>
              <a:t> = overcast:</a:t>
            </a:r>
            <a:endParaRPr sz="2400" b="1" i="1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 dirty="0">
                <a:latin typeface="Calibri"/>
                <a:ea typeface="Calibri"/>
                <a:cs typeface="Calibri"/>
                <a:sym typeface="Calibri"/>
              </a:rPr>
              <a:t>	p = 4/4     n = 0		</a:t>
            </a: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1" i="0" u="none" strike="noStrike" cap="none" baseline="-25000" dirty="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= 0</a:t>
            </a:r>
            <a:b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Outlook</a:t>
            </a: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 = rainy:</a:t>
            </a:r>
            <a:endParaRPr sz="2400" b="1" i="1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 dirty="0">
                <a:latin typeface="Calibri"/>
                <a:ea typeface="Calibri"/>
                <a:cs typeface="Calibri"/>
                <a:sym typeface="Calibri"/>
              </a:rPr>
              <a:t>	p = 3/5     n = 2/5	</a:t>
            </a: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1" i="0" u="none" strike="noStrike" cap="none" baseline="-25000" dirty="0"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= 0.971</a:t>
            </a:r>
            <a:b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endParaRPr sz="24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Expected entropy: </a:t>
            </a:r>
            <a:b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(5/14)×0.971 + (4/14)×0 </a:t>
            </a:r>
            <a:br>
              <a:rPr lang="en-US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	+ (5/14)×0.971 = </a:t>
            </a: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0.694</a:t>
            </a:r>
            <a:b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endParaRPr sz="24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Information gain: </a:t>
            </a:r>
            <a:b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0.940 – 0.694 </a:t>
            </a: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= 0.246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4" name="Google Shape;714;p25"/>
          <p:cNvCxnSpPr/>
          <p:nvPr/>
        </p:nvCxnSpPr>
        <p:spPr>
          <a:xfrm>
            <a:off x="0" y="0"/>
            <a:ext cx="914401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5" name="Google Shape;715;p25"/>
          <p:cNvCxnSpPr/>
          <p:nvPr/>
        </p:nvCxnSpPr>
        <p:spPr>
          <a:xfrm>
            <a:off x="0" y="0"/>
            <a:ext cx="914401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6" name="Google Shape;716;p25"/>
          <p:cNvSpPr txBox="1">
            <a:spLocks noGrp="1"/>
          </p:cNvSpPr>
          <p:nvPr>
            <p:ph type="title"/>
          </p:nvPr>
        </p:nvSpPr>
        <p:spPr>
          <a:xfrm>
            <a:off x="457200" y="25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Information Gain: Humidity</a:t>
            </a:r>
            <a:endParaRPr/>
          </a:p>
        </p:txBody>
      </p:sp>
      <p:graphicFrame>
        <p:nvGraphicFramePr>
          <p:cNvPr id="717" name="Google Shape;717;p25"/>
          <p:cNvGraphicFramePr/>
          <p:nvPr>
            <p:extLst>
              <p:ext uri="{D42A27DB-BD31-4B8C-83A1-F6EECF244321}">
                <p14:modId xmlns:p14="http://schemas.microsoft.com/office/powerpoint/2010/main" val="142133267"/>
              </p:ext>
            </p:extLst>
          </p:nvPr>
        </p:nvGraphicFramePr>
        <p:xfrm>
          <a:off x="369887" y="1497300"/>
          <a:ext cx="2935250" cy="4609925"/>
        </p:xfrm>
        <a:graphic>
          <a:graphicData uri="http://schemas.openxmlformats.org/drawingml/2006/table">
            <a:tbl>
              <a:tblPr>
                <a:noFill/>
                <a:tableStyleId>{472BE3C2-5049-4AD3-86ED-D7D42C6A4DF2}</a:tableStyleId>
              </a:tblPr>
              <a:tblGrid>
                <a:gridCol w="252400"/>
                <a:gridCol w="385750"/>
                <a:gridCol w="498475"/>
                <a:gridCol w="385750"/>
                <a:gridCol w="587375"/>
                <a:gridCol w="825500"/>
              </a:tblGrid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Play?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dirty="0"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</a:tbl>
          </a:graphicData>
        </a:graphic>
      </p:graphicFrame>
      <p:sp>
        <p:nvSpPr>
          <p:cNvPr id="718" name="Google Shape;718;p25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719" name="Google Shape;719;p25"/>
          <p:cNvSpPr/>
          <p:nvPr/>
        </p:nvSpPr>
        <p:spPr>
          <a:xfrm>
            <a:off x="3581400" y="1490806"/>
            <a:ext cx="5089525" cy="473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Humidity</a:t>
            </a: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 = high: </a:t>
            </a:r>
            <a:b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1" u="none" strike="noStrike" cap="none" dirty="0">
                <a:latin typeface="Calibri"/>
                <a:ea typeface="Calibri"/>
                <a:cs typeface="Calibri"/>
                <a:sym typeface="Calibri"/>
              </a:rPr>
              <a:t>p = 3/7     n = 4/7	</a:t>
            </a:r>
            <a:r>
              <a:rPr lang="en-US" sz="2400" b="1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1" i="0" u="none" strike="noStrike" cap="none" baseline="-25000" dirty="0" err="1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1" i="0" u="none" strike="noStrike" cap="none" baseline="-25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= 0.985</a:t>
            </a:r>
            <a:b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Humidity</a:t>
            </a: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 = Normal:</a:t>
            </a:r>
            <a:endParaRPr sz="2400" b="1" i="1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 dirty="0">
                <a:latin typeface="Calibri"/>
                <a:ea typeface="Calibri"/>
                <a:cs typeface="Calibri"/>
                <a:sym typeface="Calibri"/>
              </a:rPr>
              <a:t>	p = 6/7     n = 1/7	</a:t>
            </a: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1" i="0" u="none" strike="noStrike" cap="none" baseline="-25000" dirty="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= 0.592</a:t>
            </a:r>
            <a:b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endParaRPr sz="24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Expected entropy: </a:t>
            </a:r>
            <a:b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(7/14)×0.985 + (7/14)×0.592= </a:t>
            </a: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0.7785</a:t>
            </a:r>
            <a:b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endParaRPr sz="24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Information gain: </a:t>
            </a:r>
            <a:b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0.940 – 0.151 </a:t>
            </a: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= 0.1515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4" name="Google Shape;724;p26"/>
          <p:cNvCxnSpPr/>
          <p:nvPr/>
        </p:nvCxnSpPr>
        <p:spPr>
          <a:xfrm>
            <a:off x="0" y="0"/>
            <a:ext cx="914401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5" name="Google Shape;725;p26"/>
          <p:cNvCxnSpPr/>
          <p:nvPr/>
        </p:nvCxnSpPr>
        <p:spPr>
          <a:xfrm>
            <a:off x="0" y="0"/>
            <a:ext cx="914401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6" name="Google Shape;726;p26"/>
          <p:cNvSpPr txBox="1">
            <a:spLocks noGrp="1"/>
          </p:cNvSpPr>
          <p:nvPr>
            <p:ph type="title"/>
          </p:nvPr>
        </p:nvSpPr>
        <p:spPr>
          <a:xfrm>
            <a:off x="457200" y="25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Which feature to split on? </a:t>
            </a:r>
            <a:endParaRPr/>
          </a:p>
        </p:txBody>
      </p:sp>
      <p:graphicFrame>
        <p:nvGraphicFramePr>
          <p:cNvPr id="727" name="Google Shape;727;p26"/>
          <p:cNvGraphicFramePr/>
          <p:nvPr>
            <p:extLst>
              <p:ext uri="{D42A27DB-BD31-4B8C-83A1-F6EECF244321}">
                <p14:modId xmlns:p14="http://schemas.microsoft.com/office/powerpoint/2010/main" val="1304049107"/>
              </p:ext>
            </p:extLst>
          </p:nvPr>
        </p:nvGraphicFramePr>
        <p:xfrm>
          <a:off x="369887" y="1525009"/>
          <a:ext cx="2935250" cy="4609925"/>
        </p:xfrm>
        <a:graphic>
          <a:graphicData uri="http://schemas.openxmlformats.org/drawingml/2006/table">
            <a:tbl>
              <a:tblPr>
                <a:noFill/>
                <a:tableStyleId>{472BE3C2-5049-4AD3-86ED-D7D42C6A4DF2}</a:tableStyleId>
              </a:tblPr>
              <a:tblGrid>
                <a:gridCol w="252400"/>
                <a:gridCol w="385750"/>
                <a:gridCol w="498475"/>
                <a:gridCol w="385750"/>
                <a:gridCol w="587375"/>
                <a:gridCol w="825500"/>
              </a:tblGrid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Play?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dirty="0"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</a:tbl>
          </a:graphicData>
        </a:graphic>
      </p:graphicFrame>
      <p:sp>
        <p:nvSpPr>
          <p:cNvPr id="728" name="Google Shape;728;p26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729" name="Google Shape;729;p26"/>
          <p:cNvSpPr/>
          <p:nvPr/>
        </p:nvSpPr>
        <p:spPr>
          <a:xfrm>
            <a:off x="3475037" y="1601642"/>
            <a:ext cx="5089526" cy="186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Information gain: </a:t>
            </a:r>
            <a:br>
              <a:rPr lang="en-US" sz="1800" b="1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Outlook:  0.246</a:t>
            </a:r>
            <a:b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	Humidity: 0.151</a:t>
            </a:r>
            <a:b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	Wind: 0.048</a:t>
            </a:r>
            <a:b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	Temperature: 0.029</a:t>
            </a:r>
            <a:b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→ Split on Outlook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8;p27"/>
          <p:cNvSpPr/>
          <p:nvPr/>
        </p:nvSpPr>
        <p:spPr>
          <a:xfrm>
            <a:off x="3509650" y="2185512"/>
            <a:ext cx="11115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Outlook </a:t>
            </a:r>
            <a:endParaRPr/>
          </a:p>
        </p:txBody>
      </p:sp>
      <p:sp>
        <p:nvSpPr>
          <p:cNvPr id="3" name="Google Shape;741;p27"/>
          <p:cNvSpPr/>
          <p:nvPr/>
        </p:nvSpPr>
        <p:spPr>
          <a:xfrm>
            <a:off x="2839225" y="3193400"/>
            <a:ext cx="3465600" cy="12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Gain(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S,Humidity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)=0.151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Gain(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S,Wind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 = 0.048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Gain(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S,Temperature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 = 0.029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Gain(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S,Outlook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lang="en-US" sz="20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0.246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0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2;p28"/>
          <p:cNvSpPr/>
          <p:nvPr/>
        </p:nvSpPr>
        <p:spPr>
          <a:xfrm>
            <a:off x="2460625" y="1689532"/>
            <a:ext cx="1111583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Outlook </a:t>
            </a:r>
            <a:endParaRPr/>
          </a:p>
        </p:txBody>
      </p:sp>
      <p:cxnSp>
        <p:nvCxnSpPr>
          <p:cNvPr id="3" name="Google Shape;755;p28"/>
          <p:cNvCxnSpPr/>
          <p:nvPr/>
        </p:nvCxnSpPr>
        <p:spPr>
          <a:xfrm flipH="1">
            <a:off x="1549399" y="2089582"/>
            <a:ext cx="1462089" cy="852488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4" name="Google Shape;757;p28"/>
          <p:cNvGrpSpPr/>
          <p:nvPr/>
        </p:nvGrpSpPr>
        <p:grpSpPr>
          <a:xfrm>
            <a:off x="838199" y="2942069"/>
            <a:ext cx="4533665" cy="1526543"/>
            <a:chOff x="0" y="0"/>
            <a:chExt cx="4533663" cy="1526541"/>
          </a:xfrm>
        </p:grpSpPr>
        <p:sp>
          <p:nvSpPr>
            <p:cNvPr id="5" name="Google Shape;758;p28"/>
            <p:cNvSpPr/>
            <p:nvPr/>
          </p:nvSpPr>
          <p:spPr>
            <a:xfrm>
              <a:off x="1606550" y="0"/>
              <a:ext cx="1146558" cy="383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rPr>
                <a:t>Overcast</a:t>
              </a:r>
              <a:endParaRPr/>
            </a:p>
          </p:txBody>
        </p:sp>
        <p:sp>
          <p:nvSpPr>
            <p:cNvPr id="6" name="Google Shape;759;p28"/>
            <p:cNvSpPr/>
            <p:nvPr/>
          </p:nvSpPr>
          <p:spPr>
            <a:xfrm>
              <a:off x="3348038" y="0"/>
              <a:ext cx="620326" cy="383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rPr>
                <a:t>Rain</a:t>
              </a:r>
              <a:endParaRPr/>
            </a:p>
          </p:txBody>
        </p:sp>
        <p:sp>
          <p:nvSpPr>
            <p:cNvPr id="7" name="Google Shape;760;p28"/>
            <p:cNvSpPr/>
            <p:nvPr/>
          </p:nvSpPr>
          <p:spPr>
            <a:xfrm>
              <a:off x="1544638" y="396875"/>
              <a:ext cx="1276906" cy="383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A50021"/>
                  </a:solidFill>
                  <a:latin typeface="Calibri"/>
                  <a:ea typeface="Calibri"/>
                  <a:cs typeface="Calibri"/>
                  <a:sym typeface="Calibri"/>
                </a:rPr>
                <a:t>3,7,12,13</a:t>
              </a:r>
              <a:endParaRPr/>
            </a:p>
          </p:txBody>
        </p:sp>
        <p:sp>
          <p:nvSpPr>
            <p:cNvPr id="8" name="Google Shape;761;p28"/>
            <p:cNvSpPr/>
            <p:nvPr/>
          </p:nvSpPr>
          <p:spPr>
            <a:xfrm>
              <a:off x="3014663" y="398463"/>
              <a:ext cx="1519000" cy="383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A50021"/>
                  </a:solidFill>
                  <a:latin typeface="Calibri"/>
                  <a:ea typeface="Calibri"/>
                  <a:cs typeface="Calibri"/>
                  <a:sym typeface="Calibri"/>
                </a:rPr>
                <a:t>4,5,6,10,14</a:t>
              </a:r>
              <a:endParaRPr/>
            </a:p>
          </p:txBody>
        </p:sp>
        <p:sp>
          <p:nvSpPr>
            <p:cNvPr id="9" name="Google Shape;762;p28"/>
            <p:cNvSpPr/>
            <p:nvPr/>
          </p:nvSpPr>
          <p:spPr>
            <a:xfrm>
              <a:off x="3268663" y="762000"/>
              <a:ext cx="737156" cy="383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A50021"/>
                  </a:solidFill>
                  <a:latin typeface="Calibri"/>
                  <a:ea typeface="Calibri"/>
                  <a:cs typeface="Calibri"/>
                  <a:sym typeface="Calibri"/>
                </a:rPr>
                <a:t>3+,2-</a:t>
              </a:r>
              <a:endParaRPr/>
            </a:p>
          </p:txBody>
        </p:sp>
        <p:sp>
          <p:nvSpPr>
            <p:cNvPr id="10" name="Google Shape;763;p28"/>
            <p:cNvSpPr/>
            <p:nvPr/>
          </p:nvSpPr>
          <p:spPr>
            <a:xfrm>
              <a:off x="203200" y="0"/>
              <a:ext cx="819508" cy="383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000066"/>
                  </a:solidFill>
                  <a:latin typeface="Calibri"/>
                  <a:ea typeface="Calibri"/>
                  <a:cs typeface="Calibri"/>
                  <a:sym typeface="Calibri"/>
                </a:rPr>
                <a:t>Sunny</a:t>
              </a:r>
              <a:endParaRPr/>
            </a:p>
          </p:txBody>
        </p:sp>
        <p:sp>
          <p:nvSpPr>
            <p:cNvPr id="11" name="Google Shape;764;p28"/>
            <p:cNvSpPr/>
            <p:nvPr/>
          </p:nvSpPr>
          <p:spPr>
            <a:xfrm>
              <a:off x="0" y="396875"/>
              <a:ext cx="1370172" cy="383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A50021"/>
                  </a:solidFill>
                  <a:latin typeface="Calibri"/>
                  <a:ea typeface="Calibri"/>
                  <a:cs typeface="Calibri"/>
                  <a:sym typeface="Calibri"/>
                </a:rPr>
                <a:t>1,2,8,9,11</a:t>
              </a:r>
              <a:endParaRPr/>
            </a:p>
          </p:txBody>
        </p:sp>
        <p:sp>
          <p:nvSpPr>
            <p:cNvPr id="12" name="Google Shape;765;p28"/>
            <p:cNvSpPr/>
            <p:nvPr/>
          </p:nvSpPr>
          <p:spPr>
            <a:xfrm>
              <a:off x="1712913" y="762000"/>
              <a:ext cx="737156" cy="383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A50021"/>
                  </a:solidFill>
                  <a:latin typeface="Calibri"/>
                  <a:ea typeface="Calibri"/>
                  <a:cs typeface="Calibri"/>
                  <a:sym typeface="Calibri"/>
                </a:rPr>
                <a:t>4+,0-</a:t>
              </a:r>
              <a:endParaRPr/>
            </a:p>
          </p:txBody>
        </p:sp>
        <p:sp>
          <p:nvSpPr>
            <p:cNvPr id="13" name="Google Shape;766;p28"/>
            <p:cNvSpPr/>
            <p:nvPr/>
          </p:nvSpPr>
          <p:spPr>
            <a:xfrm>
              <a:off x="195262" y="762000"/>
              <a:ext cx="737157" cy="383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A50021"/>
                  </a:solidFill>
                  <a:latin typeface="Calibri"/>
                  <a:ea typeface="Calibri"/>
                  <a:cs typeface="Calibri"/>
                  <a:sym typeface="Calibri"/>
                </a:rPr>
                <a:t>2+,3-</a:t>
              </a:r>
              <a:endParaRPr/>
            </a:p>
          </p:txBody>
        </p:sp>
        <p:sp>
          <p:nvSpPr>
            <p:cNvPr id="14" name="Google Shape;767;p28"/>
            <p:cNvSpPr/>
            <p:nvPr/>
          </p:nvSpPr>
          <p:spPr>
            <a:xfrm>
              <a:off x="1827213" y="1143000"/>
              <a:ext cx="491962" cy="383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sng" strike="noStrike" cap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/>
            </a:p>
          </p:txBody>
        </p:sp>
        <p:sp>
          <p:nvSpPr>
            <p:cNvPr id="15" name="Google Shape;768;p28"/>
            <p:cNvSpPr/>
            <p:nvPr/>
          </p:nvSpPr>
          <p:spPr>
            <a:xfrm>
              <a:off x="406399" y="1143000"/>
              <a:ext cx="215391" cy="383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  <p:sp>
          <p:nvSpPr>
            <p:cNvPr id="16" name="Google Shape;769;p28"/>
            <p:cNvSpPr/>
            <p:nvPr/>
          </p:nvSpPr>
          <p:spPr>
            <a:xfrm>
              <a:off x="3451225" y="1143000"/>
              <a:ext cx="291912" cy="383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? </a:t>
              </a:r>
              <a:endParaRPr/>
            </a:p>
          </p:txBody>
        </p:sp>
      </p:grpSp>
      <p:graphicFrame>
        <p:nvGraphicFramePr>
          <p:cNvPr id="17" name="Google Shape;770;p28"/>
          <p:cNvGraphicFramePr/>
          <p:nvPr>
            <p:extLst>
              <p:ext uri="{D42A27DB-BD31-4B8C-83A1-F6EECF244321}">
                <p14:modId xmlns:p14="http://schemas.microsoft.com/office/powerpoint/2010/main" val="416931856"/>
              </p:ext>
            </p:extLst>
          </p:nvPr>
        </p:nvGraphicFramePr>
        <p:xfrm>
          <a:off x="5943600" y="1548245"/>
          <a:ext cx="2935250" cy="4609925"/>
        </p:xfrm>
        <a:graphic>
          <a:graphicData uri="http://schemas.openxmlformats.org/drawingml/2006/table">
            <a:tbl>
              <a:tblPr>
                <a:noFill/>
                <a:tableStyleId>{472BE3C2-5049-4AD3-86ED-D7D42C6A4DF2}</a:tableStyleId>
              </a:tblPr>
              <a:tblGrid>
                <a:gridCol w="252400"/>
                <a:gridCol w="385750"/>
                <a:gridCol w="498475"/>
                <a:gridCol w="385750"/>
                <a:gridCol w="587375"/>
                <a:gridCol w="825500"/>
              </a:tblGrid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Play?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dirty="0"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2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09;p30"/>
          <p:cNvGrpSpPr/>
          <p:nvPr/>
        </p:nvGrpSpPr>
        <p:grpSpPr>
          <a:xfrm>
            <a:off x="4301983" y="1317913"/>
            <a:ext cx="4552444" cy="1214439"/>
            <a:chOff x="0" y="0"/>
            <a:chExt cx="4552442" cy="1214438"/>
          </a:xfrm>
        </p:grpSpPr>
        <p:pic>
          <p:nvPicPr>
            <p:cNvPr id="3" name="Google Shape;810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140695" cy="3748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811;p30"/>
            <p:cNvSpPr/>
            <p:nvPr/>
          </p:nvSpPr>
          <p:spPr>
            <a:xfrm>
              <a:off x="2138290" y="31235"/>
              <a:ext cx="2414152" cy="332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.97-(3/5) 0-(2/5) 0 = </a:t>
              </a:r>
              <a:r>
                <a:rPr lang="en-US" sz="1600" b="1" i="0" u="none" strike="noStrike" cap="none">
                  <a:solidFill>
                    <a:srgbClr val="A50021"/>
                  </a:solidFill>
                  <a:latin typeface="Calibri"/>
                  <a:ea typeface="Calibri"/>
                  <a:cs typeface="Calibri"/>
                  <a:sym typeface="Calibri"/>
                </a:rPr>
                <a:t>.97</a:t>
              </a:r>
              <a:endParaRPr/>
            </a:p>
          </p:txBody>
        </p:sp>
        <p:pic>
          <p:nvPicPr>
            <p:cNvPr id="5" name="Google Shape;812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843" y="404812"/>
              <a:ext cx="1728423" cy="3748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813;p30"/>
            <p:cNvSpPr/>
            <p:nvPr/>
          </p:nvSpPr>
          <p:spPr>
            <a:xfrm>
              <a:off x="1860860" y="436047"/>
              <a:ext cx="1947526" cy="332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.97- 0-(2/5) 1 = .57</a:t>
              </a:r>
              <a:endParaRPr/>
            </a:p>
          </p:txBody>
        </p:sp>
        <p:pic>
          <p:nvPicPr>
            <p:cNvPr id="7" name="Google Shape;814;p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1843" y="839611"/>
              <a:ext cx="1693565" cy="3748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15;p30"/>
            <p:cNvSpPr/>
            <p:nvPr/>
          </p:nvSpPr>
          <p:spPr>
            <a:xfrm>
              <a:off x="1784652" y="870845"/>
              <a:ext cx="2669044" cy="332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.97-(2/5) 1 - (3/5) .92= .02</a:t>
              </a:r>
              <a:endParaRPr/>
            </a:p>
          </p:txBody>
        </p:sp>
      </p:grpSp>
      <p:sp>
        <p:nvSpPr>
          <p:cNvPr id="9" name="Google Shape;816;p30"/>
          <p:cNvSpPr/>
          <p:nvPr/>
        </p:nvSpPr>
        <p:spPr>
          <a:xfrm>
            <a:off x="893621" y="4392900"/>
            <a:ext cx="8214901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Day    </a:t>
            </a: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Outlook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Temperature      Humidity    Wind</a:t>
            </a:r>
            <a:r>
              <a:rPr lang="en-US" sz="2000" b="1" i="0" u="none" strike="noStrike" cap="none"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PlayTennis     </a:t>
            </a:r>
            <a:endParaRPr/>
          </a:p>
        </p:txBody>
      </p:sp>
      <p:sp>
        <p:nvSpPr>
          <p:cNvPr id="10" name="Google Shape;817;p30"/>
          <p:cNvSpPr/>
          <p:nvPr/>
        </p:nvSpPr>
        <p:spPr>
          <a:xfrm>
            <a:off x="969821" y="4685000"/>
            <a:ext cx="7152765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latin typeface="Calibri"/>
                <a:ea typeface="Calibri"/>
                <a:cs typeface="Calibri"/>
                <a:sym typeface="Calibri"/>
              </a:rPr>
              <a:t> 1       Sunny            Hot              High          Weak            </a:t>
            </a: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1" name="Google Shape;818;p30"/>
          <p:cNvSpPr/>
          <p:nvPr/>
        </p:nvSpPr>
        <p:spPr>
          <a:xfrm>
            <a:off x="969821" y="5029488"/>
            <a:ext cx="7119650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 2       Sunny            Hot              High         Strong           </a:t>
            </a:r>
            <a:r>
              <a:rPr lang="en-US" sz="2000" b="1" i="0" u="none" strike="noStrike" cap="none" dirty="0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dirty="0"/>
          </a:p>
        </p:txBody>
      </p:sp>
      <p:sp>
        <p:nvSpPr>
          <p:cNvPr id="12" name="Google Shape;819;p30"/>
          <p:cNvSpPr/>
          <p:nvPr/>
        </p:nvSpPr>
        <p:spPr>
          <a:xfrm>
            <a:off x="969821" y="5373975"/>
            <a:ext cx="7222094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latin typeface="Calibri"/>
                <a:ea typeface="Calibri"/>
                <a:cs typeface="Calibri"/>
                <a:sym typeface="Calibri"/>
              </a:rPr>
              <a:t> 8       Sunny            Mild             High          Weak             </a:t>
            </a: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3" name="Google Shape;820;p30"/>
          <p:cNvSpPr/>
          <p:nvPr/>
        </p:nvSpPr>
        <p:spPr>
          <a:xfrm>
            <a:off x="969821" y="5718463"/>
            <a:ext cx="7262649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latin typeface="Calibri"/>
                <a:ea typeface="Calibri"/>
                <a:cs typeface="Calibri"/>
                <a:sym typeface="Calibri"/>
              </a:rPr>
              <a:t> 9       Sunny            Cool             Normal      Weak            </a:t>
            </a: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4" name="Google Shape;821;p30"/>
          <p:cNvSpPr/>
          <p:nvPr/>
        </p:nvSpPr>
        <p:spPr>
          <a:xfrm>
            <a:off x="969821" y="6061363"/>
            <a:ext cx="7271455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latin typeface="Calibri"/>
                <a:ea typeface="Calibri"/>
                <a:cs typeface="Calibri"/>
                <a:sym typeface="Calibri"/>
              </a:rPr>
              <a:t>11      Sunny            Mild              Normal     Strong           </a:t>
            </a: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15" name="Google Shape;822;p30"/>
          <p:cNvCxnSpPr/>
          <p:nvPr/>
        </p:nvCxnSpPr>
        <p:spPr>
          <a:xfrm>
            <a:off x="817421" y="4737388"/>
            <a:ext cx="66294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" name="Google Shape;823;p30"/>
          <p:cNvCxnSpPr/>
          <p:nvPr/>
        </p:nvCxnSpPr>
        <p:spPr>
          <a:xfrm>
            <a:off x="817421" y="4445288"/>
            <a:ext cx="66294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8" name="Google Shape;825;p30"/>
          <p:cNvGrpSpPr/>
          <p:nvPr/>
        </p:nvGrpSpPr>
        <p:grpSpPr>
          <a:xfrm>
            <a:off x="464995" y="1413160"/>
            <a:ext cx="4533666" cy="2779083"/>
            <a:chOff x="0" y="-2"/>
            <a:chExt cx="4533664" cy="2779081"/>
          </a:xfrm>
        </p:grpSpPr>
        <p:grpSp>
          <p:nvGrpSpPr>
            <p:cNvPr id="19" name="Google Shape;826;p30"/>
            <p:cNvGrpSpPr/>
            <p:nvPr/>
          </p:nvGrpSpPr>
          <p:grpSpPr>
            <a:xfrm>
              <a:off x="711200" y="-2"/>
              <a:ext cx="3071815" cy="1252541"/>
              <a:chOff x="0" y="-1"/>
              <a:chExt cx="3071814" cy="1252539"/>
            </a:xfrm>
          </p:grpSpPr>
          <p:sp>
            <p:nvSpPr>
              <p:cNvPr id="33" name="Google Shape;827;p30"/>
              <p:cNvSpPr/>
              <p:nvPr/>
            </p:nvSpPr>
            <p:spPr>
              <a:xfrm>
                <a:off x="911225" y="-1"/>
                <a:ext cx="1111583" cy="38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Outlook </a:t>
                </a:r>
                <a:endParaRPr/>
              </a:p>
            </p:txBody>
          </p:sp>
          <p:cxnSp>
            <p:nvCxnSpPr>
              <p:cNvPr id="34" name="Google Shape;828;p30"/>
              <p:cNvCxnSpPr/>
              <p:nvPr/>
            </p:nvCxnSpPr>
            <p:spPr>
              <a:xfrm>
                <a:off x="1462819" y="400110"/>
                <a:ext cx="1608995" cy="85242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" name="Google Shape;829;p30"/>
              <p:cNvCxnSpPr/>
              <p:nvPr/>
            </p:nvCxnSpPr>
            <p:spPr>
              <a:xfrm>
                <a:off x="1462819" y="400110"/>
                <a:ext cx="54832" cy="85242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" name="Google Shape;830;p30"/>
              <p:cNvCxnSpPr/>
              <p:nvPr/>
            </p:nvCxnSpPr>
            <p:spPr>
              <a:xfrm flipH="1">
                <a:off x="0" y="400110"/>
                <a:ext cx="1462820" cy="85242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0" name="Google Shape;831;p30"/>
            <p:cNvGrpSpPr/>
            <p:nvPr/>
          </p:nvGrpSpPr>
          <p:grpSpPr>
            <a:xfrm>
              <a:off x="0" y="1252537"/>
              <a:ext cx="4533664" cy="1526542"/>
              <a:chOff x="0" y="0"/>
              <a:chExt cx="4533663" cy="1526541"/>
            </a:xfrm>
          </p:grpSpPr>
          <p:sp>
            <p:nvSpPr>
              <p:cNvPr id="21" name="Google Shape;832;p30"/>
              <p:cNvSpPr/>
              <p:nvPr/>
            </p:nvSpPr>
            <p:spPr>
              <a:xfrm>
                <a:off x="1606550" y="0"/>
                <a:ext cx="1146558" cy="383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00006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Overcast</a:t>
                </a:r>
                <a:endParaRPr/>
              </a:p>
            </p:txBody>
          </p:sp>
          <p:sp>
            <p:nvSpPr>
              <p:cNvPr id="22" name="Google Shape;833;p30"/>
              <p:cNvSpPr/>
              <p:nvPr/>
            </p:nvSpPr>
            <p:spPr>
              <a:xfrm>
                <a:off x="3348038" y="0"/>
                <a:ext cx="620326" cy="383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00006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Rain</a:t>
                </a:r>
                <a:endParaRPr/>
              </a:p>
            </p:txBody>
          </p:sp>
          <p:sp>
            <p:nvSpPr>
              <p:cNvPr id="23" name="Google Shape;834;p30"/>
              <p:cNvSpPr/>
              <p:nvPr/>
            </p:nvSpPr>
            <p:spPr>
              <a:xfrm>
                <a:off x="1544638" y="396875"/>
                <a:ext cx="1276906" cy="38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 dirty="0">
                    <a:solidFill>
                      <a:srgbClr val="A5002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3,7,12,13</a:t>
                </a:r>
                <a:endParaRPr dirty="0"/>
              </a:p>
            </p:txBody>
          </p:sp>
          <p:sp>
            <p:nvSpPr>
              <p:cNvPr id="24" name="Google Shape;835;p30"/>
              <p:cNvSpPr/>
              <p:nvPr/>
            </p:nvSpPr>
            <p:spPr>
              <a:xfrm>
                <a:off x="3014663" y="398463"/>
                <a:ext cx="1519000" cy="38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A5002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4,5,6,10,14</a:t>
                </a:r>
                <a:endParaRPr/>
              </a:p>
            </p:txBody>
          </p:sp>
          <p:sp>
            <p:nvSpPr>
              <p:cNvPr id="25" name="Google Shape;836;p30"/>
              <p:cNvSpPr/>
              <p:nvPr/>
            </p:nvSpPr>
            <p:spPr>
              <a:xfrm>
                <a:off x="3268663" y="762000"/>
                <a:ext cx="737156" cy="38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A5002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3+,2-</a:t>
                </a:r>
                <a:endParaRPr/>
              </a:p>
            </p:txBody>
          </p:sp>
          <p:sp>
            <p:nvSpPr>
              <p:cNvPr id="26" name="Google Shape;837;p30"/>
              <p:cNvSpPr/>
              <p:nvPr/>
            </p:nvSpPr>
            <p:spPr>
              <a:xfrm>
                <a:off x="203200" y="0"/>
                <a:ext cx="819508" cy="383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00006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Sunny</a:t>
                </a:r>
                <a:endParaRPr/>
              </a:p>
            </p:txBody>
          </p:sp>
          <p:sp>
            <p:nvSpPr>
              <p:cNvPr id="27" name="Google Shape;838;p30"/>
              <p:cNvSpPr/>
              <p:nvPr/>
            </p:nvSpPr>
            <p:spPr>
              <a:xfrm>
                <a:off x="0" y="396875"/>
                <a:ext cx="1370172" cy="38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A5002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1,2,8,9,11</a:t>
                </a:r>
                <a:endParaRPr/>
              </a:p>
            </p:txBody>
          </p:sp>
          <p:sp>
            <p:nvSpPr>
              <p:cNvPr id="28" name="Google Shape;839;p30"/>
              <p:cNvSpPr/>
              <p:nvPr/>
            </p:nvSpPr>
            <p:spPr>
              <a:xfrm>
                <a:off x="1712913" y="762000"/>
                <a:ext cx="737156" cy="38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A5002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4+,0-</a:t>
                </a:r>
                <a:endParaRPr/>
              </a:p>
            </p:txBody>
          </p:sp>
          <p:sp>
            <p:nvSpPr>
              <p:cNvPr id="29" name="Google Shape;840;p30"/>
              <p:cNvSpPr/>
              <p:nvPr/>
            </p:nvSpPr>
            <p:spPr>
              <a:xfrm>
                <a:off x="195262" y="762000"/>
                <a:ext cx="737157" cy="38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A5002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2+,3-</a:t>
                </a:r>
                <a:endParaRPr/>
              </a:p>
            </p:txBody>
          </p:sp>
          <p:sp>
            <p:nvSpPr>
              <p:cNvPr id="30" name="Google Shape;841;p30"/>
              <p:cNvSpPr/>
              <p:nvPr/>
            </p:nvSpPr>
            <p:spPr>
              <a:xfrm>
                <a:off x="1827213" y="1143000"/>
                <a:ext cx="491962" cy="38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sng" strike="noStrike" cap="none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</a:t>
                </a:r>
                <a:endParaRPr/>
              </a:p>
            </p:txBody>
          </p:sp>
          <p:sp>
            <p:nvSpPr>
              <p:cNvPr id="31" name="Google Shape;842;p30"/>
              <p:cNvSpPr/>
              <p:nvPr/>
            </p:nvSpPr>
            <p:spPr>
              <a:xfrm>
                <a:off x="406399" y="1143000"/>
                <a:ext cx="215391" cy="38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  <p:sp>
            <p:nvSpPr>
              <p:cNvPr id="32" name="Google Shape;843;p30"/>
              <p:cNvSpPr/>
              <p:nvPr/>
            </p:nvSpPr>
            <p:spPr>
              <a:xfrm>
                <a:off x="3451225" y="1143000"/>
                <a:ext cx="291912" cy="38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 </a:t>
                </a: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94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2;p31"/>
          <p:cNvSpPr/>
          <p:nvPr/>
        </p:nvSpPr>
        <p:spPr>
          <a:xfrm>
            <a:off x="4014787" y="2202870"/>
            <a:ext cx="1111583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Outlook </a:t>
            </a:r>
            <a:endParaRPr/>
          </a:p>
        </p:txBody>
      </p:sp>
      <p:sp>
        <p:nvSpPr>
          <p:cNvPr id="3" name="Google Shape;853;p31"/>
          <p:cNvSpPr/>
          <p:nvPr/>
        </p:nvSpPr>
        <p:spPr>
          <a:xfrm>
            <a:off x="3998912" y="3455407"/>
            <a:ext cx="1146558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Overcast</a:t>
            </a:r>
            <a:endParaRPr/>
          </a:p>
        </p:txBody>
      </p:sp>
      <p:sp>
        <p:nvSpPr>
          <p:cNvPr id="4" name="Google Shape;854;p31"/>
          <p:cNvSpPr/>
          <p:nvPr/>
        </p:nvSpPr>
        <p:spPr>
          <a:xfrm>
            <a:off x="5740400" y="3406195"/>
            <a:ext cx="620326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  <a:endParaRPr/>
          </a:p>
        </p:txBody>
      </p:sp>
      <p:cxnSp>
        <p:nvCxnSpPr>
          <p:cNvPr id="5" name="Google Shape;855;p31"/>
          <p:cNvCxnSpPr/>
          <p:nvPr/>
        </p:nvCxnSpPr>
        <p:spPr>
          <a:xfrm>
            <a:off x="4570579" y="2202870"/>
            <a:ext cx="1479900" cy="1203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" name="Google Shape;856;p31"/>
          <p:cNvCxnSpPr/>
          <p:nvPr/>
        </p:nvCxnSpPr>
        <p:spPr>
          <a:xfrm>
            <a:off x="4570579" y="2202870"/>
            <a:ext cx="1500" cy="12525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7" name="Google Shape;857;p31"/>
          <p:cNvSpPr/>
          <p:nvPr/>
        </p:nvSpPr>
        <p:spPr>
          <a:xfrm>
            <a:off x="3937000" y="3852282"/>
            <a:ext cx="1276906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3,7,12,13</a:t>
            </a:r>
            <a:endParaRPr/>
          </a:p>
        </p:txBody>
      </p:sp>
      <p:sp>
        <p:nvSpPr>
          <p:cNvPr id="8" name="Google Shape;858;p31"/>
          <p:cNvSpPr/>
          <p:nvPr/>
        </p:nvSpPr>
        <p:spPr>
          <a:xfrm>
            <a:off x="5407025" y="3853870"/>
            <a:ext cx="1519000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4,5,6,10,14</a:t>
            </a:r>
            <a:endParaRPr/>
          </a:p>
        </p:txBody>
      </p:sp>
      <p:sp>
        <p:nvSpPr>
          <p:cNvPr id="9" name="Google Shape;859;p31"/>
          <p:cNvSpPr/>
          <p:nvPr/>
        </p:nvSpPr>
        <p:spPr>
          <a:xfrm>
            <a:off x="5661025" y="4217407"/>
            <a:ext cx="737156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3+,2-</a:t>
            </a:r>
            <a:endParaRPr/>
          </a:p>
        </p:txBody>
      </p:sp>
      <p:sp>
        <p:nvSpPr>
          <p:cNvPr id="10" name="Google Shape;860;p31"/>
          <p:cNvSpPr/>
          <p:nvPr/>
        </p:nvSpPr>
        <p:spPr>
          <a:xfrm>
            <a:off x="2595562" y="3455407"/>
            <a:ext cx="819508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Sunny</a:t>
            </a:r>
            <a:endParaRPr dirty="0"/>
          </a:p>
        </p:txBody>
      </p:sp>
      <p:sp>
        <p:nvSpPr>
          <p:cNvPr id="11" name="Google Shape;861;p31"/>
          <p:cNvSpPr/>
          <p:nvPr/>
        </p:nvSpPr>
        <p:spPr>
          <a:xfrm>
            <a:off x="2392362" y="3852282"/>
            <a:ext cx="1370172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1,2,8,9,11</a:t>
            </a:r>
            <a:endParaRPr/>
          </a:p>
        </p:txBody>
      </p:sp>
      <p:cxnSp>
        <p:nvCxnSpPr>
          <p:cNvPr id="12" name="Google Shape;862;p31"/>
          <p:cNvCxnSpPr/>
          <p:nvPr/>
        </p:nvCxnSpPr>
        <p:spPr>
          <a:xfrm flipH="1">
            <a:off x="3005179" y="2202870"/>
            <a:ext cx="1565400" cy="12525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3" name="Google Shape;863;p31"/>
          <p:cNvSpPr/>
          <p:nvPr/>
        </p:nvSpPr>
        <p:spPr>
          <a:xfrm>
            <a:off x="4105275" y="4217407"/>
            <a:ext cx="737156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4+,0-</a:t>
            </a:r>
            <a:endParaRPr/>
          </a:p>
        </p:txBody>
      </p:sp>
      <p:sp>
        <p:nvSpPr>
          <p:cNvPr id="14" name="Google Shape;864;p31"/>
          <p:cNvSpPr/>
          <p:nvPr/>
        </p:nvSpPr>
        <p:spPr>
          <a:xfrm>
            <a:off x="2587625" y="4217407"/>
            <a:ext cx="737156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2+,3-</a:t>
            </a:r>
            <a:endParaRPr/>
          </a:p>
        </p:txBody>
      </p:sp>
      <p:sp>
        <p:nvSpPr>
          <p:cNvPr id="15" name="Google Shape;865;p31"/>
          <p:cNvSpPr/>
          <p:nvPr/>
        </p:nvSpPr>
        <p:spPr>
          <a:xfrm>
            <a:off x="4219575" y="4598407"/>
            <a:ext cx="491962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6" name="Google Shape;866;p31"/>
          <p:cNvSpPr/>
          <p:nvPr/>
        </p:nvSpPr>
        <p:spPr>
          <a:xfrm>
            <a:off x="2798762" y="4598407"/>
            <a:ext cx="215390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7" name="Google Shape;867;p31"/>
          <p:cNvSpPr/>
          <p:nvPr/>
        </p:nvSpPr>
        <p:spPr>
          <a:xfrm>
            <a:off x="5843587" y="4598407"/>
            <a:ext cx="291912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92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4"/>
          <p:cNvCxnSpPr/>
          <p:nvPr/>
        </p:nvCxnSpPr>
        <p:spPr>
          <a:xfrm>
            <a:off x="0" y="0"/>
            <a:ext cx="914401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4"/>
          <p:cNvCxnSpPr/>
          <p:nvPr/>
        </p:nvCxnSpPr>
        <p:spPr>
          <a:xfrm>
            <a:off x="0" y="0"/>
            <a:ext cx="914401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457200" y="25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Will I play tennis today? </a:t>
            </a:r>
            <a:endParaRPr/>
          </a:p>
        </p:txBody>
      </p:sp>
      <p:graphicFrame>
        <p:nvGraphicFramePr>
          <p:cNvPr id="74" name="Google Shape;74;p4"/>
          <p:cNvGraphicFramePr/>
          <p:nvPr/>
        </p:nvGraphicFramePr>
        <p:xfrm>
          <a:off x="457200" y="1828800"/>
          <a:ext cx="2935250" cy="4609925"/>
        </p:xfrm>
        <a:graphic>
          <a:graphicData uri="http://schemas.openxmlformats.org/drawingml/2006/table">
            <a:tbl>
              <a:tblPr>
                <a:noFill/>
                <a:tableStyleId>{472BE3C2-5049-4AD3-86ED-D7D42C6A4DF2}</a:tableStyleId>
              </a:tblPr>
              <a:tblGrid>
                <a:gridCol w="252400"/>
                <a:gridCol w="385750"/>
                <a:gridCol w="498475"/>
                <a:gridCol w="385750"/>
                <a:gridCol w="587375"/>
                <a:gridCol w="825500"/>
              </a:tblGrid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Play?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</a:tbl>
          </a:graphicData>
        </a:graphic>
      </p:graphicFrame>
      <p:sp>
        <p:nvSpPr>
          <p:cNvPr id="75" name="Google Shape;75;p4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3706812" y="1217612"/>
            <a:ext cx="4044951" cy="45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utlook:	S(unny), </a:t>
            </a:r>
            <a:b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	O(vercast), </a:t>
            </a:r>
            <a:b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	R(ainy)</a:t>
            </a:r>
            <a:endParaRPr/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emperature:	H(ot), </a:t>
            </a:r>
            <a:b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		M(edium), </a:t>
            </a:r>
            <a:b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		C(ool)</a:t>
            </a:r>
            <a:endParaRPr/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umidity:	H(igh),</a:t>
            </a:r>
            <a:b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	N(ormal), </a:t>
            </a:r>
            <a:b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	L(ow)</a:t>
            </a:r>
            <a:endParaRPr/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ind:	S(trong), </a:t>
            </a:r>
            <a:b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	W(eak)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7;p32"/>
          <p:cNvSpPr/>
          <p:nvPr/>
        </p:nvSpPr>
        <p:spPr>
          <a:xfrm>
            <a:off x="4014787" y="1371600"/>
            <a:ext cx="1111583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Outlook </a:t>
            </a:r>
            <a:endParaRPr/>
          </a:p>
        </p:txBody>
      </p:sp>
      <p:sp>
        <p:nvSpPr>
          <p:cNvPr id="3" name="Google Shape;878;p32"/>
          <p:cNvSpPr/>
          <p:nvPr/>
        </p:nvSpPr>
        <p:spPr>
          <a:xfrm>
            <a:off x="3998912" y="2624137"/>
            <a:ext cx="1146558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Overcast</a:t>
            </a:r>
            <a:endParaRPr/>
          </a:p>
        </p:txBody>
      </p:sp>
      <p:sp>
        <p:nvSpPr>
          <p:cNvPr id="4" name="Google Shape;879;p32"/>
          <p:cNvSpPr/>
          <p:nvPr/>
        </p:nvSpPr>
        <p:spPr>
          <a:xfrm>
            <a:off x="5740400" y="2574925"/>
            <a:ext cx="620326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  <a:endParaRPr/>
          </a:p>
        </p:txBody>
      </p:sp>
      <p:cxnSp>
        <p:nvCxnSpPr>
          <p:cNvPr id="5" name="Google Shape;880;p32"/>
          <p:cNvCxnSpPr/>
          <p:nvPr/>
        </p:nvCxnSpPr>
        <p:spPr>
          <a:xfrm>
            <a:off x="4570579" y="1371600"/>
            <a:ext cx="1479900" cy="1203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" name="Google Shape;881;p32"/>
          <p:cNvCxnSpPr/>
          <p:nvPr/>
        </p:nvCxnSpPr>
        <p:spPr>
          <a:xfrm>
            <a:off x="4570579" y="1371600"/>
            <a:ext cx="1500" cy="12525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7" name="Google Shape;882;p32"/>
          <p:cNvSpPr/>
          <p:nvPr/>
        </p:nvSpPr>
        <p:spPr>
          <a:xfrm>
            <a:off x="3937000" y="3021012"/>
            <a:ext cx="1276906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3,7,12,13</a:t>
            </a:r>
            <a:endParaRPr/>
          </a:p>
        </p:txBody>
      </p:sp>
      <p:sp>
        <p:nvSpPr>
          <p:cNvPr id="8" name="Google Shape;883;p32"/>
          <p:cNvSpPr/>
          <p:nvPr/>
        </p:nvSpPr>
        <p:spPr>
          <a:xfrm>
            <a:off x="5407025" y="3022600"/>
            <a:ext cx="1519000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4,5,6,10,14</a:t>
            </a:r>
            <a:endParaRPr/>
          </a:p>
        </p:txBody>
      </p:sp>
      <p:sp>
        <p:nvSpPr>
          <p:cNvPr id="9" name="Google Shape;884;p32"/>
          <p:cNvSpPr/>
          <p:nvPr/>
        </p:nvSpPr>
        <p:spPr>
          <a:xfrm>
            <a:off x="5661025" y="3386137"/>
            <a:ext cx="737156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3+,2-</a:t>
            </a:r>
            <a:endParaRPr/>
          </a:p>
        </p:txBody>
      </p:sp>
      <p:sp>
        <p:nvSpPr>
          <p:cNvPr id="10" name="Google Shape;885;p32"/>
          <p:cNvSpPr/>
          <p:nvPr/>
        </p:nvSpPr>
        <p:spPr>
          <a:xfrm>
            <a:off x="2705100" y="2624137"/>
            <a:ext cx="819508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Sunny</a:t>
            </a:r>
            <a:endParaRPr/>
          </a:p>
        </p:txBody>
      </p:sp>
      <p:sp>
        <p:nvSpPr>
          <p:cNvPr id="11" name="Google Shape;886;p32"/>
          <p:cNvSpPr/>
          <p:nvPr/>
        </p:nvSpPr>
        <p:spPr>
          <a:xfrm>
            <a:off x="2501900" y="3021012"/>
            <a:ext cx="1370172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1,2,8,9,11</a:t>
            </a:r>
            <a:endParaRPr/>
          </a:p>
        </p:txBody>
      </p:sp>
      <p:cxnSp>
        <p:nvCxnSpPr>
          <p:cNvPr id="12" name="Google Shape;887;p32"/>
          <p:cNvCxnSpPr/>
          <p:nvPr/>
        </p:nvCxnSpPr>
        <p:spPr>
          <a:xfrm flipH="1">
            <a:off x="3114979" y="1371600"/>
            <a:ext cx="1455600" cy="12525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3" name="Google Shape;888;p32"/>
          <p:cNvSpPr/>
          <p:nvPr/>
        </p:nvSpPr>
        <p:spPr>
          <a:xfrm>
            <a:off x="4105275" y="3386137"/>
            <a:ext cx="737156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4+,0-</a:t>
            </a:r>
            <a:endParaRPr/>
          </a:p>
        </p:txBody>
      </p:sp>
      <p:sp>
        <p:nvSpPr>
          <p:cNvPr id="14" name="Google Shape;889;p32"/>
          <p:cNvSpPr/>
          <p:nvPr/>
        </p:nvSpPr>
        <p:spPr>
          <a:xfrm>
            <a:off x="2697162" y="3386137"/>
            <a:ext cx="737157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2+,3-</a:t>
            </a:r>
            <a:endParaRPr/>
          </a:p>
        </p:txBody>
      </p:sp>
      <p:sp>
        <p:nvSpPr>
          <p:cNvPr id="15" name="Google Shape;890;p32"/>
          <p:cNvSpPr/>
          <p:nvPr/>
        </p:nvSpPr>
        <p:spPr>
          <a:xfrm>
            <a:off x="4219575" y="3767137"/>
            <a:ext cx="491962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6" name="Google Shape;891;p32"/>
          <p:cNvSpPr/>
          <p:nvPr/>
        </p:nvSpPr>
        <p:spPr>
          <a:xfrm>
            <a:off x="2595562" y="3767137"/>
            <a:ext cx="1181409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Humidity</a:t>
            </a:r>
            <a:endParaRPr/>
          </a:p>
        </p:txBody>
      </p:sp>
      <p:sp>
        <p:nvSpPr>
          <p:cNvPr id="17" name="Google Shape;892;p32"/>
          <p:cNvSpPr/>
          <p:nvPr/>
        </p:nvSpPr>
        <p:spPr>
          <a:xfrm>
            <a:off x="5843587" y="3767137"/>
            <a:ext cx="291912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/>
          </a:p>
        </p:txBody>
      </p:sp>
      <p:sp>
        <p:nvSpPr>
          <p:cNvPr id="18" name="Google Shape;893;p32"/>
          <p:cNvSpPr/>
          <p:nvPr/>
        </p:nvSpPr>
        <p:spPr>
          <a:xfrm>
            <a:off x="3198812" y="4632325"/>
            <a:ext cx="954446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endParaRPr/>
          </a:p>
        </p:txBody>
      </p:sp>
      <p:sp>
        <p:nvSpPr>
          <p:cNvPr id="19" name="Google Shape;894;p32"/>
          <p:cNvSpPr/>
          <p:nvPr/>
        </p:nvSpPr>
        <p:spPr>
          <a:xfrm>
            <a:off x="2097087" y="4632325"/>
            <a:ext cx="631613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endParaRPr/>
          </a:p>
        </p:txBody>
      </p:sp>
      <p:cxnSp>
        <p:nvCxnSpPr>
          <p:cNvPr id="20" name="Google Shape;895;p32"/>
          <p:cNvCxnSpPr/>
          <p:nvPr/>
        </p:nvCxnSpPr>
        <p:spPr>
          <a:xfrm rot="10800000">
            <a:off x="3186135" y="3767125"/>
            <a:ext cx="489900" cy="865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1" name="Google Shape;896;p32"/>
          <p:cNvCxnSpPr/>
          <p:nvPr/>
        </p:nvCxnSpPr>
        <p:spPr>
          <a:xfrm rot="10800000" flipH="1">
            <a:off x="2412893" y="3767125"/>
            <a:ext cx="773400" cy="8652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2" name="Google Shape;897;p32"/>
          <p:cNvSpPr/>
          <p:nvPr/>
        </p:nvSpPr>
        <p:spPr>
          <a:xfrm>
            <a:off x="2171700" y="4953000"/>
            <a:ext cx="417424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3" name="Google Shape;898;p32"/>
          <p:cNvSpPr/>
          <p:nvPr/>
        </p:nvSpPr>
        <p:spPr>
          <a:xfrm>
            <a:off x="3352800" y="4937125"/>
            <a:ext cx="491962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52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35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73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4" name="Google Shape;904;p33"/>
          <p:cNvCxnSpPr/>
          <p:nvPr/>
        </p:nvCxnSpPr>
        <p:spPr>
          <a:xfrm>
            <a:off x="0" y="0"/>
            <a:ext cx="914401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5" name="Google Shape;905;p33"/>
          <p:cNvCxnSpPr/>
          <p:nvPr/>
        </p:nvCxnSpPr>
        <p:spPr>
          <a:xfrm>
            <a:off x="0" y="0"/>
            <a:ext cx="914401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6" name="Google Shape;906;p33"/>
          <p:cNvSpPr txBox="1">
            <a:spLocks noGrp="1"/>
          </p:cNvSpPr>
          <p:nvPr>
            <p:ph type="title"/>
          </p:nvPr>
        </p:nvSpPr>
        <p:spPr>
          <a:xfrm>
            <a:off x="457200" y="25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induceDecisionTree(S)</a:t>
            </a:r>
            <a:endParaRPr/>
          </a:p>
        </p:txBody>
      </p:sp>
      <p:sp>
        <p:nvSpPr>
          <p:cNvPr id="907" name="Google Shape;907;p33"/>
          <p:cNvSpPr txBox="1">
            <a:spLocks noGrp="1"/>
          </p:cNvSpPr>
          <p:nvPr>
            <p:ph type="body" idx="1"/>
          </p:nvPr>
        </p:nvSpPr>
        <p:spPr>
          <a:xfrm>
            <a:off x="457200" y="1489075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52031" marR="0" lvl="0" indent="-25203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352"/>
              <a:buFont typeface="Arial"/>
              <a:buChar char="•"/>
            </a:pPr>
            <a:r>
              <a:rPr lang="en-US" sz="2352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1. Does S uniquely define a class? </a:t>
            </a:r>
            <a:br>
              <a:rPr lang="en-US" sz="2352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352" b="1" i="0" u="none" strike="noStrike" cap="none">
                <a:latin typeface="Arial"/>
                <a:ea typeface="Arial"/>
                <a:cs typeface="Arial"/>
                <a:sym typeface="Arial"/>
              </a:rPr>
              <a:t>		if all s ∈ S have the same label y: return S;</a:t>
            </a:r>
            <a:br>
              <a:rPr lang="en-US" sz="2352" b="1" i="0" u="none" strike="noStrike" cap="none">
                <a:latin typeface="Arial"/>
                <a:ea typeface="Arial"/>
                <a:cs typeface="Arial"/>
                <a:sym typeface="Arial"/>
              </a:rPr>
            </a:br>
            <a:endParaRPr sz="2352" b="1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52031" marR="0" lvl="0" indent="-25203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352"/>
              <a:buFont typeface="Arial"/>
              <a:buChar char="•"/>
            </a:pPr>
            <a:r>
              <a:rPr lang="en-US" sz="2352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2. Find the feature with the most information gain:</a:t>
            </a:r>
            <a:r>
              <a:rPr lang="en-US" sz="2352" b="1" i="0" u="none" strike="noStrike" cap="none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36042" marR="0" lvl="0" indent="-3360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352"/>
              <a:buFont typeface="Arial"/>
              <a:buNone/>
            </a:pPr>
            <a:r>
              <a:rPr lang="en-US" sz="2352" b="1" i="0" u="none" strike="noStrike" cap="none">
                <a:latin typeface="Arial"/>
                <a:ea typeface="Arial"/>
                <a:cs typeface="Arial"/>
                <a:sym typeface="Arial"/>
              </a:rPr>
              <a:t>		i = argmax </a:t>
            </a:r>
            <a:r>
              <a:rPr lang="en-US" sz="2352" b="1" i="0" u="none" strike="noStrike" cap="none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352" b="1" i="0" u="none" strike="noStrike" cap="non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52" b="1" i="1" u="none" strike="noStrike" cap="none">
                <a:latin typeface="Arial"/>
                <a:ea typeface="Arial"/>
                <a:cs typeface="Arial"/>
                <a:sym typeface="Arial"/>
              </a:rPr>
              <a:t>Gain</a:t>
            </a:r>
            <a:r>
              <a:rPr lang="en-US" sz="2352" b="1" i="0" u="none" strike="noStrike" cap="none">
                <a:latin typeface="Arial"/>
                <a:ea typeface="Arial"/>
                <a:cs typeface="Arial"/>
                <a:sym typeface="Arial"/>
              </a:rPr>
              <a:t>(S, X</a:t>
            </a:r>
            <a:r>
              <a:rPr lang="en-US" sz="2352" b="1" i="0" u="none" strike="noStrike" cap="none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352" b="1" i="0" u="none" strike="noStrike" cap="none"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2352" b="1" i="0" u="none" strike="noStrike" cap="none">
                <a:latin typeface="Arial"/>
                <a:ea typeface="Arial"/>
                <a:cs typeface="Arial"/>
                <a:sym typeface="Arial"/>
              </a:rPr>
            </a:br>
            <a:endParaRPr sz="2352" b="1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52031" marR="0" lvl="0" indent="-25203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352"/>
              <a:buFont typeface="Arial"/>
              <a:buChar char="•"/>
            </a:pPr>
            <a:r>
              <a:rPr lang="en-US" sz="2352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3. Add children to S:</a:t>
            </a:r>
            <a:endParaRPr/>
          </a:p>
          <a:p>
            <a:pPr marL="336042" marR="0" lvl="0" indent="-3360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352"/>
              <a:buFont typeface="Arial"/>
              <a:buNone/>
            </a:pPr>
            <a:r>
              <a:rPr lang="en-US" sz="2352" b="1" i="0" u="none" strike="noStrike" cap="none">
                <a:latin typeface="Arial"/>
                <a:ea typeface="Arial"/>
                <a:cs typeface="Arial"/>
                <a:sym typeface="Arial"/>
              </a:rPr>
              <a:t>		for </a:t>
            </a:r>
            <a:r>
              <a:rPr lang="en-US" sz="2352" b="1" i="1" u="none" strike="noStrike" cap="non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352" b="1" i="0" u="none" strike="noStrike" cap="none">
                <a:latin typeface="Arial"/>
                <a:ea typeface="Arial"/>
                <a:cs typeface="Arial"/>
                <a:sym typeface="Arial"/>
              </a:rPr>
              <a:t> in Values(X</a:t>
            </a:r>
            <a:r>
              <a:rPr lang="en-US" sz="2352" b="1" i="0" u="none" strike="noStrike" cap="none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352" b="1" i="0" u="none" strike="noStrike" cap="none">
                <a:latin typeface="Arial"/>
                <a:ea typeface="Arial"/>
                <a:cs typeface="Arial"/>
                <a:sym typeface="Arial"/>
              </a:rPr>
              <a:t>): </a:t>
            </a:r>
            <a:endParaRPr/>
          </a:p>
          <a:p>
            <a:pPr marL="336042" marR="0" lvl="0" indent="-3360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352"/>
              <a:buFont typeface="Arial"/>
              <a:buNone/>
            </a:pPr>
            <a:r>
              <a:rPr lang="en-US" sz="2352" b="1" i="0" u="none" strike="noStrike" cap="none">
                <a:latin typeface="Arial"/>
                <a:ea typeface="Arial"/>
                <a:cs typeface="Arial"/>
                <a:sym typeface="Arial"/>
              </a:rPr>
              <a:t>			S</a:t>
            </a:r>
            <a:r>
              <a:rPr lang="en-US" sz="2352" b="1" i="0" u="none" strike="noStrike" cap="none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352" b="1" i="0" u="none" strike="noStrike" cap="none">
                <a:latin typeface="Arial"/>
                <a:ea typeface="Arial"/>
                <a:cs typeface="Arial"/>
                <a:sym typeface="Arial"/>
              </a:rPr>
              <a:t> = {s ∈ S | x</a:t>
            </a:r>
            <a:r>
              <a:rPr lang="en-US" sz="2352" b="1" i="0" u="none" strike="noStrike" cap="none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352" b="1" i="0" u="none" strike="noStrike" cap="none"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352" b="1" i="1" u="none" strike="noStrike" cap="non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352" b="1" i="0" u="none" strike="noStrike" cap="none"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2352" b="1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2352" b="1" i="0" u="none" strike="noStrike" cap="none">
                <a:latin typeface="Arial"/>
                <a:ea typeface="Arial"/>
                <a:cs typeface="Arial"/>
                <a:sym typeface="Arial"/>
              </a:rPr>
              <a:t>                		addChild(S, S</a:t>
            </a:r>
            <a:r>
              <a:rPr lang="en-US" sz="2352" b="1" i="0" u="none" strike="noStrike" cap="none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352" b="1" i="0" u="none" strike="noStrike" cap="none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36042" marR="0" lvl="0" indent="-3360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352"/>
              <a:buFont typeface="Arial"/>
              <a:buNone/>
            </a:pPr>
            <a:r>
              <a:rPr lang="en-US" sz="2352" b="1" i="0" u="none" strike="noStrike" cap="none">
                <a:latin typeface="Arial"/>
                <a:ea typeface="Arial"/>
                <a:cs typeface="Arial"/>
                <a:sym typeface="Arial"/>
              </a:rPr>
              <a:t>			induceDecisionTree(S</a:t>
            </a:r>
            <a:r>
              <a:rPr lang="en-US" sz="2352" b="1" i="0" u="none" strike="noStrike" cap="none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352" b="1" i="0" u="none" strike="noStrike" cap="none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36042" marR="0" lvl="0" indent="-3360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352"/>
              <a:buFont typeface="Arial"/>
              <a:buNone/>
            </a:pPr>
            <a:r>
              <a:rPr lang="en-US" sz="2352" b="1" i="0" u="none" strike="noStrike" cap="none">
                <a:latin typeface="Arial"/>
                <a:ea typeface="Arial"/>
                <a:cs typeface="Arial"/>
                <a:sym typeface="Arial"/>
              </a:rPr>
              <a:t>		return S;</a:t>
            </a:r>
            <a:endParaRPr/>
          </a:p>
        </p:txBody>
      </p:sp>
      <p:sp>
        <p:nvSpPr>
          <p:cNvPr id="908" name="Google Shape;908;p33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4"/>
          <p:cNvSpPr txBox="1">
            <a:spLocks noGrp="1"/>
          </p:cNvSpPr>
          <p:nvPr>
            <p:ph type="title"/>
          </p:nvPr>
        </p:nvSpPr>
        <p:spPr>
          <a:xfrm>
            <a:off x="457200" y="25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An Illustrative Example</a:t>
            </a:r>
            <a:endParaRPr dirty="0"/>
          </a:p>
        </p:txBody>
      </p:sp>
      <p:sp>
        <p:nvSpPr>
          <p:cNvPr id="914" name="Google Shape;914;p34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915" name="Google Shape;915;p34"/>
          <p:cNvSpPr/>
          <p:nvPr/>
        </p:nvSpPr>
        <p:spPr>
          <a:xfrm>
            <a:off x="4014787" y="1371600"/>
            <a:ext cx="1111583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Outlook </a:t>
            </a:r>
            <a:endParaRPr/>
          </a:p>
        </p:txBody>
      </p:sp>
      <p:sp>
        <p:nvSpPr>
          <p:cNvPr id="916" name="Google Shape;916;p34"/>
          <p:cNvSpPr/>
          <p:nvPr/>
        </p:nvSpPr>
        <p:spPr>
          <a:xfrm>
            <a:off x="3998912" y="2624137"/>
            <a:ext cx="1146558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Overcast</a:t>
            </a:r>
            <a:endParaRPr/>
          </a:p>
        </p:txBody>
      </p:sp>
      <p:sp>
        <p:nvSpPr>
          <p:cNvPr id="917" name="Google Shape;917;p34"/>
          <p:cNvSpPr/>
          <p:nvPr/>
        </p:nvSpPr>
        <p:spPr>
          <a:xfrm>
            <a:off x="5740400" y="2574925"/>
            <a:ext cx="620326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  <a:endParaRPr/>
          </a:p>
        </p:txBody>
      </p:sp>
      <p:cxnSp>
        <p:nvCxnSpPr>
          <p:cNvPr id="918" name="Google Shape;918;p34"/>
          <p:cNvCxnSpPr>
            <a:stCxn id="915" idx="0"/>
            <a:endCxn id="917" idx="0"/>
          </p:cNvCxnSpPr>
          <p:nvPr/>
        </p:nvCxnSpPr>
        <p:spPr>
          <a:xfrm>
            <a:off x="4570579" y="1371600"/>
            <a:ext cx="1479900" cy="1203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919" name="Google Shape;919;p34"/>
          <p:cNvCxnSpPr>
            <a:stCxn id="915" idx="0"/>
            <a:endCxn id="916" idx="0"/>
          </p:cNvCxnSpPr>
          <p:nvPr/>
        </p:nvCxnSpPr>
        <p:spPr>
          <a:xfrm>
            <a:off x="4570579" y="1371600"/>
            <a:ext cx="1500" cy="12525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920" name="Google Shape;920;p34"/>
          <p:cNvSpPr/>
          <p:nvPr/>
        </p:nvSpPr>
        <p:spPr>
          <a:xfrm>
            <a:off x="3937000" y="3021012"/>
            <a:ext cx="1276906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3,7,12,13</a:t>
            </a:r>
            <a:endParaRPr/>
          </a:p>
        </p:txBody>
      </p:sp>
      <p:sp>
        <p:nvSpPr>
          <p:cNvPr id="921" name="Google Shape;921;p34"/>
          <p:cNvSpPr/>
          <p:nvPr/>
        </p:nvSpPr>
        <p:spPr>
          <a:xfrm>
            <a:off x="5407025" y="3022600"/>
            <a:ext cx="1519000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4,5,6,10,14</a:t>
            </a:r>
            <a:endParaRPr/>
          </a:p>
        </p:txBody>
      </p:sp>
      <p:sp>
        <p:nvSpPr>
          <p:cNvPr id="922" name="Google Shape;922;p34"/>
          <p:cNvSpPr/>
          <p:nvPr/>
        </p:nvSpPr>
        <p:spPr>
          <a:xfrm>
            <a:off x="5661025" y="3386137"/>
            <a:ext cx="737156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3+,2-</a:t>
            </a:r>
            <a:endParaRPr/>
          </a:p>
        </p:txBody>
      </p:sp>
      <p:sp>
        <p:nvSpPr>
          <p:cNvPr id="923" name="Google Shape;923;p34"/>
          <p:cNvSpPr/>
          <p:nvPr/>
        </p:nvSpPr>
        <p:spPr>
          <a:xfrm>
            <a:off x="2705100" y="2624137"/>
            <a:ext cx="819508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Sunny</a:t>
            </a:r>
            <a:endParaRPr/>
          </a:p>
        </p:txBody>
      </p:sp>
      <p:sp>
        <p:nvSpPr>
          <p:cNvPr id="924" name="Google Shape;924;p34"/>
          <p:cNvSpPr/>
          <p:nvPr/>
        </p:nvSpPr>
        <p:spPr>
          <a:xfrm>
            <a:off x="2501900" y="3021012"/>
            <a:ext cx="1370172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1,2,8,9,11</a:t>
            </a:r>
            <a:endParaRPr/>
          </a:p>
        </p:txBody>
      </p:sp>
      <p:cxnSp>
        <p:nvCxnSpPr>
          <p:cNvPr id="925" name="Google Shape;925;p34"/>
          <p:cNvCxnSpPr>
            <a:stCxn id="915" idx="0"/>
            <a:endCxn id="923" idx="0"/>
          </p:cNvCxnSpPr>
          <p:nvPr/>
        </p:nvCxnSpPr>
        <p:spPr>
          <a:xfrm flipH="1">
            <a:off x="3114979" y="1371600"/>
            <a:ext cx="1455600" cy="12525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926" name="Google Shape;926;p34"/>
          <p:cNvSpPr/>
          <p:nvPr/>
        </p:nvSpPr>
        <p:spPr>
          <a:xfrm>
            <a:off x="4105275" y="3386137"/>
            <a:ext cx="737156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4+,0-</a:t>
            </a:r>
            <a:endParaRPr/>
          </a:p>
        </p:txBody>
      </p:sp>
      <p:sp>
        <p:nvSpPr>
          <p:cNvPr id="927" name="Google Shape;927;p34"/>
          <p:cNvSpPr/>
          <p:nvPr/>
        </p:nvSpPr>
        <p:spPr>
          <a:xfrm>
            <a:off x="2697162" y="3386137"/>
            <a:ext cx="737157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2+,3-</a:t>
            </a:r>
            <a:endParaRPr/>
          </a:p>
        </p:txBody>
      </p:sp>
      <p:sp>
        <p:nvSpPr>
          <p:cNvPr id="928" name="Google Shape;928;p34"/>
          <p:cNvSpPr/>
          <p:nvPr/>
        </p:nvSpPr>
        <p:spPr>
          <a:xfrm>
            <a:off x="4219575" y="3767137"/>
            <a:ext cx="491962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929" name="Google Shape;929;p34"/>
          <p:cNvSpPr/>
          <p:nvPr/>
        </p:nvSpPr>
        <p:spPr>
          <a:xfrm>
            <a:off x="2595562" y="3767137"/>
            <a:ext cx="1181409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Humidity</a:t>
            </a:r>
            <a:endParaRPr/>
          </a:p>
        </p:txBody>
      </p:sp>
      <p:sp>
        <p:nvSpPr>
          <p:cNvPr id="930" name="Google Shape;930;p34"/>
          <p:cNvSpPr/>
          <p:nvPr/>
        </p:nvSpPr>
        <p:spPr>
          <a:xfrm>
            <a:off x="5843587" y="3767137"/>
            <a:ext cx="701810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Wind</a:t>
            </a:r>
            <a:endParaRPr/>
          </a:p>
        </p:txBody>
      </p:sp>
      <p:sp>
        <p:nvSpPr>
          <p:cNvPr id="931" name="Google Shape;931;p34"/>
          <p:cNvSpPr/>
          <p:nvPr/>
        </p:nvSpPr>
        <p:spPr>
          <a:xfrm>
            <a:off x="3246437" y="4624387"/>
            <a:ext cx="954446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endParaRPr/>
          </a:p>
        </p:txBody>
      </p:sp>
      <p:sp>
        <p:nvSpPr>
          <p:cNvPr id="932" name="Google Shape;932;p34"/>
          <p:cNvSpPr/>
          <p:nvPr/>
        </p:nvSpPr>
        <p:spPr>
          <a:xfrm>
            <a:off x="2144712" y="4624387"/>
            <a:ext cx="631613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endParaRPr/>
          </a:p>
        </p:txBody>
      </p:sp>
      <p:cxnSp>
        <p:nvCxnSpPr>
          <p:cNvPr id="933" name="Google Shape;933;p34"/>
          <p:cNvCxnSpPr>
            <a:stCxn id="931" idx="0"/>
            <a:endCxn id="929" idx="0"/>
          </p:cNvCxnSpPr>
          <p:nvPr/>
        </p:nvCxnSpPr>
        <p:spPr>
          <a:xfrm rot="10800000">
            <a:off x="3186360" y="3767287"/>
            <a:ext cx="537300" cy="8571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934" name="Google Shape;934;p34"/>
          <p:cNvCxnSpPr>
            <a:stCxn id="932" idx="0"/>
            <a:endCxn id="929" idx="0"/>
          </p:cNvCxnSpPr>
          <p:nvPr/>
        </p:nvCxnSpPr>
        <p:spPr>
          <a:xfrm rot="10800000" flipH="1">
            <a:off x="2460518" y="3767287"/>
            <a:ext cx="725700" cy="8571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935" name="Google Shape;935;p34"/>
          <p:cNvSpPr/>
          <p:nvPr/>
        </p:nvSpPr>
        <p:spPr>
          <a:xfrm>
            <a:off x="2219325" y="4953000"/>
            <a:ext cx="417424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936" name="Google Shape;936;p34"/>
          <p:cNvSpPr/>
          <p:nvPr/>
        </p:nvSpPr>
        <p:spPr>
          <a:xfrm>
            <a:off x="3400425" y="4937125"/>
            <a:ext cx="491962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937" name="Google Shape;937;p34"/>
          <p:cNvSpPr/>
          <p:nvPr/>
        </p:nvSpPr>
        <p:spPr>
          <a:xfrm>
            <a:off x="6359525" y="4624387"/>
            <a:ext cx="744474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Weak</a:t>
            </a:r>
            <a:endParaRPr/>
          </a:p>
        </p:txBody>
      </p:sp>
      <p:sp>
        <p:nvSpPr>
          <p:cNvPr id="938" name="Google Shape;938;p34"/>
          <p:cNvSpPr/>
          <p:nvPr/>
        </p:nvSpPr>
        <p:spPr>
          <a:xfrm>
            <a:off x="5257800" y="4624387"/>
            <a:ext cx="864404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Strong</a:t>
            </a:r>
            <a:endParaRPr/>
          </a:p>
        </p:txBody>
      </p:sp>
      <p:sp>
        <p:nvSpPr>
          <p:cNvPr id="939" name="Google Shape;939;p34"/>
          <p:cNvSpPr/>
          <p:nvPr/>
        </p:nvSpPr>
        <p:spPr>
          <a:xfrm>
            <a:off x="5332412" y="4937125"/>
            <a:ext cx="417424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940" name="Google Shape;940;p34"/>
          <p:cNvSpPr/>
          <p:nvPr/>
        </p:nvSpPr>
        <p:spPr>
          <a:xfrm>
            <a:off x="6513512" y="4921250"/>
            <a:ext cx="491962" cy="38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941" name="Google Shape;941;p34"/>
          <p:cNvCxnSpPr>
            <a:stCxn id="930" idx="0"/>
            <a:endCxn id="937" idx="0"/>
          </p:cNvCxnSpPr>
          <p:nvPr/>
        </p:nvCxnSpPr>
        <p:spPr>
          <a:xfrm>
            <a:off x="6194492" y="3767137"/>
            <a:ext cx="537300" cy="8574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942" name="Google Shape;942;p34"/>
          <p:cNvCxnSpPr>
            <a:stCxn id="938" idx="0"/>
            <a:endCxn id="930" idx="0"/>
          </p:cNvCxnSpPr>
          <p:nvPr/>
        </p:nvCxnSpPr>
        <p:spPr>
          <a:xfrm rot="10800000" flipH="1">
            <a:off x="5690002" y="3767287"/>
            <a:ext cx="504600" cy="85710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5"/>
          <p:cNvSpPr txBox="1">
            <a:spLocks noGrp="1"/>
          </p:cNvSpPr>
          <p:nvPr>
            <p:ph type="title"/>
          </p:nvPr>
        </p:nvSpPr>
        <p:spPr>
          <a:xfrm>
            <a:off x="457200" y="25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64" b="0" i="0" u="none" strike="noStrike" cap="none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Hypothesis Space in Decision Tree Induction</a:t>
            </a:r>
            <a:endParaRPr/>
          </a:p>
        </p:txBody>
      </p:sp>
      <p:sp>
        <p:nvSpPr>
          <p:cNvPr id="948" name="Google Shape;948;p35"/>
          <p:cNvSpPr txBox="1">
            <a:spLocks noGrp="1"/>
          </p:cNvSpPr>
          <p:nvPr>
            <p:ph type="body" idx="1"/>
          </p:nvPr>
        </p:nvSpPr>
        <p:spPr>
          <a:xfrm>
            <a:off x="457200" y="1489075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57175" marR="0" lvl="0" indent="-257175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i="0" u="none" strike="noStrike" cap="none">
                <a:latin typeface="Arial"/>
                <a:ea typeface="Arial"/>
                <a:cs typeface="Arial"/>
                <a:sym typeface="Arial"/>
              </a:rPr>
              <a:t>Conduct a search of the space of decision trees which can represent all possible discrete functions. (</a:t>
            </a:r>
            <a:r>
              <a:rPr lang="en-US" sz="2400" b="1" i="0" u="none" strike="noStrike" cap="non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pros and cons</a:t>
            </a:r>
            <a:r>
              <a:rPr lang="en-US" sz="2400" b="1" i="0" u="none" strike="noStrike" cap="none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57175" marR="0" lvl="0" indent="-257175" algn="l" rtl="0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i="0" u="none" strike="noStrike" cap="none">
                <a:latin typeface="Arial"/>
                <a:ea typeface="Arial"/>
                <a:cs typeface="Arial"/>
                <a:sym typeface="Arial"/>
              </a:rPr>
              <a:t>Goal: to find the </a:t>
            </a:r>
            <a:r>
              <a:rPr lang="en-US" sz="2400" b="1" i="0" u="none" strike="noStrike" cap="non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best</a:t>
            </a:r>
            <a:r>
              <a:rPr lang="en-US" sz="2400" b="1" i="0" u="none" strike="noStrike" cap="none">
                <a:latin typeface="Arial"/>
                <a:ea typeface="Arial"/>
                <a:cs typeface="Arial"/>
                <a:sym typeface="Arial"/>
              </a:rPr>
              <a:t> decision tree</a:t>
            </a:r>
            <a:endParaRPr/>
          </a:p>
          <a:p>
            <a:pPr marL="257175" marR="0" lvl="0" indent="-257175" algn="l" rtl="0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i="0" u="none" strike="noStrike" cap="none">
                <a:latin typeface="Arial"/>
                <a:ea typeface="Arial"/>
                <a:cs typeface="Arial"/>
                <a:sym typeface="Arial"/>
              </a:rPr>
              <a:t>Finding a minimal decision tree consistent with a set of data is </a:t>
            </a:r>
            <a:r>
              <a:rPr lang="en-US" sz="2400" b="1" i="0" u="none" strike="noStrike" cap="non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NP-hard</a:t>
            </a:r>
            <a:r>
              <a:rPr lang="en-US" sz="2400" b="1" i="0" u="none" strike="noStrike" cap="none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257175" marR="0" lvl="0" indent="-257175" algn="l" rtl="0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i="0" u="none" strike="noStrike" cap="none">
                <a:latin typeface="Arial"/>
                <a:ea typeface="Arial"/>
                <a:cs typeface="Arial"/>
                <a:sym typeface="Arial"/>
              </a:rPr>
              <a:t>Performs a greedy heuristic search:  hill climbing </a:t>
            </a:r>
            <a:r>
              <a:rPr lang="en-US" sz="2400" b="1" i="0" u="none" strike="noStrike" cap="non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without backtracking</a:t>
            </a:r>
            <a:endParaRPr/>
          </a:p>
          <a:p>
            <a:pPr marL="257175" marR="0" lvl="0" indent="-257175" algn="l" rtl="0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i="0" u="none" strike="noStrike" cap="none">
                <a:latin typeface="Arial"/>
                <a:ea typeface="Arial"/>
                <a:cs typeface="Arial"/>
                <a:sym typeface="Arial"/>
              </a:rPr>
              <a:t>Makes statistically based decisions using </a:t>
            </a:r>
            <a:r>
              <a:rPr lang="en-US" sz="2400" b="1" i="0" u="none" strike="noStrike" cap="non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all data</a:t>
            </a:r>
            <a:endParaRPr/>
          </a:p>
        </p:txBody>
      </p:sp>
      <p:sp>
        <p:nvSpPr>
          <p:cNvPr id="949" name="Google Shape;949;p35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4" name="Google Shape;954;p7"/>
          <p:cNvCxnSpPr/>
          <p:nvPr/>
        </p:nvCxnSpPr>
        <p:spPr>
          <a:xfrm>
            <a:off x="0" y="0"/>
            <a:ext cx="914401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5" name="Google Shape;955;p7"/>
          <p:cNvCxnSpPr/>
          <p:nvPr/>
        </p:nvCxnSpPr>
        <p:spPr>
          <a:xfrm>
            <a:off x="0" y="0"/>
            <a:ext cx="914401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6" name="Google Shape;956;p7"/>
          <p:cNvSpPr txBox="1">
            <a:spLocks noGrp="1"/>
          </p:cNvSpPr>
          <p:nvPr>
            <p:ph type="title"/>
          </p:nvPr>
        </p:nvSpPr>
        <p:spPr>
          <a:xfrm>
            <a:off x="1371600" y="30162"/>
            <a:ext cx="77724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Basic Decision Tree Algorithm</a:t>
            </a:r>
            <a:endParaRPr/>
          </a:p>
        </p:txBody>
      </p:sp>
      <p:sp>
        <p:nvSpPr>
          <p:cNvPr id="957" name="Google Shape;957;p7"/>
          <p:cNvSpPr txBox="1">
            <a:spLocks noGrp="1"/>
          </p:cNvSpPr>
          <p:nvPr>
            <p:ph type="body" idx="1"/>
          </p:nvPr>
        </p:nvSpPr>
        <p:spPr>
          <a:xfrm>
            <a:off x="1524000" y="1219200"/>
            <a:ext cx="716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177879" marR="0" lvl="0" indent="-177879" algn="l" rtl="0">
              <a:spcBef>
                <a:spcPts val="0"/>
              </a:spcBef>
              <a:spcAft>
                <a:spcPts val="0"/>
              </a:spcAft>
              <a:buSzPts val="1660"/>
              <a:buFont typeface="Arial"/>
              <a:buChar char="•"/>
            </a:pPr>
            <a:r>
              <a:rPr lang="en-US" sz="1660" b="0" i="0" u="none" strike="noStrike" cap="none"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lang="en-US" sz="166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S </a:t>
            </a:r>
            <a:r>
              <a:rPr lang="en-US" sz="1660" b="0" i="0" u="none" strike="noStrike" cap="none">
                <a:latin typeface="Calibri"/>
                <a:ea typeface="Calibri"/>
                <a:cs typeface="Calibri"/>
                <a:sym typeface="Calibri"/>
              </a:rPr>
              <a:t>be the</a:t>
            </a:r>
            <a:r>
              <a:rPr lang="en-US" sz="166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60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set of Examples</a:t>
            </a:r>
            <a:endParaRPr/>
          </a:p>
          <a:p>
            <a:pPr marL="515003" marR="0" lvl="1" indent="-135527" algn="l" rtl="0"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1328"/>
              <a:buFont typeface="Noto Sans Symbols"/>
              <a:buChar char="●"/>
            </a:pPr>
            <a:r>
              <a:rPr lang="en-US" sz="1328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Label  </a:t>
            </a:r>
            <a:r>
              <a:rPr lang="en-US" sz="1328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is the target attribute (the prediction) </a:t>
            </a:r>
            <a:endParaRPr/>
          </a:p>
          <a:p>
            <a:pPr marL="515003" marR="0" lvl="1" indent="-135527" algn="l" rtl="0"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1328"/>
              <a:buFont typeface="Noto Sans Symbols"/>
              <a:buChar char="●"/>
            </a:pPr>
            <a:r>
              <a:rPr lang="en-US" sz="1328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Attributes </a:t>
            </a:r>
            <a:r>
              <a:rPr lang="en-US" sz="1328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is the set of measured attributes</a:t>
            </a:r>
            <a:endParaRPr/>
          </a:p>
          <a:p>
            <a:pPr marL="177879" marR="0" lvl="0" indent="-177879" algn="l" rtl="0"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1660"/>
              <a:buFont typeface="Arial"/>
              <a:buChar char="•"/>
            </a:pPr>
            <a:r>
              <a:rPr lang="en-US" sz="1660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Create a Root node for tree</a:t>
            </a:r>
            <a:endParaRPr/>
          </a:p>
          <a:p>
            <a:pPr marL="284606" marR="0" lvl="0" indent="-284606" algn="l" rtl="0"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1494"/>
              <a:buFont typeface="Arial"/>
              <a:buNone/>
            </a:pPr>
            <a:r>
              <a:rPr lang="en-US" sz="1494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494" b="0" i="0" u="none" strike="noStrike" cap="none">
                <a:solidFill>
                  <a:srgbClr val="9900CC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494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all examples are labeled the same return a single node tree with Label</a:t>
            </a:r>
            <a:endParaRPr/>
          </a:p>
          <a:p>
            <a:pPr marL="284606" marR="0" lvl="0" indent="-284606" algn="l" rtl="0">
              <a:spcBef>
                <a:spcPts val="300"/>
              </a:spcBef>
              <a:spcAft>
                <a:spcPts val="0"/>
              </a:spcAft>
              <a:buClr>
                <a:srgbClr val="9900CC"/>
              </a:buClr>
              <a:buSzPts val="1494"/>
              <a:buFont typeface="Arial"/>
              <a:buNone/>
            </a:pPr>
            <a:r>
              <a:rPr lang="en-US" sz="1494" b="0" i="0" u="none" strike="noStrike" cap="none">
                <a:solidFill>
                  <a:srgbClr val="9900CC"/>
                </a:solidFill>
                <a:latin typeface="Calibri"/>
                <a:ea typeface="Calibri"/>
                <a:cs typeface="Calibri"/>
                <a:sym typeface="Calibri"/>
              </a:rPr>
              <a:t>     Otherwise</a:t>
            </a:r>
            <a:r>
              <a:rPr lang="en-US" sz="1494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Begin </a:t>
            </a:r>
            <a:endParaRPr/>
          </a:p>
          <a:p>
            <a:pPr marL="284606" marR="0" lvl="0" indent="-284606" algn="l" rtl="0"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1494"/>
              <a:buFont typeface="Arial"/>
              <a:buNone/>
            </a:pPr>
            <a:r>
              <a:rPr lang="en-US" sz="1494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494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494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=  attribute in </a:t>
            </a:r>
            <a:r>
              <a:rPr lang="en-US" sz="1494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lang="en-US" sz="1494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that </a:t>
            </a:r>
            <a:r>
              <a:rPr lang="en-US" sz="1494" b="0" i="1" u="sng" strike="noStrike" cap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best </a:t>
            </a:r>
            <a:r>
              <a:rPr lang="en-US" sz="1494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classifies </a:t>
            </a:r>
            <a:r>
              <a:rPr lang="en-US" sz="1494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494" b="0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4606" marR="0" lvl="0" indent="-284606" algn="l" rtl="0"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1494"/>
              <a:buFont typeface="Arial"/>
              <a:buNone/>
            </a:pPr>
            <a:r>
              <a:rPr lang="en-US" sz="1494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 for each possible value</a:t>
            </a:r>
            <a:r>
              <a:rPr lang="en-US" sz="1494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v</a:t>
            </a:r>
            <a:r>
              <a:rPr lang="en-US" sz="1494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 sz="1494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494" b="0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4606" marR="0" lvl="0" indent="-284606" algn="l" rtl="0"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1494"/>
              <a:buFont typeface="Arial"/>
              <a:buNone/>
            </a:pPr>
            <a:r>
              <a:rPr lang="en-US" sz="1494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         Add a new tree branch corresponding to </a:t>
            </a:r>
            <a:r>
              <a:rPr lang="en-US" sz="1494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A=v</a:t>
            </a:r>
            <a:endParaRPr sz="1494" b="0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4606" marR="0" lvl="0" indent="-284606" algn="l" rtl="0"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1494"/>
              <a:buFont typeface="Arial"/>
              <a:buNone/>
            </a:pPr>
            <a:r>
              <a:rPr lang="en-US" sz="1494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   Let </a:t>
            </a:r>
            <a:r>
              <a:rPr lang="en-US" sz="1494" b="0" i="1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Sv  </a:t>
            </a:r>
            <a:r>
              <a:rPr lang="en-US" sz="1494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be the subset of examples in </a:t>
            </a:r>
            <a:r>
              <a:rPr lang="en-US" sz="1494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494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en-US" sz="1494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A=v</a:t>
            </a:r>
            <a:endParaRPr sz="1494" b="0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4606" marR="0" lvl="0" indent="-284606" algn="l" rtl="0"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1494"/>
              <a:buFont typeface="Arial"/>
              <a:buNone/>
            </a:pPr>
            <a:r>
              <a:rPr lang="en-US" sz="1494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      if </a:t>
            </a:r>
            <a:r>
              <a:rPr lang="en-US" sz="1494" b="0" i="1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Sv</a:t>
            </a:r>
            <a:r>
              <a:rPr lang="en-US" sz="1494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 is empty:  add leaf node with the common value       		of </a:t>
            </a:r>
            <a:r>
              <a:rPr lang="en-US" sz="1494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  <a:r>
              <a:rPr lang="en-US" sz="1494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1494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494" b="0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4606" marR="0" lvl="0" indent="-284606" algn="l" rtl="0"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1494"/>
              <a:buFont typeface="Arial"/>
              <a:buNone/>
            </a:pPr>
            <a:r>
              <a:rPr lang="en-US" sz="1494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     Else:  below this branch add the subtree</a:t>
            </a:r>
            <a:endParaRPr/>
          </a:p>
          <a:p>
            <a:pPr marL="284606" marR="0" lvl="0" indent="-284606" algn="l" rtl="0"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1494"/>
              <a:buFont typeface="Arial"/>
              <a:buNone/>
            </a:pPr>
            <a:r>
              <a:rPr lang="en-US" sz="1494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lang="en-US" sz="1494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ID3(</a:t>
            </a:r>
            <a:r>
              <a:rPr lang="en-US" sz="1494" b="0" i="1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Sv</a:t>
            </a:r>
            <a:r>
              <a:rPr lang="en-US" sz="1494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, Attributes - {a}, Label)</a:t>
            </a:r>
            <a:endParaRPr/>
          </a:p>
          <a:p>
            <a:pPr marL="284606" marR="0" lvl="0" indent="-284606" algn="l" rtl="0"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1494"/>
              <a:buFont typeface="Arial"/>
              <a:buNone/>
            </a:pPr>
            <a:r>
              <a:rPr lang="en-US" sz="1494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     End</a:t>
            </a:r>
            <a:endParaRPr/>
          </a:p>
          <a:p>
            <a:pPr marL="284606" marR="0" lvl="0" indent="-284606" algn="l" rtl="0"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1494"/>
              <a:buFont typeface="Arial"/>
              <a:buNone/>
            </a:pPr>
            <a:r>
              <a:rPr lang="en-US" sz="1494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     Return Root</a:t>
            </a:r>
            <a:r>
              <a:rPr lang="en-US" sz="1494" b="0" i="0" u="none" strike="noStrike" cap="none">
                <a:latin typeface="Calibri"/>
                <a:ea typeface="Calibri"/>
                <a:cs typeface="Calibri"/>
                <a:sym typeface="Calibri"/>
              </a:rPr>
              <a:t> </a:t>
            </a:r>
            <a:endParaRPr sz="1494" b="0" i="0" u="none" strike="noStrike" cap="none">
              <a:solidFill>
                <a:srgbClr val="99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4606" marR="0" lvl="0" indent="-284606" algn="l" rtl="0">
              <a:spcBef>
                <a:spcPts val="300"/>
              </a:spcBef>
              <a:spcAft>
                <a:spcPts val="0"/>
              </a:spcAft>
              <a:buSzPts val="1660"/>
              <a:buFont typeface="Arial"/>
              <a:buNone/>
            </a:pPr>
            <a:r>
              <a:rPr lang="en-US" sz="1660" b="0" i="0" u="none" strike="noStrike" cap="none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58" name="Google Shape;958;p7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959" name="Google Shape;959;p7"/>
          <p:cNvSpPr/>
          <p:nvPr/>
        </p:nvSpPr>
        <p:spPr>
          <a:xfrm rot="-2972574">
            <a:off x="-393182" y="3889222"/>
            <a:ext cx="2184401" cy="37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ID3</a:t>
            </a:r>
            <a:endParaRPr/>
          </a:p>
        </p:txBody>
      </p:sp>
      <p:sp>
        <p:nvSpPr>
          <p:cNvPr id="960" name="Google Shape;960;p7"/>
          <p:cNvSpPr/>
          <p:nvPr/>
        </p:nvSpPr>
        <p:spPr>
          <a:xfrm>
            <a:off x="7010400" y="4876800"/>
            <a:ext cx="611942" cy="342266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Calibri"/>
                <a:ea typeface="Calibri"/>
                <a:cs typeface="Calibri"/>
                <a:sym typeface="Calibri"/>
              </a:rPr>
              <a:t>why? </a:t>
            </a:r>
            <a:endParaRPr/>
          </a:p>
        </p:txBody>
      </p:sp>
      <p:sp>
        <p:nvSpPr>
          <p:cNvPr id="961" name="Google Shape;961;p7"/>
          <p:cNvSpPr/>
          <p:nvPr/>
        </p:nvSpPr>
        <p:spPr>
          <a:xfrm>
            <a:off x="7029450" y="5243512"/>
            <a:ext cx="1956753" cy="342266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Calibri"/>
                <a:ea typeface="Calibri"/>
                <a:cs typeface="Calibri"/>
                <a:sym typeface="Calibri"/>
              </a:rPr>
              <a:t>For testing purposes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5"/>
          <p:cNvCxnSpPr/>
          <p:nvPr/>
        </p:nvCxnSpPr>
        <p:spPr>
          <a:xfrm>
            <a:off x="0" y="0"/>
            <a:ext cx="914401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5"/>
          <p:cNvCxnSpPr/>
          <p:nvPr/>
        </p:nvCxnSpPr>
        <p:spPr>
          <a:xfrm>
            <a:off x="0" y="0"/>
            <a:ext cx="914401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-381000" y="-1"/>
            <a:ext cx="98298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latin typeface="Arial"/>
                <a:ea typeface="Arial"/>
                <a:cs typeface="Arial"/>
                <a:sym typeface="Arial"/>
              </a:rPr>
              <a:t>Basic Decision Trees Learning Algorithm</a:t>
            </a:r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1"/>
          </p:nvPr>
        </p:nvSpPr>
        <p:spPr>
          <a:xfrm>
            <a:off x="373062" y="1322387"/>
            <a:ext cx="907573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Data is processed in Batch (i.e. all the data available)</a:t>
            </a:r>
            <a:endParaRPr/>
          </a:p>
          <a:p>
            <a:pPr marL="342900" marR="0" lvl="0" indent="-342900" algn="l" rtl="0">
              <a:spcBef>
                <a:spcPts val="7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Recursively build a decision tree top down.</a:t>
            </a:r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4876797" y="2895599"/>
            <a:ext cx="3160178" cy="2964073"/>
            <a:chOff x="-2" y="-1"/>
            <a:chExt cx="3160176" cy="2964072"/>
          </a:xfrm>
        </p:grpSpPr>
        <p:grpSp>
          <p:nvGrpSpPr>
            <p:cNvPr id="86" name="Google Shape;86;p5"/>
            <p:cNvGrpSpPr/>
            <p:nvPr/>
          </p:nvGrpSpPr>
          <p:grpSpPr>
            <a:xfrm>
              <a:off x="-2" y="1539127"/>
              <a:ext cx="3160176" cy="1424944"/>
              <a:chOff x="-1" y="-1"/>
              <a:chExt cx="3160174" cy="1424942"/>
            </a:xfrm>
          </p:grpSpPr>
          <p:sp>
            <p:nvSpPr>
              <p:cNvPr id="87" name="Google Shape;87;p5"/>
              <p:cNvSpPr/>
              <p:nvPr/>
            </p:nvSpPr>
            <p:spPr>
              <a:xfrm>
                <a:off x="1247210" y="118688"/>
                <a:ext cx="491962" cy="38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sng" strike="noStrike" cap="none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</a:t>
                </a:r>
                <a:endParaRPr/>
              </a:p>
            </p:txBody>
          </p:sp>
          <p:grpSp>
            <p:nvGrpSpPr>
              <p:cNvPr id="88" name="Google Shape;88;p5"/>
              <p:cNvGrpSpPr/>
              <p:nvPr/>
            </p:nvGrpSpPr>
            <p:grpSpPr>
              <a:xfrm>
                <a:off x="-1" y="-1"/>
                <a:ext cx="1585770" cy="1424942"/>
                <a:chOff x="0" y="0"/>
                <a:chExt cx="1585768" cy="1424940"/>
              </a:xfrm>
            </p:grpSpPr>
            <p:sp>
              <p:nvSpPr>
                <p:cNvPr id="89" name="Google Shape;89;p5"/>
                <p:cNvSpPr/>
                <p:nvPr/>
              </p:nvSpPr>
              <p:spPr>
                <a:xfrm>
                  <a:off x="259321" y="0"/>
                  <a:ext cx="1181408" cy="3835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1" i="0" u="none" strike="noStrike" cap="none">
                      <a:solidFill>
                        <a:srgbClr val="0000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Humidity</a:t>
                  </a:r>
                  <a:endParaRPr/>
                </a:p>
              </p:txBody>
            </p:sp>
            <p:sp>
              <p:nvSpPr>
                <p:cNvPr id="90" name="Google Shape;90;p5"/>
                <p:cNvSpPr/>
                <p:nvPr/>
              </p:nvSpPr>
              <p:spPr>
                <a:xfrm>
                  <a:off x="631323" y="754248"/>
                  <a:ext cx="954445" cy="3835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1" i="0" u="none" strike="noStrike" cap="none">
                      <a:solidFill>
                        <a:srgbClr val="000066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Normal</a:t>
                  </a:r>
                  <a:endParaRPr/>
                </a:p>
              </p:txBody>
            </p:sp>
            <p:sp>
              <p:nvSpPr>
                <p:cNvPr id="91" name="Google Shape;91;p5"/>
                <p:cNvSpPr/>
                <p:nvPr/>
              </p:nvSpPr>
              <p:spPr>
                <a:xfrm>
                  <a:off x="0" y="754248"/>
                  <a:ext cx="631612" cy="3835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1" i="0" u="none" strike="noStrike" cap="none">
                      <a:solidFill>
                        <a:srgbClr val="000066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High</a:t>
                  </a:r>
                  <a:endParaRPr/>
                </a:p>
              </p:txBody>
            </p:sp>
            <p:cxnSp>
              <p:nvCxnSpPr>
                <p:cNvPr id="92" name="Google Shape;92;p5"/>
                <p:cNvCxnSpPr/>
                <p:nvPr/>
              </p:nvCxnSpPr>
              <p:spPr>
                <a:xfrm rot="10800000">
                  <a:off x="566493" y="350323"/>
                  <a:ext cx="322608" cy="40392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3" name="Google Shape;93;p5"/>
                <p:cNvCxnSpPr/>
                <p:nvPr/>
              </p:nvCxnSpPr>
              <p:spPr>
                <a:xfrm rot="10800000" flipH="1">
                  <a:off x="185229" y="350323"/>
                  <a:ext cx="381264" cy="40392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4" name="Google Shape;94;p5"/>
                <p:cNvSpPr/>
                <p:nvPr/>
              </p:nvSpPr>
              <p:spPr>
                <a:xfrm>
                  <a:off x="43220" y="1041399"/>
                  <a:ext cx="417424" cy="3835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1" i="0" u="sng" strike="noStrike" cap="none">
                      <a:solidFill>
                        <a:srgbClr val="0000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No</a:t>
                  </a:r>
                  <a:endParaRPr/>
                </a:p>
              </p:txBody>
            </p:sp>
            <p:sp>
              <p:nvSpPr>
                <p:cNvPr id="95" name="Google Shape;95;p5"/>
                <p:cNvSpPr/>
                <p:nvPr/>
              </p:nvSpPr>
              <p:spPr>
                <a:xfrm>
                  <a:off x="719307" y="1027999"/>
                  <a:ext cx="491962" cy="3835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1" i="0" u="sng" strike="noStrike" cap="none">
                      <a:solidFill>
                        <a:srgbClr val="0000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Yes</a:t>
                  </a:r>
                  <a:endParaRPr/>
                </a:p>
              </p:txBody>
            </p:sp>
          </p:grpSp>
          <p:grpSp>
            <p:nvGrpSpPr>
              <p:cNvPr id="96" name="Google Shape;96;p5"/>
              <p:cNvGrpSpPr/>
              <p:nvPr/>
            </p:nvGrpSpPr>
            <p:grpSpPr>
              <a:xfrm>
                <a:off x="1782832" y="-1"/>
                <a:ext cx="1377341" cy="1411542"/>
                <a:chOff x="0" y="0"/>
                <a:chExt cx="1377340" cy="1411540"/>
              </a:xfrm>
            </p:grpSpPr>
            <p:sp>
              <p:nvSpPr>
                <p:cNvPr id="97" name="Google Shape;97;p5"/>
                <p:cNvSpPr/>
                <p:nvPr/>
              </p:nvSpPr>
              <p:spPr>
                <a:xfrm>
                  <a:off x="334956" y="0"/>
                  <a:ext cx="701810" cy="3835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1" i="0" u="none" strike="noStrike" cap="none">
                      <a:solidFill>
                        <a:srgbClr val="0000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Wind</a:t>
                  </a:r>
                  <a:endParaRPr/>
                </a:p>
              </p:txBody>
            </p:sp>
            <p:sp>
              <p:nvSpPr>
                <p:cNvPr id="98" name="Google Shape;98;p5"/>
                <p:cNvSpPr/>
                <p:nvPr/>
              </p:nvSpPr>
              <p:spPr>
                <a:xfrm>
                  <a:off x="632866" y="754249"/>
                  <a:ext cx="744474" cy="3835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1" i="0" u="none" strike="noStrike" cap="none">
                      <a:solidFill>
                        <a:srgbClr val="000066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Weak</a:t>
                  </a:r>
                  <a:endParaRPr/>
                </a:p>
              </p:txBody>
            </p:sp>
            <p:sp>
              <p:nvSpPr>
                <p:cNvPr id="99" name="Google Shape;99;p5"/>
                <p:cNvSpPr/>
                <p:nvPr/>
              </p:nvSpPr>
              <p:spPr>
                <a:xfrm>
                  <a:off x="0" y="754249"/>
                  <a:ext cx="864404" cy="3835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1" i="0" u="none" strike="noStrike" cap="none">
                      <a:solidFill>
                        <a:srgbClr val="000066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Strong</a:t>
                  </a:r>
                  <a:endParaRPr/>
                </a:p>
              </p:txBody>
            </p:sp>
            <p:sp>
              <p:nvSpPr>
                <p:cNvPr id="100" name="Google Shape;100;p5"/>
                <p:cNvSpPr/>
                <p:nvPr/>
              </p:nvSpPr>
              <p:spPr>
                <a:xfrm>
                  <a:off x="43220" y="1027999"/>
                  <a:ext cx="417424" cy="3835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1" i="0" u="sng" strike="noStrike" cap="none">
                      <a:solidFill>
                        <a:srgbClr val="0000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No</a:t>
                  </a:r>
                  <a:endParaRPr/>
                </a:p>
              </p:txBody>
            </p:sp>
            <p:sp>
              <p:nvSpPr>
                <p:cNvPr id="101" name="Google Shape;101;p5"/>
                <p:cNvSpPr/>
                <p:nvPr/>
              </p:nvSpPr>
              <p:spPr>
                <a:xfrm>
                  <a:off x="719306" y="1016513"/>
                  <a:ext cx="491962" cy="3835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1" i="0" u="sng" strike="noStrike" cap="none">
                      <a:solidFill>
                        <a:srgbClr val="0000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Yes</a:t>
                  </a:r>
                  <a:endParaRPr/>
                </a:p>
              </p:txBody>
            </p:sp>
            <p:cxnSp>
              <p:nvCxnSpPr>
                <p:cNvPr id="102" name="Google Shape;102;p5"/>
                <p:cNvCxnSpPr/>
                <p:nvPr/>
              </p:nvCxnSpPr>
              <p:spPr>
                <a:xfrm>
                  <a:off x="532533" y="350323"/>
                  <a:ext cx="307173" cy="40392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3" name="Google Shape;103;p5"/>
                <p:cNvCxnSpPr/>
                <p:nvPr/>
              </p:nvCxnSpPr>
              <p:spPr>
                <a:xfrm rot="10800000" flipH="1">
                  <a:off x="245428" y="350323"/>
                  <a:ext cx="287106" cy="40392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04" name="Google Shape;104;p5"/>
            <p:cNvGrpSpPr/>
            <p:nvPr/>
          </p:nvGrpSpPr>
          <p:grpSpPr>
            <a:xfrm>
              <a:off x="370458" y="-1"/>
              <a:ext cx="2358395" cy="1657819"/>
              <a:chOff x="0" y="0"/>
              <a:chExt cx="2358394" cy="1657817"/>
            </a:xfrm>
          </p:grpSpPr>
          <p:sp>
            <p:nvSpPr>
              <p:cNvPr id="105" name="Google Shape;105;p5"/>
              <p:cNvSpPr/>
              <p:nvPr/>
            </p:nvSpPr>
            <p:spPr>
              <a:xfrm>
                <a:off x="750178" y="0"/>
                <a:ext cx="1111583" cy="383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Outlook </a:t>
                </a: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740917" y="1098829"/>
                <a:ext cx="1146558" cy="38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00006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Overcast</a:t>
                </a: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1738067" y="1056714"/>
                <a:ext cx="620327" cy="38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00006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Rain</a:t>
                </a:r>
                <a:endParaRPr/>
              </a:p>
            </p:txBody>
          </p:sp>
          <p:cxnSp>
            <p:nvCxnSpPr>
              <p:cNvPr id="108" name="Google Shape;108;p5"/>
              <p:cNvCxnSpPr/>
              <p:nvPr/>
            </p:nvCxnSpPr>
            <p:spPr>
              <a:xfrm>
                <a:off x="1097483" y="348409"/>
                <a:ext cx="850512" cy="708306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9" name="Google Shape;109;p5"/>
              <p:cNvCxnSpPr/>
              <p:nvPr/>
            </p:nvCxnSpPr>
            <p:spPr>
              <a:xfrm>
                <a:off x="1097483" y="348409"/>
                <a:ext cx="6175" cy="752336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0" name="Google Shape;110;p5"/>
              <p:cNvSpPr/>
              <p:nvPr/>
            </p:nvSpPr>
            <p:spPr>
              <a:xfrm>
                <a:off x="0" y="1098829"/>
                <a:ext cx="819508" cy="38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00006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Sunny</a:t>
                </a:r>
                <a:endParaRPr/>
              </a:p>
            </p:txBody>
          </p:sp>
          <p:cxnSp>
            <p:nvCxnSpPr>
              <p:cNvPr id="111" name="Google Shape;111;p5"/>
              <p:cNvCxnSpPr/>
              <p:nvPr/>
            </p:nvCxnSpPr>
            <p:spPr>
              <a:xfrm flipH="1">
                <a:off x="274756" y="348409"/>
                <a:ext cx="822728" cy="752336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2" name="Google Shape;112;p5"/>
              <p:cNvCxnSpPr/>
              <p:nvPr/>
            </p:nvCxnSpPr>
            <p:spPr>
              <a:xfrm rot="10800000" flipH="1">
                <a:off x="1146877" y="1577414"/>
                <a:ext cx="117313" cy="8040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113" name="Google Shape;113;p5"/>
          <p:cNvSpPr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graphicFrame>
        <p:nvGraphicFramePr>
          <p:cNvPr id="114" name="Google Shape;114;p5"/>
          <p:cNvGraphicFramePr/>
          <p:nvPr/>
        </p:nvGraphicFramePr>
        <p:xfrm>
          <a:off x="1371600" y="2247907"/>
          <a:ext cx="2935250" cy="4609925"/>
        </p:xfrm>
        <a:graphic>
          <a:graphicData uri="http://schemas.openxmlformats.org/drawingml/2006/table">
            <a:tbl>
              <a:tblPr>
                <a:noFill/>
                <a:tableStyleId>{472BE3C2-5049-4AD3-86ED-D7D42C6A4DF2}</a:tableStyleId>
              </a:tblPr>
              <a:tblGrid>
                <a:gridCol w="252400"/>
                <a:gridCol w="385750"/>
                <a:gridCol w="498475"/>
                <a:gridCol w="385750"/>
                <a:gridCol w="587375"/>
                <a:gridCol w="825500"/>
              </a:tblGrid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Play?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0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/>
          <p:nvPr/>
        </p:nvSpPr>
        <p:spPr>
          <a:xfrm>
            <a:off x="280987" y="1220787"/>
            <a:ext cx="8382001" cy="4531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Decision tree </a:t>
            </a:r>
            <a:endParaRPr/>
          </a:p>
          <a:p>
            <a:pPr marL="774700" marR="0" lvl="1" indent="-317500" algn="l" rtl="0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A flow-chart-like tree structure</a:t>
            </a:r>
            <a:endParaRPr/>
          </a:p>
          <a:p>
            <a:pPr marL="774700" marR="0" lvl="1" indent="-317500" algn="l" rtl="0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Internal node denotes a test on an attribute</a:t>
            </a:r>
            <a:endParaRPr/>
          </a:p>
          <a:p>
            <a:pPr marL="774700" marR="0" lvl="1" indent="-317500" algn="l" rtl="0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Branch represents an outcome of the test</a:t>
            </a:r>
            <a:endParaRPr/>
          </a:p>
          <a:p>
            <a:pPr marL="774700" marR="0" lvl="1" indent="-317500" algn="l" rtl="0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Leaf nodes represent class labels or class distribution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Decision tree generation consists of two phases</a:t>
            </a:r>
            <a:endParaRPr/>
          </a:p>
          <a:p>
            <a:pPr marL="774700" marR="0" lvl="1" indent="-317500" algn="l" rtl="0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Tree construction</a:t>
            </a:r>
            <a:endParaRPr/>
          </a:p>
          <a:p>
            <a:pPr marL="1168400" marR="0" lvl="2" indent="-254000" algn="l" rtl="0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At start, all the training examples are at the root</a:t>
            </a:r>
            <a:endParaRPr/>
          </a:p>
          <a:p>
            <a:pPr marL="1168400" marR="0" lvl="2" indent="-254000" algn="l" rtl="0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Partition examples recursively based on selected attributes</a:t>
            </a:r>
            <a:endParaRPr/>
          </a:p>
          <a:p>
            <a:pPr marL="774700" marR="0" lvl="1" indent="-317500" algn="l" rtl="0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Tree pruning</a:t>
            </a:r>
            <a:endParaRPr/>
          </a:p>
          <a:p>
            <a:pPr marL="1168400" marR="0" lvl="2" indent="-254000" algn="l" rtl="0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Identify and remove branches that reflect noise or outliers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Use of decision tree: Classifying an unknown sample</a:t>
            </a:r>
            <a:endParaRPr/>
          </a:p>
          <a:p>
            <a:pPr marL="774700" marR="0" lvl="1" indent="-317500" algn="l" rtl="0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Test the attribute values of the sample against the decision tree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569912" y="403860"/>
            <a:ext cx="7716838" cy="73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Decision Tree Classification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/>
          <p:nvPr/>
        </p:nvSpPr>
        <p:spPr>
          <a:xfrm>
            <a:off x="298450" y="1182687"/>
            <a:ext cx="8382000" cy="479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342900" marR="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Basic algorithm (a greedy algorithm)</a:t>
            </a:r>
            <a:endParaRPr/>
          </a:p>
          <a:p>
            <a:pPr marL="774700" marR="0" lvl="1" indent="-3175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Tree is constructed in a top-down recursive divide-and-conquer manner</a:t>
            </a: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4700" marR="0" lvl="1" indent="-3175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At start, all the training examples are at the root</a:t>
            </a:r>
            <a:endParaRPr/>
          </a:p>
          <a:p>
            <a:pPr marL="774700" marR="0" lvl="1" indent="-3175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Attributes are categorical (if continuous-valued, they can be discretized in advance)</a:t>
            </a:r>
            <a:endParaRPr/>
          </a:p>
          <a:p>
            <a:pPr marL="774700" marR="0" lvl="1" indent="-3175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Examples are partitioned recursively based on selected attributes.</a:t>
            </a:r>
            <a:endParaRPr/>
          </a:p>
          <a:p>
            <a:pPr marL="774700" marR="0" lvl="1" indent="-3175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Test attributes are selected on the basis of a heuristic or statistical measure (e.g., information gain)</a:t>
            </a:r>
            <a:endParaRPr/>
          </a:p>
          <a:p>
            <a:pPr marL="381000" marR="0" lvl="0" indent="-3810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Conditions for stopping partitioning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774700" marR="0" lvl="1" indent="-3175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All samples for a given node belong to the same class</a:t>
            </a:r>
            <a:endParaRPr/>
          </a:p>
          <a:p>
            <a:pPr marL="774700" marR="0" lvl="1" indent="-3175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There are no remaining attributes for further partitioning – majority voting is employed for classifying the leaf</a:t>
            </a:r>
            <a:endParaRPr/>
          </a:p>
          <a:p>
            <a:pPr marL="774700" marR="0" lvl="1" indent="-3175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There are no samples left</a:t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350837" y="227012"/>
            <a:ext cx="9105514" cy="68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latin typeface="Calibri"/>
                <a:ea typeface="Calibri"/>
                <a:cs typeface="Calibri"/>
                <a:sym typeface="Calibri"/>
              </a:rPr>
              <a:t>How do we construct the decision tree?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pic>
        <p:nvPicPr>
          <p:cNvPr id="132" name="Google Shape;132;p8" descr="E:\pedro\part2\imag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/>
          <p:nvPr/>
        </p:nvSpPr>
        <p:spPr>
          <a:xfrm>
            <a:off x="5486400" y="1981200"/>
            <a:ext cx="3524250" cy="65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Shall I play tennis today?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pic>
        <p:nvPicPr>
          <p:cNvPr id="139" name="Google Shape;139;p9" descr="E:\pedro\part2\image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title"/>
          </p:nvPr>
        </p:nvSpPr>
        <p:spPr>
          <a:xfrm>
            <a:off x="457200" y="25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Which attribute to select?</a:t>
            </a:r>
            <a:endParaRPr/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600200"/>
            <a:ext cx="2819400" cy="19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0" y="3657600"/>
            <a:ext cx="165735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86400" y="1600200"/>
            <a:ext cx="1776413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05400" y="4038600"/>
            <a:ext cx="2438400" cy="219868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0"/>
          <p:cNvSpPr/>
          <p:nvPr/>
        </p:nvSpPr>
        <p:spPr>
          <a:xfrm>
            <a:off x="533400" y="6583362"/>
            <a:ext cx="857434" cy="27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witten&amp;eibe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1962</Words>
  <Application>Microsoft Macintosh PowerPoint</Application>
  <PresentationFormat>On-screen Show (4:3)</PresentationFormat>
  <Paragraphs>1036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Times New Roman</vt:lpstr>
      <vt:lpstr>Helvetica Neue</vt:lpstr>
      <vt:lpstr>Calibri</vt:lpstr>
      <vt:lpstr>Tahoma</vt:lpstr>
      <vt:lpstr>Arial</vt:lpstr>
      <vt:lpstr>Noto Sans Symbols</vt:lpstr>
      <vt:lpstr>Default</vt:lpstr>
      <vt:lpstr>CSE 317: Decision Trees</vt:lpstr>
      <vt:lpstr>Will I play tennis today? </vt:lpstr>
      <vt:lpstr>Will I play tennis today? </vt:lpstr>
      <vt:lpstr>Basic Decision Trees Learning Algorithm</vt:lpstr>
      <vt:lpstr>PowerPoint Presentation</vt:lpstr>
      <vt:lpstr>PowerPoint Presentation</vt:lpstr>
      <vt:lpstr>PowerPoint Presentation</vt:lpstr>
      <vt:lpstr>PowerPoint Presentation</vt:lpstr>
      <vt:lpstr>Which attribute to select?</vt:lpstr>
      <vt:lpstr>Which attribute to select?</vt:lpstr>
      <vt:lpstr>Criterion for attribute selection</vt:lpstr>
      <vt:lpstr>Information Gain</vt:lpstr>
      <vt:lpstr>             Information Gain</vt:lpstr>
      <vt:lpstr>Impurity</vt:lpstr>
      <vt:lpstr>PowerPoint Presentation</vt:lpstr>
      <vt:lpstr>PowerPoint Presentation</vt:lpstr>
      <vt:lpstr>Information Gain</vt:lpstr>
      <vt:lpstr>Picking the Root Attribute</vt:lpstr>
      <vt:lpstr>Information Gain</vt:lpstr>
      <vt:lpstr>PowerPoint Presentation</vt:lpstr>
      <vt:lpstr>Will I play tennis today? </vt:lpstr>
      <vt:lpstr>Will I play tennis today? </vt:lpstr>
      <vt:lpstr>Information Gain: Outlook</vt:lpstr>
      <vt:lpstr>Information Gain: Humidity</vt:lpstr>
      <vt:lpstr>Which feature to split on?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induceDecisionTree(S)</vt:lpstr>
      <vt:lpstr>An Illustrative Example</vt:lpstr>
      <vt:lpstr>Hypothesis Space in Decision Tree Induction</vt:lpstr>
      <vt:lpstr>Basic Decision Tree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317: Decision Trees</dc:title>
  <cp:lastModifiedBy>Microsoft Office User</cp:lastModifiedBy>
  <cp:revision>3</cp:revision>
  <dcterms:modified xsi:type="dcterms:W3CDTF">2020-12-18T10:50:12Z</dcterms:modified>
</cp:coreProperties>
</file>