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Lst>
  <p:notesMasterIdLst>
    <p:notesMasterId r:id="rId21"/>
  </p:notesMasterIdLst>
  <p:handoutMasterIdLst>
    <p:handoutMasterId r:id="rId22"/>
  </p:handoutMasterIdLst>
  <p:sldIdLst>
    <p:sldId id="460" r:id="rId2"/>
    <p:sldId id="464" r:id="rId3"/>
    <p:sldId id="474" r:id="rId4"/>
    <p:sldId id="375" r:id="rId5"/>
    <p:sldId id="377" r:id="rId6"/>
    <p:sldId id="452" r:id="rId7"/>
    <p:sldId id="453" r:id="rId8"/>
    <p:sldId id="465" r:id="rId9"/>
    <p:sldId id="466" r:id="rId10"/>
    <p:sldId id="467" r:id="rId11"/>
    <p:sldId id="378" r:id="rId12"/>
    <p:sldId id="398" r:id="rId13"/>
    <p:sldId id="432" r:id="rId14"/>
    <p:sldId id="470" r:id="rId15"/>
    <p:sldId id="382" r:id="rId16"/>
    <p:sldId id="384" r:id="rId17"/>
    <p:sldId id="473" r:id="rId18"/>
    <p:sldId id="385" r:id="rId19"/>
    <p:sldId id="394" r:id="rId20"/>
  </p:sldIdLst>
  <p:sldSz cx="12192000" cy="6858000"/>
  <p:notesSz cx="7315200" cy="9601200"/>
  <p:custDataLst>
    <p:tags r:id="rId23"/>
  </p:custDataLst>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6B"/>
    <a:srgbClr val="33CC33"/>
    <a:srgbClr val="3333FF"/>
    <a:srgbClr val="FFFF00"/>
    <a:srgbClr val="FF3300"/>
    <a:srgbClr val="CC00CC"/>
    <a:srgbClr val="FFCC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94"/>
    <p:restoredTop sz="80208" autoAdjust="0"/>
  </p:normalViewPr>
  <p:slideViewPr>
    <p:cSldViewPr>
      <p:cViewPr>
        <p:scale>
          <a:sx n="100" d="100"/>
          <a:sy n="100" d="100"/>
        </p:scale>
        <p:origin x="144"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2293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8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40C18FC-EE2D-42E8-B71B-E316FD60716A}" type="slidenum">
              <a:rPr lang="en-US"/>
              <a:pPr/>
              <a:t>‹#›</a:t>
            </a:fld>
            <a:endParaRPr lang="en-US"/>
          </a:p>
        </p:txBody>
      </p:sp>
    </p:spTree>
    <p:extLst>
      <p:ext uri="{BB962C8B-B14F-4D97-AF65-F5344CB8AC3E}">
        <p14:creationId xmlns:p14="http://schemas.microsoft.com/office/powerpoint/2010/main" val="1897727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5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306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6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5200DAEC-8020-4CF7-A90A-331E0EE17C26}" type="slidenum">
              <a:rPr lang="en-US"/>
              <a:pPr/>
              <a:t>‹#›</a:t>
            </a:fld>
            <a:endParaRPr lang="en-US"/>
          </a:p>
        </p:txBody>
      </p:sp>
    </p:spTree>
    <p:extLst>
      <p:ext uri="{BB962C8B-B14F-4D97-AF65-F5344CB8AC3E}">
        <p14:creationId xmlns:p14="http://schemas.microsoft.com/office/powerpoint/2010/main" val="17462260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aseline="0" dirty="0" smtClean="0">
                <a:latin typeface="Calibri"/>
                <a:cs typeface="Calibri"/>
              </a:rPr>
              <a:t>.</a:t>
            </a:r>
            <a:endParaRPr lang="en-US" sz="1200" dirty="0" smtClean="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fld id="{5200DAEC-8020-4CF7-A90A-331E0EE17C26}" type="slidenum">
              <a:rPr lang="en-US" smtClean="0"/>
              <a:pPr/>
              <a:t>1</a:t>
            </a:fld>
            <a:endParaRPr lang="en-US"/>
          </a:p>
        </p:txBody>
      </p:sp>
    </p:spTree>
    <p:extLst>
      <p:ext uri="{BB962C8B-B14F-4D97-AF65-F5344CB8AC3E}">
        <p14:creationId xmlns:p14="http://schemas.microsoft.com/office/powerpoint/2010/main" val="71116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00DAEC-8020-4CF7-A90A-331E0EE17C26}" type="slidenum">
              <a:rPr lang="en-US" smtClean="0"/>
              <a:pPr/>
              <a:t>3</a:t>
            </a:fld>
            <a:endParaRPr lang="en-US"/>
          </a:p>
        </p:txBody>
      </p:sp>
    </p:spTree>
    <p:extLst>
      <p:ext uri="{BB962C8B-B14F-4D97-AF65-F5344CB8AC3E}">
        <p14:creationId xmlns:p14="http://schemas.microsoft.com/office/powerpoint/2010/main" val="71116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5</a:t>
            </a:fld>
            <a:endParaRPr lang="en-US" sz="1300"/>
          </a:p>
        </p:txBody>
      </p:sp>
    </p:spTree>
    <p:extLst>
      <p:ext uri="{BB962C8B-B14F-4D97-AF65-F5344CB8AC3E}">
        <p14:creationId xmlns:p14="http://schemas.microsoft.com/office/powerpoint/2010/main" val="1961439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6</a:t>
            </a:fld>
            <a:endParaRPr lang="en-US" sz="1300"/>
          </a:p>
        </p:txBody>
      </p:sp>
    </p:spTree>
    <p:extLst>
      <p:ext uri="{BB962C8B-B14F-4D97-AF65-F5344CB8AC3E}">
        <p14:creationId xmlns:p14="http://schemas.microsoft.com/office/powerpoint/2010/main" val="204495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7</a:t>
            </a:fld>
            <a:endParaRPr lang="en-US" sz="1300"/>
          </a:p>
        </p:txBody>
      </p:sp>
    </p:spTree>
    <p:extLst>
      <p:ext uri="{BB962C8B-B14F-4D97-AF65-F5344CB8AC3E}">
        <p14:creationId xmlns:p14="http://schemas.microsoft.com/office/powerpoint/2010/main" val="124117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8</a:t>
            </a:fld>
            <a:endParaRPr lang="en-US" sz="1300"/>
          </a:p>
        </p:txBody>
      </p:sp>
    </p:spTree>
    <p:extLst>
      <p:ext uri="{BB962C8B-B14F-4D97-AF65-F5344CB8AC3E}">
        <p14:creationId xmlns:p14="http://schemas.microsoft.com/office/powerpoint/2010/main" val="1864081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00DAEC-8020-4CF7-A90A-331E0EE17C26}" type="slidenum">
              <a:rPr lang="en-US" smtClean="0"/>
              <a:pPr/>
              <a:t>13</a:t>
            </a:fld>
            <a:endParaRPr lang="en-US"/>
          </a:p>
        </p:txBody>
      </p:sp>
    </p:spTree>
    <p:extLst>
      <p:ext uri="{BB962C8B-B14F-4D97-AF65-F5344CB8AC3E}">
        <p14:creationId xmlns:p14="http://schemas.microsoft.com/office/powerpoint/2010/main" val="787237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xfrm>
            <a:off x="457200" y="720725"/>
            <a:ext cx="6400800" cy="3600450"/>
          </a:xfrm>
          <a:ln/>
        </p:spPr>
      </p:sp>
      <p:sp>
        <p:nvSpPr>
          <p:cNvPr id="3379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ea typeface="ＭＳ Ｐゴシック" pitchFamily="34" charset="-128"/>
              </a:rPr>
              <a:t>Before: most search engines were merely based on how well a page matches your search words.</a:t>
            </a:r>
          </a:p>
          <a:p>
            <a:endParaRPr lang="en-US" smtClean="0">
              <a:latin typeface="Arial" pitchFamily="34" charset="0"/>
              <a:ea typeface="ＭＳ Ｐゴシック" pitchFamily="34" charset="-128"/>
            </a:endParaRPr>
          </a:p>
          <a:p>
            <a:r>
              <a:rPr lang="en-US" smtClean="0">
                <a:latin typeface="Arial" pitchFamily="34" charset="0"/>
                <a:ea typeface="ＭＳ Ｐゴシック" pitchFamily="34" charset="-128"/>
              </a:rPr>
              <a:t>Note: currently dominated by clickstreams</a:t>
            </a:r>
          </a:p>
        </p:txBody>
      </p:sp>
      <p:sp>
        <p:nvSpPr>
          <p:cNvPr id="3379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4441EF3-1314-42C4-A2EC-9B5643936ADD}" type="slidenum">
              <a:rPr lang="en-US" sz="1300"/>
              <a:pPr eaLnBrk="1" hangingPunct="1"/>
              <a:t>18</a:t>
            </a:fld>
            <a:endParaRPr lang="en-US" sz="1300"/>
          </a:p>
        </p:txBody>
      </p:sp>
    </p:spTree>
    <p:extLst>
      <p:ext uri="{BB962C8B-B14F-4D97-AF65-F5344CB8AC3E}">
        <p14:creationId xmlns:p14="http://schemas.microsoft.com/office/powerpoint/2010/main" val="346571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00DAEC-8020-4CF7-A90A-331E0EE17C26}" type="slidenum">
              <a:rPr lang="en-US" smtClean="0"/>
              <a:pPr/>
              <a:t>19</a:t>
            </a:fld>
            <a:endParaRPr lang="en-US"/>
          </a:p>
        </p:txBody>
      </p:sp>
    </p:spTree>
    <p:extLst>
      <p:ext uri="{BB962C8B-B14F-4D97-AF65-F5344CB8AC3E}">
        <p14:creationId xmlns:p14="http://schemas.microsoft.com/office/powerpoint/2010/main" val="339614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BBF837CE-2868-4A24-AB49-9D6ECFAE04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AC6A190-8AB7-4691-9B1A-A7A256B1BA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A2BF44-F5DC-417D-9079-2D3083838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A20002-19F1-4774-AF43-286B6C1B40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1736B34-1B90-46F4-A9FD-203AD0F3FE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81737EC-F46C-4BDE-97B4-414C27CD35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4094C94-7C12-4DBB-8C4A-35B5A4CE2B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98BA95B-2345-4C5A-9B56-F1F9E0D05A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F73B8CD-5DCF-4A13-886D-84358CFE1E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04A8097-C3C0-403A-AC97-EA80930ED7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264B70B-A198-4F20-B03F-8CDDBD2584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fld id="{5517FA1F-2885-4781-AF47-C9AEB50C4E15}" type="slidenum">
              <a:rPr lang="en-US" smtClean="0"/>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22.emf"/><Relationship Id="rId5" Type="http://schemas.openxmlformats.org/officeDocument/2006/relationships/image" Target="../media/image23.emf"/><Relationship Id="rId6" Type="http://schemas.openxmlformats.org/officeDocument/2006/relationships/image" Target="../media/image24.emf"/><Relationship Id="rId7"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xml"/><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tags" Target="../tags/tag12.xml"/><Relationship Id="rId2"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emf"/><Relationship Id="rId6" Type="http://schemas.openxmlformats.org/officeDocument/2006/relationships/image" Target="../media/image32.emf"/><Relationship Id="rId7" Type="http://schemas.openxmlformats.org/officeDocument/2006/relationships/image" Target="../media/image33.emf"/><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tags" Target="../tags/tag23.xml"/><Relationship Id="rId20" Type="http://schemas.openxmlformats.org/officeDocument/2006/relationships/image" Target="../media/image40.png"/><Relationship Id="rId21" Type="http://schemas.openxmlformats.org/officeDocument/2006/relationships/image" Target="../media/image41.png"/><Relationship Id="rId22" Type="http://schemas.openxmlformats.org/officeDocument/2006/relationships/image" Target="../media/image42.png"/><Relationship Id="rId23" Type="http://schemas.openxmlformats.org/officeDocument/2006/relationships/image" Target="../media/image43.png"/><Relationship Id="rId10" Type="http://schemas.openxmlformats.org/officeDocument/2006/relationships/tags" Target="../tags/tag24.xml"/><Relationship Id="rId11" Type="http://schemas.openxmlformats.org/officeDocument/2006/relationships/tags" Target="../tags/tag25.xml"/><Relationship Id="rId12" Type="http://schemas.openxmlformats.org/officeDocument/2006/relationships/tags" Target="../tags/tag26.xml"/><Relationship Id="rId13" Type="http://schemas.openxmlformats.org/officeDocument/2006/relationships/slideLayout" Target="../slideLayouts/slideLayout2.xml"/><Relationship Id="rId14" Type="http://schemas.openxmlformats.org/officeDocument/2006/relationships/image" Target="../media/image34.png"/><Relationship Id="rId15" Type="http://schemas.openxmlformats.org/officeDocument/2006/relationships/image" Target="../media/image35.png"/><Relationship Id="rId16" Type="http://schemas.openxmlformats.org/officeDocument/2006/relationships/image" Target="../media/image36.png"/><Relationship Id="rId17" Type="http://schemas.openxmlformats.org/officeDocument/2006/relationships/image" Target="../media/image37.png"/><Relationship Id="rId18" Type="http://schemas.openxmlformats.org/officeDocument/2006/relationships/image" Target="../media/image38.png"/><Relationship Id="rId19" Type="http://schemas.openxmlformats.org/officeDocument/2006/relationships/image" Target="../media/image39.png"/><Relationship Id="rId1" Type="http://schemas.openxmlformats.org/officeDocument/2006/relationships/tags" Target="../tags/tag15.xml"/><Relationship Id="rId2" Type="http://schemas.openxmlformats.org/officeDocument/2006/relationships/tags" Target="../tags/tag16.xml"/><Relationship Id="rId3" Type="http://schemas.openxmlformats.org/officeDocument/2006/relationships/tags" Target="../tags/tag17.xml"/><Relationship Id="rId4" Type="http://schemas.openxmlformats.org/officeDocument/2006/relationships/tags" Target="../tags/tag18.xml"/><Relationship Id="rId5" Type="http://schemas.openxmlformats.org/officeDocument/2006/relationships/tags" Target="../tags/tag19.xml"/><Relationship Id="rId6" Type="http://schemas.openxmlformats.org/officeDocument/2006/relationships/tags" Target="../tags/tag20.xml"/><Relationship Id="rId7" Type="http://schemas.openxmlformats.org/officeDocument/2006/relationships/tags" Target="../tags/tag21.xml"/><Relationship Id="rId8"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46.emf"/><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7.emf"/><Relationship Id="rId4" Type="http://schemas.openxmlformats.org/officeDocument/2006/relationships/image" Target="../media/image48.emf"/><Relationship Id="rId5" Type="http://schemas.openxmlformats.org/officeDocument/2006/relationships/image" Target="../media/image49.emf"/><Relationship Id="rId6" Type="http://schemas.openxmlformats.org/officeDocument/2006/relationships/image" Target="../media/image50.emf"/><Relationship Id="rId7" Type="http://schemas.openxmlformats.org/officeDocument/2006/relationships/image" Target="../media/image51.emf"/><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3.png"/></Relationships>
</file>

<file path=ppt/slides/_rels/slide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slideLayout" Target="../slideLayouts/slideLayout2.xml"/><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tags" Target="../tags/tag8.xml"/><Relationship Id="rId2"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emf"/><Relationship Id="rId8" Type="http://schemas.openxmlformats.org/officeDocument/2006/relationships/image" Target="../media/image11.emf"/><Relationship Id="rId1" Type="http://schemas.openxmlformats.org/officeDocument/2006/relationships/tags" Target="../tags/tag10.xml"/><Relationship Id="rId2"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7"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20.emf"/><Relationship Id="rId5"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03"/>
            <a:ext cx="12192000" cy="1470025"/>
          </a:xfrm>
        </p:spPr>
        <p:txBody>
          <a:bodyPr/>
          <a:lstStyle/>
          <a:p>
            <a:pPr eaLnBrk="1" hangingPunct="1"/>
            <a:r>
              <a:rPr lang="en-US" dirty="0" smtClean="0"/>
              <a:t>CSE 317: Artificial Intelligence</a:t>
            </a:r>
            <a:br>
              <a:rPr lang="en-US" dirty="0" smtClean="0"/>
            </a:br>
            <a:endParaRPr lang="en-US" sz="3600" dirty="0" smtClean="0"/>
          </a:p>
        </p:txBody>
      </p:sp>
      <p:sp>
        <p:nvSpPr>
          <p:cNvPr id="5123" name="Rectangle 6"/>
          <p:cNvSpPr>
            <a:spLocks noGrp="1" noChangeArrowheads="1"/>
          </p:cNvSpPr>
          <p:nvPr>
            <p:ph type="subTitle" idx="1"/>
          </p:nvPr>
        </p:nvSpPr>
        <p:spPr>
          <a:xfrm>
            <a:off x="0" y="1295400"/>
            <a:ext cx="12192000" cy="1524000"/>
          </a:xfrm>
        </p:spPr>
        <p:txBody>
          <a:bodyPr/>
          <a:lstStyle/>
          <a:p>
            <a:pPr eaLnBrk="1" hangingPunct="1"/>
            <a:r>
              <a:rPr lang="en-US" sz="4300" dirty="0" smtClean="0"/>
              <a:t>Markov Models</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2" y="2971800"/>
            <a:ext cx="6790812" cy="1495832"/>
          </a:xfrm>
          <a:prstGeom prst="rect">
            <a:avLst/>
          </a:prstGeom>
        </p:spPr>
      </p:pic>
      <p:sp>
        <p:nvSpPr>
          <p:cNvPr id="8" name="Text Box 8"/>
          <p:cNvSpPr txBox="1">
            <a:spLocks noChangeArrowheads="1"/>
          </p:cNvSpPr>
          <p:nvPr/>
        </p:nvSpPr>
        <p:spPr bwMode="auto">
          <a:xfrm>
            <a:off x="0" y="6003922"/>
            <a:ext cx="12192000" cy="607857"/>
          </a:xfrm>
          <a:prstGeom prst="rect">
            <a:avLst/>
          </a:prstGeom>
          <a:noFill/>
          <a:ln w="9525">
            <a:noFill/>
            <a:miter lim="800000"/>
            <a:headEnd/>
            <a:tailEnd/>
          </a:ln>
        </p:spPr>
        <p:txBody>
          <a:bodyPr wrap="square" lIns="68579" tIns="34289" rIns="68579" bIns="34289">
            <a:spAutoFit/>
          </a:bodyPr>
          <a:lstStyle/>
          <a:p>
            <a:pPr algn="ctr">
              <a:spcBef>
                <a:spcPct val="50000"/>
              </a:spcBef>
            </a:pPr>
            <a:endParaRPr lang="en-US" sz="1400" dirty="0" smtClean="0">
              <a:latin typeface="Calibri"/>
              <a:cs typeface="Calibri"/>
            </a:endParaRP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spTree>
    <p:extLst>
      <p:ext uri="{BB962C8B-B14F-4D97-AF65-F5344CB8AC3E}">
        <p14:creationId xmlns:p14="http://schemas.microsoft.com/office/powerpoint/2010/main" val="1811261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Models Recap</a:t>
            </a:r>
            <a:endParaRPr lang="en-US" dirty="0"/>
          </a:p>
        </p:txBody>
      </p:sp>
      <p:sp>
        <p:nvSpPr>
          <p:cNvPr id="3" name="Content Placeholder 2"/>
          <p:cNvSpPr>
            <a:spLocks noGrp="1"/>
          </p:cNvSpPr>
          <p:nvPr>
            <p:ph idx="1"/>
          </p:nvPr>
        </p:nvSpPr>
        <p:spPr/>
        <p:txBody>
          <a:bodyPr/>
          <a:lstStyle/>
          <a:p>
            <a:r>
              <a:rPr lang="en-US" dirty="0" smtClean="0"/>
              <a:t>Explicit assumption for all   </a:t>
            </a:r>
            <a:r>
              <a:rPr lang="en-US" i="1" dirty="0" smtClean="0"/>
              <a:t>t</a:t>
            </a:r>
            <a:r>
              <a:rPr lang="en-US" dirty="0" smtClean="0"/>
              <a:t> :</a:t>
            </a:r>
          </a:p>
          <a:p>
            <a:r>
              <a:rPr lang="en-US" dirty="0" smtClean="0"/>
              <a:t>Consequence, joint distribution can be written as: </a:t>
            </a:r>
          </a:p>
          <a:p>
            <a:endParaRPr lang="en-US" dirty="0"/>
          </a:p>
          <a:p>
            <a:endParaRPr lang="en-US" dirty="0" smtClean="0"/>
          </a:p>
          <a:p>
            <a:endParaRPr lang="en-US" sz="1800" dirty="0"/>
          </a:p>
          <a:p>
            <a:endParaRPr lang="en-US" sz="1000" dirty="0" smtClean="0"/>
          </a:p>
          <a:p>
            <a:r>
              <a:rPr lang="en-US" dirty="0" smtClean="0"/>
              <a:t>Implied conditional independencies:  (try to prove this!)</a:t>
            </a:r>
          </a:p>
          <a:p>
            <a:pPr lvl="1"/>
            <a:r>
              <a:rPr lang="en-US" dirty="0" smtClean="0"/>
              <a:t>Past variables independent of future variables given the present</a:t>
            </a:r>
          </a:p>
          <a:p>
            <a:pPr marL="457176" lvl="1" indent="0">
              <a:buNone/>
            </a:pPr>
            <a:r>
              <a:rPr lang="en-US" dirty="0" smtClean="0"/>
              <a:t>i.e., if                     or                      then:</a:t>
            </a:r>
          </a:p>
          <a:p>
            <a:r>
              <a:rPr lang="en-US" dirty="0" smtClean="0"/>
              <a:t>Additional explicit assumption:                         is the same for all </a:t>
            </a:r>
            <a:r>
              <a:rPr lang="en-US" i="1" dirty="0" smtClean="0"/>
              <a:t>t</a:t>
            </a:r>
            <a:endParaRPr lang="en-US" i="1" dirty="0"/>
          </a:p>
        </p:txBody>
      </p:sp>
      <p:pic>
        <p:nvPicPr>
          <p:cNvPr id="5" name="Picture 4" descr="latex-image-1.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1524000"/>
            <a:ext cx="4242487" cy="381000"/>
          </a:xfrm>
          <a:prstGeom prst="rect">
            <a:avLst/>
          </a:prstGeom>
        </p:spPr>
      </p:pic>
      <p:pic>
        <p:nvPicPr>
          <p:cNvPr id="6" name="Picture 5" descr="latex-image-1.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2743200"/>
            <a:ext cx="9033208" cy="1447800"/>
          </a:xfrm>
          <a:prstGeom prst="rect">
            <a:avLst/>
          </a:prstGeom>
        </p:spPr>
      </p:pic>
      <p:pic>
        <p:nvPicPr>
          <p:cNvPr id="7" name="Picture 6" descr="latex-image-1.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5600" y="5410200"/>
            <a:ext cx="2667000" cy="394415"/>
          </a:xfrm>
          <a:prstGeom prst="rect">
            <a:avLst/>
          </a:prstGeom>
        </p:spPr>
      </p:pic>
      <p:pic>
        <p:nvPicPr>
          <p:cNvPr id="8" name="Picture 7"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5530850"/>
            <a:ext cx="1390650" cy="234070"/>
          </a:xfrm>
          <a:prstGeom prst="rect">
            <a:avLst/>
          </a:prstGeom>
        </p:spPr>
      </p:pic>
      <p:pic>
        <p:nvPicPr>
          <p:cNvPr id="9" name="Picture 8" descr="latex-image-1.pdf"/>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0971" y="5537200"/>
            <a:ext cx="1395879" cy="234950"/>
          </a:xfrm>
          <a:prstGeom prst="rect">
            <a:avLst/>
          </a:prstGeom>
        </p:spPr>
      </p:pic>
      <p:pic>
        <p:nvPicPr>
          <p:cNvPr id="10" name="Picture 9" descr="latex-image-1.pd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96000" y="6064250"/>
            <a:ext cx="1843012" cy="336550"/>
          </a:xfrm>
          <a:prstGeom prst="rect">
            <a:avLst/>
          </a:prstGeom>
        </p:spPr>
      </p:pic>
    </p:spTree>
    <p:extLst>
      <p:ext uri="{BB962C8B-B14F-4D97-AF65-F5344CB8AC3E}">
        <p14:creationId xmlns:p14="http://schemas.microsoft.com/office/powerpoint/2010/main" val="652238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smtClean="0">
                <a:ea typeface="ＭＳ Ｐゴシック" pitchFamily="34" charset="-128"/>
              </a:rPr>
              <a:t>Conditional Independence</a:t>
            </a:r>
          </a:p>
        </p:txBody>
      </p:sp>
      <p:sp>
        <p:nvSpPr>
          <p:cNvPr id="24578" name="Rectangle 3"/>
          <p:cNvSpPr>
            <a:spLocks noGrp="1" noChangeArrowheads="1"/>
          </p:cNvSpPr>
          <p:nvPr>
            <p:ph idx="1"/>
          </p:nvPr>
        </p:nvSpPr>
        <p:spPr>
          <a:xfrm>
            <a:off x="2438400" y="3200400"/>
            <a:ext cx="8077200" cy="3154363"/>
          </a:xfrm>
        </p:spPr>
        <p:txBody>
          <a:bodyPr/>
          <a:lstStyle/>
          <a:p>
            <a:pPr>
              <a:lnSpc>
                <a:spcPct val="80000"/>
              </a:lnSpc>
            </a:pPr>
            <a:r>
              <a:rPr lang="en-US" sz="2800" dirty="0" smtClean="0">
                <a:ea typeface="ＭＳ Ｐゴシック" pitchFamily="34" charset="-128"/>
              </a:rPr>
              <a:t>Basic conditional independence:</a:t>
            </a:r>
          </a:p>
          <a:p>
            <a:pPr lvl="1">
              <a:lnSpc>
                <a:spcPct val="80000"/>
              </a:lnSpc>
            </a:pPr>
            <a:r>
              <a:rPr lang="en-US" sz="2400" dirty="0" smtClean="0">
                <a:ea typeface="ＭＳ Ｐゴシック" pitchFamily="34" charset="-128"/>
              </a:rPr>
              <a:t>Past and future independent of the present</a:t>
            </a:r>
          </a:p>
          <a:p>
            <a:pPr lvl="1">
              <a:lnSpc>
                <a:spcPct val="80000"/>
              </a:lnSpc>
            </a:pPr>
            <a:r>
              <a:rPr lang="en-US" sz="2400" dirty="0" smtClean="0">
                <a:ea typeface="ＭＳ Ｐゴシック" pitchFamily="34" charset="-128"/>
              </a:rPr>
              <a:t>Each time step only depends on the previous</a:t>
            </a:r>
          </a:p>
          <a:p>
            <a:pPr lvl="1">
              <a:lnSpc>
                <a:spcPct val="80000"/>
              </a:lnSpc>
            </a:pPr>
            <a:r>
              <a:rPr lang="en-US" sz="2400" dirty="0" smtClean="0">
                <a:ea typeface="ＭＳ Ｐゴシック" pitchFamily="34" charset="-128"/>
              </a:rPr>
              <a:t>This is called the (first order) Markov property</a:t>
            </a:r>
          </a:p>
          <a:p>
            <a:pPr lvl="1">
              <a:lnSpc>
                <a:spcPct val="80000"/>
              </a:lnSpc>
            </a:pPr>
            <a:endParaRPr lang="en-US" sz="2400" dirty="0" smtClean="0">
              <a:ea typeface="ＭＳ Ｐゴシック" pitchFamily="34" charset="-128"/>
            </a:endParaRPr>
          </a:p>
          <a:p>
            <a:pPr>
              <a:lnSpc>
                <a:spcPct val="80000"/>
              </a:lnSpc>
            </a:pPr>
            <a:r>
              <a:rPr lang="en-US" sz="2800" dirty="0" smtClean="0">
                <a:ea typeface="ＭＳ Ｐゴシック" pitchFamily="34" charset="-128"/>
              </a:rPr>
              <a:t>Note that the chain is just a (</a:t>
            </a:r>
            <a:r>
              <a:rPr lang="en-US" sz="2800" dirty="0" err="1" smtClean="0">
                <a:ea typeface="ＭＳ Ｐゴシック" pitchFamily="34" charset="-128"/>
              </a:rPr>
              <a:t>growable</a:t>
            </a:r>
            <a:r>
              <a:rPr lang="en-US" sz="2800" dirty="0" smtClean="0">
                <a:ea typeface="ＭＳ Ｐゴシック" pitchFamily="34" charset="-128"/>
              </a:rPr>
              <a:t>) BN</a:t>
            </a:r>
          </a:p>
          <a:p>
            <a:pPr lvl="1">
              <a:lnSpc>
                <a:spcPct val="80000"/>
              </a:lnSpc>
            </a:pPr>
            <a:r>
              <a:rPr lang="en-US" sz="2400" dirty="0" smtClean="0">
                <a:ea typeface="ＭＳ Ｐゴシック" pitchFamily="34" charset="-128"/>
              </a:rPr>
              <a:t>We can always use generic BN reasoning on it if we truncate the chain at a fixed length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2" y="1399767"/>
            <a:ext cx="6790812" cy="1495832"/>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0" y="-38100"/>
            <a:ext cx="12192000" cy="1143000"/>
          </a:xfrm>
        </p:spPr>
        <p:txBody>
          <a:bodyPr/>
          <a:lstStyle/>
          <a:p>
            <a:r>
              <a:rPr lang="en-US" dirty="0" smtClean="0">
                <a:ea typeface="ＭＳ Ｐゴシック" pitchFamily="34" charset="-128"/>
              </a:rPr>
              <a:t>Example Markov Chain: Weather</a:t>
            </a:r>
          </a:p>
        </p:txBody>
      </p:sp>
      <p:sp>
        <p:nvSpPr>
          <p:cNvPr id="28674" name="Rectangle 3"/>
          <p:cNvSpPr>
            <a:spLocks noGrp="1" noChangeArrowheads="1"/>
          </p:cNvSpPr>
          <p:nvPr>
            <p:ph idx="1"/>
          </p:nvPr>
        </p:nvSpPr>
        <p:spPr>
          <a:xfrm>
            <a:off x="457200" y="1447800"/>
            <a:ext cx="4267200" cy="838200"/>
          </a:xfrm>
        </p:spPr>
        <p:txBody>
          <a:bodyPr/>
          <a:lstStyle/>
          <a:p>
            <a:r>
              <a:rPr lang="en-US" sz="2800" dirty="0" smtClean="0">
                <a:ea typeface="ＭＳ Ｐゴシック" pitchFamily="34" charset="-128"/>
              </a:rPr>
              <a:t>States: X = {rain, sun}</a:t>
            </a:r>
          </a:p>
          <a:p>
            <a:pPr marL="457176" lvl="1" indent="0">
              <a:buNone/>
            </a:pPr>
            <a:endParaRPr lang="en-US" sz="2400" dirty="0" smtClean="0">
              <a:ea typeface="ＭＳ Ｐゴシック" pitchFamily="34" charset="-128"/>
            </a:endParaRPr>
          </a:p>
          <a:p>
            <a:pPr lvl="1"/>
            <a:endParaRPr lang="en-US" sz="2400" dirty="0" smtClean="0">
              <a:ea typeface="ＭＳ Ｐゴシック" pitchFamily="34" charset="-128"/>
            </a:endParaRPr>
          </a:p>
          <a:p>
            <a:pPr lvl="1"/>
            <a:endParaRPr lang="en-US" sz="2400" dirty="0" smtClean="0">
              <a:ea typeface="ＭＳ Ｐゴシック" pitchFamily="34" charset="-128"/>
            </a:endParaRPr>
          </a:p>
        </p:txBody>
      </p:sp>
      <p:sp>
        <p:nvSpPr>
          <p:cNvPr id="28675" name="Oval 4"/>
          <p:cNvSpPr>
            <a:spLocks noChangeArrowheads="1"/>
          </p:cNvSpPr>
          <p:nvPr/>
        </p:nvSpPr>
        <p:spPr bwMode="auto">
          <a:xfrm>
            <a:off x="5853113" y="5057775"/>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latin typeface="Calibri"/>
                <a:cs typeface="Calibri"/>
              </a:rPr>
              <a:t>rain</a:t>
            </a:r>
          </a:p>
        </p:txBody>
      </p:sp>
      <p:sp>
        <p:nvSpPr>
          <p:cNvPr id="28676" name="Oval 5"/>
          <p:cNvSpPr>
            <a:spLocks noChangeArrowheads="1"/>
          </p:cNvSpPr>
          <p:nvPr/>
        </p:nvSpPr>
        <p:spPr bwMode="auto">
          <a:xfrm>
            <a:off x="7300913" y="5057775"/>
            <a:ext cx="609600" cy="609600"/>
          </a:xfrm>
          <a:prstGeom prst="ellipse">
            <a:avLst/>
          </a:prstGeom>
          <a:solidFill>
            <a:srgbClr val="FFCC00"/>
          </a:solidFill>
          <a:ln w="28575">
            <a:solidFill>
              <a:schemeClr val="tx1"/>
            </a:solidFill>
            <a:round/>
            <a:headEnd/>
            <a:tailEnd/>
          </a:ln>
        </p:spPr>
        <p:txBody>
          <a:bodyPr wrap="none" anchor="ctr"/>
          <a:lstStyle/>
          <a:p>
            <a:pPr algn="ctr"/>
            <a:r>
              <a:rPr lang="en-US">
                <a:latin typeface="Calibri"/>
                <a:cs typeface="Calibri"/>
              </a:rPr>
              <a:t>sun</a:t>
            </a:r>
          </a:p>
        </p:txBody>
      </p:sp>
      <p:cxnSp>
        <p:nvCxnSpPr>
          <p:cNvPr id="28677" name="AutoShape 6"/>
          <p:cNvCxnSpPr>
            <a:cxnSpLocks noChangeShapeType="1"/>
            <a:stCxn id="28675" idx="0"/>
            <a:endCxn id="28676" idx="0"/>
          </p:cNvCxnSpPr>
          <p:nvPr/>
        </p:nvCxnSpPr>
        <p:spPr bwMode="auto">
          <a:xfrm rot="5400000" flipV="1">
            <a:off x="6881019" y="4320381"/>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78" name="AutoShape 7"/>
          <p:cNvCxnSpPr>
            <a:cxnSpLocks noChangeShapeType="1"/>
            <a:stCxn id="28676" idx="4"/>
            <a:endCxn id="28675" idx="4"/>
          </p:cNvCxnSpPr>
          <p:nvPr/>
        </p:nvCxnSpPr>
        <p:spPr bwMode="auto">
          <a:xfrm rot="5400000">
            <a:off x="6881019" y="4958556"/>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79" name="AutoShape 8"/>
          <p:cNvCxnSpPr>
            <a:cxnSpLocks noChangeShapeType="1"/>
            <a:stCxn id="28676" idx="7"/>
            <a:endCxn id="28676" idx="6"/>
          </p:cNvCxnSpPr>
          <p:nvPr/>
        </p:nvCxnSpPr>
        <p:spPr bwMode="auto">
          <a:xfrm rot="5400000" flipV="1">
            <a:off x="7758113" y="5195887"/>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80" name="AutoShape 9"/>
          <p:cNvCxnSpPr>
            <a:cxnSpLocks noChangeShapeType="1"/>
            <a:stCxn id="28675" idx="3"/>
            <a:endCxn id="28675" idx="2"/>
          </p:cNvCxnSpPr>
          <p:nvPr/>
        </p:nvCxnSpPr>
        <p:spPr bwMode="auto">
          <a:xfrm rot="16200000" flipV="1">
            <a:off x="5775325" y="5426075"/>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8681" name="Text Box 10"/>
          <p:cNvSpPr txBox="1">
            <a:spLocks noChangeArrowheads="1"/>
          </p:cNvSpPr>
          <p:nvPr/>
        </p:nvSpPr>
        <p:spPr bwMode="auto">
          <a:xfrm>
            <a:off x="8153400" y="45100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28682" name="Text Box 11"/>
          <p:cNvSpPr txBox="1">
            <a:spLocks noChangeArrowheads="1"/>
          </p:cNvSpPr>
          <p:nvPr/>
        </p:nvSpPr>
        <p:spPr bwMode="auto">
          <a:xfrm>
            <a:off x="5638800" y="60483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28683" name="Text Box 12"/>
          <p:cNvSpPr txBox="1">
            <a:spLocks noChangeArrowheads="1"/>
          </p:cNvSpPr>
          <p:nvPr/>
        </p:nvSpPr>
        <p:spPr bwMode="auto">
          <a:xfrm>
            <a:off x="6629400" y="46767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sp>
        <p:nvSpPr>
          <p:cNvPr id="28684" name="Text Box 13"/>
          <p:cNvSpPr txBox="1">
            <a:spLocks noChangeArrowheads="1"/>
          </p:cNvSpPr>
          <p:nvPr/>
        </p:nvSpPr>
        <p:spPr bwMode="auto">
          <a:xfrm>
            <a:off x="6629400" y="62007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sp>
        <p:nvSpPr>
          <p:cNvPr id="28685" name="AutoShape 14"/>
          <p:cNvSpPr>
            <a:spLocks noChangeArrowheads="1"/>
          </p:cNvSpPr>
          <p:nvPr/>
        </p:nvSpPr>
        <p:spPr bwMode="auto">
          <a:xfrm>
            <a:off x="5562600" y="3810000"/>
            <a:ext cx="6019800" cy="457200"/>
          </a:xfrm>
          <a:prstGeom prst="wedgeRectCallout">
            <a:avLst>
              <a:gd name="adj1" fmla="val -49866"/>
              <a:gd name="adj2" fmla="val -26079"/>
            </a:avLst>
          </a:prstGeom>
          <a:solidFill>
            <a:schemeClr val="bg1"/>
          </a:solidFill>
          <a:ln w="9525">
            <a:solidFill>
              <a:schemeClr val="tx1"/>
            </a:solidFill>
            <a:miter lim="800000"/>
            <a:headEnd/>
            <a:tailEnd/>
          </a:ln>
        </p:spPr>
        <p:txBody>
          <a:bodyPr/>
          <a:lstStyle/>
          <a:p>
            <a:pPr algn="ctr"/>
            <a:r>
              <a:rPr lang="en-US" sz="2400" dirty="0">
                <a:solidFill>
                  <a:srgbClr val="CC0000"/>
                </a:solidFill>
                <a:latin typeface="Calibri"/>
                <a:cs typeface="Calibri"/>
              </a:rPr>
              <a:t>Two new ways of representing the same </a:t>
            </a:r>
            <a:r>
              <a:rPr lang="en-US" sz="2400" dirty="0" smtClean="0">
                <a:solidFill>
                  <a:srgbClr val="CC0000"/>
                </a:solidFill>
                <a:latin typeface="Calibri"/>
                <a:cs typeface="Calibri"/>
              </a:rPr>
              <a:t>CPT</a:t>
            </a:r>
            <a:endParaRPr lang="en-US" sz="2400" dirty="0">
              <a:solidFill>
                <a:srgbClr val="CC0000"/>
              </a:solidFill>
              <a:latin typeface="Calibri"/>
              <a:cs typeface="Calibri"/>
            </a:endParaRPr>
          </a:p>
        </p:txBody>
      </p:sp>
      <p:grpSp>
        <p:nvGrpSpPr>
          <p:cNvPr id="28687" name="Group 1"/>
          <p:cNvGrpSpPr>
            <a:grpSpLocks/>
          </p:cNvGrpSpPr>
          <p:nvPr/>
        </p:nvGrpSpPr>
        <p:grpSpPr bwMode="auto">
          <a:xfrm>
            <a:off x="8839200" y="5029200"/>
            <a:ext cx="2133600" cy="1066800"/>
            <a:chOff x="2057400" y="3260725"/>
            <a:chExt cx="2133600" cy="1066800"/>
          </a:xfrm>
        </p:grpSpPr>
        <p:sp>
          <p:nvSpPr>
            <p:cNvPr id="28718" name="Rectangle 7"/>
            <p:cNvSpPr>
              <a:spLocks noChangeArrowheads="1"/>
            </p:cNvSpPr>
            <p:nvPr/>
          </p:nvSpPr>
          <p:spPr bwMode="auto">
            <a:xfrm>
              <a:off x="2057400" y="3260725"/>
              <a:ext cx="685800" cy="381000"/>
            </a:xfrm>
            <a:prstGeom prst="rect">
              <a:avLst/>
            </a:prstGeom>
            <a:solidFill>
              <a:srgbClr val="FFCC00"/>
            </a:solidFill>
            <a:ln w="9525">
              <a:solidFill>
                <a:schemeClr val="tx1"/>
              </a:solidFill>
              <a:miter lim="800000"/>
              <a:headEnd/>
              <a:tailEnd/>
            </a:ln>
          </p:spPr>
          <p:txBody>
            <a:bodyPr wrap="none" anchor="ctr"/>
            <a:lstStyle/>
            <a:p>
              <a:pPr algn="ctr"/>
              <a:r>
                <a:rPr lang="en-US">
                  <a:latin typeface="Calibri"/>
                  <a:cs typeface="Calibri"/>
                </a:rPr>
                <a:t>sun</a:t>
              </a:r>
            </a:p>
          </p:txBody>
        </p:sp>
        <p:sp>
          <p:nvSpPr>
            <p:cNvPr id="28719" name="Rectangle 8"/>
            <p:cNvSpPr>
              <a:spLocks noChangeArrowheads="1"/>
            </p:cNvSpPr>
            <p:nvPr/>
          </p:nvSpPr>
          <p:spPr bwMode="auto">
            <a:xfrm>
              <a:off x="2057400" y="3946525"/>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rain</a:t>
              </a:r>
            </a:p>
          </p:txBody>
        </p:sp>
        <p:sp>
          <p:nvSpPr>
            <p:cNvPr id="28720" name="Rectangle 9"/>
            <p:cNvSpPr>
              <a:spLocks noChangeArrowheads="1"/>
            </p:cNvSpPr>
            <p:nvPr/>
          </p:nvSpPr>
          <p:spPr bwMode="auto">
            <a:xfrm>
              <a:off x="3505200" y="3260725"/>
              <a:ext cx="685800" cy="381000"/>
            </a:xfrm>
            <a:prstGeom prst="rect">
              <a:avLst/>
            </a:prstGeom>
            <a:solidFill>
              <a:srgbClr val="FFCC00"/>
            </a:solidFill>
            <a:ln w="9525">
              <a:solidFill>
                <a:schemeClr val="tx1"/>
              </a:solidFill>
              <a:miter lim="800000"/>
              <a:headEnd/>
              <a:tailEnd/>
            </a:ln>
          </p:spPr>
          <p:txBody>
            <a:bodyPr wrap="none" anchor="ctr"/>
            <a:lstStyle/>
            <a:p>
              <a:pPr algn="ctr"/>
              <a:r>
                <a:rPr lang="en-US">
                  <a:latin typeface="Calibri"/>
                  <a:cs typeface="Calibri"/>
                </a:rPr>
                <a:t>sun</a:t>
              </a:r>
            </a:p>
          </p:txBody>
        </p:sp>
        <p:sp>
          <p:nvSpPr>
            <p:cNvPr id="28721" name="Rectangle 10"/>
            <p:cNvSpPr>
              <a:spLocks noChangeArrowheads="1"/>
            </p:cNvSpPr>
            <p:nvPr/>
          </p:nvSpPr>
          <p:spPr bwMode="auto">
            <a:xfrm>
              <a:off x="3505200" y="3946525"/>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rain</a:t>
              </a:r>
            </a:p>
          </p:txBody>
        </p:sp>
        <p:cxnSp>
          <p:nvCxnSpPr>
            <p:cNvPr id="28722" name="AutoShape 15"/>
            <p:cNvCxnSpPr>
              <a:cxnSpLocks noChangeShapeType="1"/>
              <a:stCxn id="28718" idx="3"/>
              <a:endCxn id="28720" idx="1"/>
            </p:cNvCxnSpPr>
            <p:nvPr/>
          </p:nvCxnSpPr>
          <p:spPr bwMode="auto">
            <a:xfrm>
              <a:off x="2743200" y="3451225"/>
              <a:ext cx="762000" cy="0"/>
            </a:xfrm>
            <a:prstGeom prst="straightConnector1">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3" name="AutoShape 16"/>
            <p:cNvCxnSpPr>
              <a:cxnSpLocks noChangeShapeType="1"/>
              <a:stCxn id="28718" idx="3"/>
              <a:endCxn id="28721" idx="1"/>
            </p:cNvCxnSpPr>
            <p:nvPr/>
          </p:nvCxnSpPr>
          <p:spPr bwMode="auto">
            <a:xfrm>
              <a:off x="2743200" y="3451225"/>
              <a:ext cx="76200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4" name="AutoShape 17"/>
            <p:cNvCxnSpPr>
              <a:cxnSpLocks noChangeShapeType="1"/>
              <a:stCxn id="28719" idx="3"/>
              <a:endCxn id="28720" idx="1"/>
            </p:cNvCxnSpPr>
            <p:nvPr/>
          </p:nvCxnSpPr>
          <p:spPr bwMode="auto">
            <a:xfrm flipV="1">
              <a:off x="2743200" y="3451225"/>
              <a:ext cx="76200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5" name="AutoShape 18"/>
            <p:cNvCxnSpPr>
              <a:cxnSpLocks noChangeShapeType="1"/>
              <a:stCxn id="28719" idx="3"/>
              <a:endCxn id="28721" idx="1"/>
            </p:cNvCxnSpPr>
            <p:nvPr/>
          </p:nvCxnSpPr>
          <p:spPr bwMode="auto">
            <a:xfrm>
              <a:off x="2743200" y="4137025"/>
              <a:ext cx="762000" cy="0"/>
            </a:xfrm>
            <a:prstGeom prst="straightConnector1">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28688" name="Text Box 12"/>
          <p:cNvSpPr txBox="1">
            <a:spLocks noChangeArrowheads="1"/>
          </p:cNvSpPr>
          <p:nvPr/>
        </p:nvSpPr>
        <p:spPr bwMode="auto">
          <a:xfrm>
            <a:off x="9829800" y="5181600"/>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sp>
        <p:nvSpPr>
          <p:cNvPr id="28689" name="Text Box 10"/>
          <p:cNvSpPr txBox="1">
            <a:spLocks noChangeArrowheads="1"/>
          </p:cNvSpPr>
          <p:nvPr/>
        </p:nvSpPr>
        <p:spPr bwMode="auto">
          <a:xfrm>
            <a:off x="9829800" y="48148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28690" name="Text Box 10"/>
          <p:cNvSpPr txBox="1">
            <a:spLocks noChangeArrowheads="1"/>
          </p:cNvSpPr>
          <p:nvPr/>
        </p:nvSpPr>
        <p:spPr bwMode="auto">
          <a:xfrm>
            <a:off x="9829800" y="5943600"/>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28691" name="Text Box 10"/>
          <p:cNvSpPr txBox="1">
            <a:spLocks noChangeArrowheads="1"/>
          </p:cNvSpPr>
          <p:nvPr/>
        </p:nvSpPr>
        <p:spPr bwMode="auto">
          <a:xfrm>
            <a:off x="9829800" y="55006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graphicFrame>
        <p:nvGraphicFramePr>
          <p:cNvPr id="29" name="Table 28"/>
          <p:cNvGraphicFramePr>
            <a:graphicFrameLocks noGrp="1"/>
          </p:cNvGraphicFramePr>
          <p:nvPr>
            <p:extLst>
              <p:ext uri="{D42A27DB-BD31-4B8C-83A1-F6EECF244321}">
                <p14:modId xmlns:p14="http://schemas.microsoft.com/office/powerpoint/2010/main" val="3275707149"/>
              </p:ext>
            </p:extLst>
          </p:nvPr>
        </p:nvGraphicFramePr>
        <p:xfrm>
          <a:off x="1219200" y="4495800"/>
          <a:ext cx="2220913" cy="1844675"/>
        </p:xfrm>
        <a:graphic>
          <a:graphicData uri="http://schemas.openxmlformats.org/drawingml/2006/table">
            <a:tbl>
              <a:tblPr firstRow="1" bandRow="1">
                <a:tableStyleId>{10A1B5D5-9B99-4C35-A422-299274C87663}</a:tableStyleId>
              </a:tblPr>
              <a:tblGrid>
                <a:gridCol w="563878"/>
                <a:gridCol w="563878"/>
                <a:gridCol w="1093157"/>
              </a:tblGrid>
              <a:tr h="381131">
                <a:tc>
                  <a:txBody>
                    <a:bodyPr/>
                    <a:lstStyle/>
                    <a:p>
                      <a:pPr algn="ctr"/>
                      <a:r>
                        <a:rPr lang="en-US" sz="1800" b="1" i="0" u="none" baseline="0" dirty="0" smtClean="0">
                          <a:solidFill>
                            <a:schemeClr val="tx1"/>
                          </a:solidFill>
                          <a:latin typeface="Calibri"/>
                          <a:cs typeface="Calibri"/>
                        </a:rPr>
                        <a:t>X</a:t>
                      </a:r>
                      <a:r>
                        <a:rPr lang="en-US" sz="1800" b="1" i="0" u="none" baseline="-25000" dirty="0" smtClean="0">
                          <a:solidFill>
                            <a:schemeClr val="tx1"/>
                          </a:solidFill>
                          <a:latin typeface="Calibri"/>
                          <a:cs typeface="Calibri"/>
                        </a:rPr>
                        <a:t>t</a:t>
                      </a:r>
                      <a:r>
                        <a:rPr lang="en-US" sz="1800" b="1" baseline="-25000" dirty="0" smtClean="0">
                          <a:solidFill>
                            <a:schemeClr val="tx1"/>
                          </a:solidFill>
                          <a:latin typeface="Calibri"/>
                          <a:cs typeface="Calibri"/>
                        </a:rPr>
                        <a:t>-1</a:t>
                      </a:r>
                      <a:endParaRPr lang="en-US" sz="1800" b="1" baseline="-25000" dirty="0">
                        <a:solidFill>
                          <a:schemeClr val="tx1"/>
                        </a:solidFill>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i="0" u="none" baseline="0" dirty="0" err="1" smtClean="0">
                          <a:solidFill>
                            <a:schemeClr val="tx1"/>
                          </a:solidFill>
                          <a:latin typeface="Calibri"/>
                          <a:cs typeface="Calibri"/>
                        </a:rPr>
                        <a:t>X</a:t>
                      </a:r>
                      <a:r>
                        <a:rPr lang="en-US" sz="1800" b="1" i="0" u="none" baseline="-25000" dirty="0" err="1" smtClean="0">
                          <a:solidFill>
                            <a:schemeClr val="tx1"/>
                          </a:solidFill>
                          <a:latin typeface="Calibri"/>
                          <a:cs typeface="Calibri"/>
                        </a:rPr>
                        <a:t>t</a:t>
                      </a:r>
                      <a:endParaRPr lang="en-US" sz="1800" b="1" i="0" u="none" baseline="-25000" dirty="0">
                        <a:solidFill>
                          <a:schemeClr val="tx1"/>
                        </a:solidFill>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dirty="0" smtClean="0">
                          <a:solidFill>
                            <a:schemeClr val="tx1"/>
                          </a:solidFill>
                          <a:latin typeface="Calibri"/>
                          <a:cs typeface="Calibri"/>
                        </a:rPr>
                        <a:t>P(</a:t>
                      </a:r>
                      <a:r>
                        <a:rPr lang="en-US" sz="1800" b="1" i="0" u="none" baseline="0" dirty="0" smtClean="0">
                          <a:solidFill>
                            <a:schemeClr val="tx1"/>
                          </a:solidFill>
                          <a:latin typeface="Calibri"/>
                          <a:cs typeface="Calibri"/>
                        </a:rPr>
                        <a:t>X</a:t>
                      </a:r>
                      <a:r>
                        <a:rPr lang="en-US" sz="1800" b="1" i="0" u="none" baseline="-25000" dirty="0" smtClean="0">
                          <a:solidFill>
                            <a:schemeClr val="tx1"/>
                          </a:solidFill>
                          <a:latin typeface="Calibri"/>
                          <a:cs typeface="Calibri"/>
                        </a:rPr>
                        <a:t>t</a:t>
                      </a:r>
                      <a:r>
                        <a:rPr lang="en-US" sz="1800" b="1" dirty="0" smtClean="0">
                          <a:solidFill>
                            <a:schemeClr val="tx1"/>
                          </a:solidFill>
                          <a:latin typeface="Calibri"/>
                          <a:cs typeface="Calibri"/>
                        </a:rPr>
                        <a:t>|</a:t>
                      </a:r>
                      <a:r>
                        <a:rPr lang="en-US" sz="1800" b="1" i="0" u="none" baseline="0" dirty="0" smtClean="0">
                          <a:solidFill>
                            <a:schemeClr val="tx1"/>
                          </a:solidFill>
                          <a:latin typeface="Calibri"/>
                          <a:cs typeface="Calibri"/>
                        </a:rPr>
                        <a:t>X</a:t>
                      </a:r>
                      <a:r>
                        <a:rPr lang="en-US" sz="1800" b="1" i="0" u="none" baseline="-25000" dirty="0" smtClean="0">
                          <a:solidFill>
                            <a:schemeClr val="tx1"/>
                          </a:solidFill>
                          <a:latin typeface="Calibri"/>
                          <a:cs typeface="Calibri"/>
                        </a:rPr>
                        <a:t>t</a:t>
                      </a:r>
                      <a:r>
                        <a:rPr lang="en-US" sz="1800" b="1" baseline="-25000" dirty="0" smtClean="0">
                          <a:solidFill>
                            <a:schemeClr val="tx1"/>
                          </a:solidFill>
                          <a:latin typeface="Calibri"/>
                          <a:cs typeface="Calibri"/>
                        </a:rPr>
                        <a:t>-1</a:t>
                      </a:r>
                      <a:r>
                        <a:rPr lang="en-US" sz="1800" b="1" dirty="0" smtClean="0">
                          <a:solidFill>
                            <a:schemeClr val="tx1"/>
                          </a:solidFill>
                          <a:latin typeface="Calibri"/>
                          <a:cs typeface="Calibri"/>
                        </a:rPr>
                        <a:t>)</a:t>
                      </a:r>
                      <a:endParaRPr lang="en-US" sz="1800" b="1" dirty="0">
                        <a:solidFill>
                          <a:schemeClr val="tx1"/>
                        </a:solidFill>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latin typeface="Calibri"/>
                          <a:cs typeface="Calibri"/>
                        </a:rPr>
                        <a:t>sun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sun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sun</a:t>
                      </a:r>
                      <a:endParaRPr lang="en-US" sz="1800" b="0" dirty="0" smtClean="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rain</a:t>
                      </a:r>
                      <a:endParaRPr lang="en-US" sz="1800" b="0" dirty="0" smtClean="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0.1</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rain</a:t>
                      </a:r>
                      <a:endParaRPr lang="en-US" sz="1800" b="0" dirty="0" smtClean="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sun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0.3</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rain</a:t>
                      </a:r>
                      <a:endParaRPr lang="en-US" sz="1800" b="0" dirty="0" smtClean="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rain</a:t>
                      </a:r>
                      <a:endParaRPr lang="en-US" sz="1800" b="0" dirty="0" smtClean="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latin typeface="Calibri"/>
                          <a:cs typeface="Calibri"/>
                        </a:rPr>
                        <a:t>0.7</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sp>
        <p:nvSpPr>
          <p:cNvPr id="39" name="Rectangle 3"/>
          <p:cNvSpPr txBox="1">
            <a:spLocks noChangeArrowheads="1"/>
          </p:cNvSpPr>
          <p:nvPr/>
        </p:nvSpPr>
        <p:spPr bwMode="auto">
          <a:xfrm>
            <a:off x="457200" y="2819400"/>
            <a:ext cx="4724400" cy="1600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dirty="0" smtClean="0">
                <a:ea typeface="ＭＳ Ｐゴシック" pitchFamily="34" charset="-128"/>
              </a:rPr>
              <a:t>Initial distribution: 1.0 sun</a:t>
            </a:r>
          </a:p>
          <a:p>
            <a:pPr lvl="2"/>
            <a:endParaRPr lang="en-US" dirty="0" smtClean="0">
              <a:ea typeface="ＭＳ Ｐゴシック" pitchFamily="34" charset="-128"/>
            </a:endParaRPr>
          </a:p>
          <a:p>
            <a:r>
              <a:rPr lang="en-US" sz="2800" dirty="0" smtClean="0">
                <a:ea typeface="ＭＳ Ｐゴシック" pitchFamily="34" charset="-128"/>
              </a:rPr>
              <a:t>CPT P(</a:t>
            </a:r>
            <a:r>
              <a:rPr lang="en-US" sz="2800" dirty="0" err="1" smtClean="0">
                <a:ea typeface="ＭＳ Ｐゴシック" pitchFamily="34" charset="-128"/>
              </a:rPr>
              <a:t>X</a:t>
            </a:r>
            <a:r>
              <a:rPr lang="en-US" sz="2800" baseline="-25000" dirty="0" err="1" smtClean="0">
                <a:ea typeface="ＭＳ Ｐゴシック" pitchFamily="34" charset="-128"/>
              </a:rPr>
              <a:t>t</a:t>
            </a:r>
            <a:r>
              <a:rPr lang="en-US" sz="2800" dirty="0" smtClean="0">
                <a:ea typeface="ＭＳ Ｐゴシック" pitchFamily="34" charset="-128"/>
              </a:rPr>
              <a:t> | X</a:t>
            </a:r>
            <a:r>
              <a:rPr lang="en-US" sz="2800" baseline="-25000" dirty="0" smtClean="0">
                <a:ea typeface="ＭＳ Ｐゴシック" pitchFamily="34" charset="-128"/>
              </a:rPr>
              <a:t>t-1</a:t>
            </a:r>
            <a:r>
              <a:rPr lang="en-US" sz="2800" dirty="0" smtClean="0">
                <a:ea typeface="ＭＳ Ｐゴシック" pitchFamily="34" charset="-128"/>
              </a:rPr>
              <a:t>):</a:t>
            </a:r>
          </a:p>
          <a:p>
            <a:pPr lvl="1"/>
            <a:endParaRPr lang="en-US" sz="2400" dirty="0" smtClean="0">
              <a:ea typeface="ＭＳ Ｐゴシック" pitchFamily="34" charset="-128"/>
            </a:endParaRPr>
          </a:p>
          <a:p>
            <a:pPr lvl="1"/>
            <a:endParaRPr lang="en-US" sz="2400" dirty="0" smtClean="0">
              <a:ea typeface="ＭＳ Ｐゴシック" pitchFamily="34" charset="-128"/>
            </a:endParaRPr>
          </a:p>
          <a:p>
            <a:pPr lvl="1"/>
            <a:endParaRPr lang="en-US" sz="2400" dirty="0" smtClean="0">
              <a:ea typeface="ＭＳ Ｐゴシック" pitchFamily="34" charset="-128"/>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143000"/>
            <a:ext cx="5298851" cy="22669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6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6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6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6" grpId="0" animBg="1"/>
      <p:bldP spid="28681" grpId="0"/>
      <p:bldP spid="28682" grpId="0"/>
      <p:bldP spid="28683" grpId="0"/>
      <p:bldP spid="28684" grpId="0"/>
      <p:bldP spid="28685" grpId="0" animBg="1"/>
      <p:bldP spid="28688" grpId="0"/>
      <p:bldP spid="28689" grpId="0"/>
      <p:bldP spid="28690" grpId="0"/>
      <p:bldP spid="286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Markov Chain: Weather</a:t>
            </a:r>
            <a:endParaRPr lang="en-US" dirty="0"/>
          </a:p>
        </p:txBody>
      </p:sp>
      <p:sp>
        <p:nvSpPr>
          <p:cNvPr id="3" name="Content Placeholder 2"/>
          <p:cNvSpPr>
            <a:spLocks noGrp="1"/>
          </p:cNvSpPr>
          <p:nvPr>
            <p:ph idx="1"/>
          </p:nvPr>
        </p:nvSpPr>
        <p:spPr/>
        <p:txBody>
          <a:bodyPr/>
          <a:lstStyle/>
          <a:p>
            <a:r>
              <a:rPr lang="en-US" dirty="0" smtClean="0"/>
              <a:t>Initial distribution: 1.0 sun</a:t>
            </a:r>
          </a:p>
          <a:p>
            <a:endParaRPr lang="en-US" dirty="0"/>
          </a:p>
          <a:p>
            <a:endParaRPr lang="en-US" dirty="0" smtClean="0"/>
          </a:p>
          <a:p>
            <a:endParaRPr lang="en-US" dirty="0"/>
          </a:p>
          <a:p>
            <a:r>
              <a:rPr lang="en-US" dirty="0" smtClean="0"/>
              <a:t>What is the probability distribution after one step?</a:t>
            </a:r>
            <a:endParaRPr lang="en-US" dirty="0"/>
          </a:p>
        </p:txBody>
      </p:sp>
      <p:sp>
        <p:nvSpPr>
          <p:cNvPr id="5" name="Oval 4"/>
          <p:cNvSpPr>
            <a:spLocks noChangeArrowheads="1"/>
          </p:cNvSpPr>
          <p:nvPr/>
        </p:nvSpPr>
        <p:spPr bwMode="auto">
          <a:xfrm>
            <a:off x="7529513" y="1919288"/>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latin typeface="Calibri"/>
                <a:cs typeface="Calibri"/>
              </a:rPr>
              <a:t>rain</a:t>
            </a:r>
          </a:p>
        </p:txBody>
      </p:sp>
      <p:sp>
        <p:nvSpPr>
          <p:cNvPr id="6" name="Oval 5"/>
          <p:cNvSpPr>
            <a:spLocks noChangeArrowheads="1"/>
          </p:cNvSpPr>
          <p:nvPr/>
        </p:nvSpPr>
        <p:spPr bwMode="auto">
          <a:xfrm>
            <a:off x="8977313" y="1919288"/>
            <a:ext cx="609600" cy="609600"/>
          </a:xfrm>
          <a:prstGeom prst="ellipse">
            <a:avLst/>
          </a:prstGeom>
          <a:solidFill>
            <a:srgbClr val="FFCC00"/>
          </a:solidFill>
          <a:ln w="28575">
            <a:solidFill>
              <a:schemeClr val="tx1"/>
            </a:solidFill>
            <a:round/>
            <a:headEnd/>
            <a:tailEnd/>
          </a:ln>
        </p:spPr>
        <p:txBody>
          <a:bodyPr wrap="none" anchor="ctr"/>
          <a:lstStyle/>
          <a:p>
            <a:pPr algn="ctr"/>
            <a:r>
              <a:rPr lang="en-US">
                <a:latin typeface="Calibri"/>
                <a:cs typeface="Calibri"/>
              </a:rPr>
              <a:t>sun</a:t>
            </a:r>
          </a:p>
        </p:txBody>
      </p:sp>
      <p:cxnSp>
        <p:nvCxnSpPr>
          <p:cNvPr id="7" name="AutoShape 6"/>
          <p:cNvCxnSpPr>
            <a:cxnSpLocks noChangeShapeType="1"/>
            <a:stCxn id="5" idx="0"/>
            <a:endCxn id="6" idx="0"/>
          </p:cNvCxnSpPr>
          <p:nvPr/>
        </p:nvCxnSpPr>
        <p:spPr bwMode="auto">
          <a:xfrm rot="5400000" flipV="1">
            <a:off x="8557419" y="1181894"/>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8" name="AutoShape 7"/>
          <p:cNvCxnSpPr>
            <a:cxnSpLocks noChangeShapeType="1"/>
            <a:stCxn id="6" idx="4"/>
            <a:endCxn id="5" idx="4"/>
          </p:cNvCxnSpPr>
          <p:nvPr/>
        </p:nvCxnSpPr>
        <p:spPr bwMode="auto">
          <a:xfrm rot="5400000">
            <a:off x="8557419" y="1820069"/>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9" name="AutoShape 8"/>
          <p:cNvCxnSpPr>
            <a:cxnSpLocks noChangeShapeType="1"/>
            <a:stCxn id="6" idx="7"/>
            <a:endCxn id="6" idx="6"/>
          </p:cNvCxnSpPr>
          <p:nvPr/>
        </p:nvCxnSpPr>
        <p:spPr bwMode="auto">
          <a:xfrm rot="5400000" flipV="1">
            <a:off x="9434513" y="2057400"/>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 name="AutoShape 9"/>
          <p:cNvCxnSpPr>
            <a:cxnSpLocks noChangeShapeType="1"/>
            <a:stCxn id="5" idx="3"/>
            <a:endCxn id="5" idx="2"/>
          </p:cNvCxnSpPr>
          <p:nvPr/>
        </p:nvCxnSpPr>
        <p:spPr bwMode="auto">
          <a:xfrm rot="16200000" flipV="1">
            <a:off x="7451725" y="2287588"/>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 Box 10"/>
          <p:cNvSpPr txBox="1">
            <a:spLocks noChangeArrowheads="1"/>
          </p:cNvSpPr>
          <p:nvPr/>
        </p:nvSpPr>
        <p:spPr bwMode="auto">
          <a:xfrm>
            <a:off x="9829800" y="1371600"/>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12" name="Text Box 11"/>
          <p:cNvSpPr txBox="1">
            <a:spLocks noChangeArrowheads="1"/>
          </p:cNvSpPr>
          <p:nvPr/>
        </p:nvSpPr>
        <p:spPr bwMode="auto">
          <a:xfrm>
            <a:off x="7315200" y="2909888"/>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13" name="Text Box 12"/>
          <p:cNvSpPr txBox="1">
            <a:spLocks noChangeArrowheads="1"/>
          </p:cNvSpPr>
          <p:nvPr/>
        </p:nvSpPr>
        <p:spPr bwMode="auto">
          <a:xfrm>
            <a:off x="8305800" y="1538288"/>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sp>
        <p:nvSpPr>
          <p:cNvPr id="14" name="Text Box 13"/>
          <p:cNvSpPr txBox="1">
            <a:spLocks noChangeArrowheads="1"/>
          </p:cNvSpPr>
          <p:nvPr/>
        </p:nvSpPr>
        <p:spPr bwMode="auto">
          <a:xfrm>
            <a:off x="8305800" y="3062288"/>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pic>
        <p:nvPicPr>
          <p:cNvPr id="16" name="Picture 15"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4648200"/>
            <a:ext cx="8497887" cy="78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21" descr="txp_fig.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bwMode="auto">
          <a:xfrm>
            <a:off x="3962400" y="6019800"/>
            <a:ext cx="3632200" cy="25515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Tree>
    <p:extLst>
      <p:ext uri="{BB962C8B-B14F-4D97-AF65-F5344CB8AC3E}">
        <p14:creationId xmlns:p14="http://schemas.microsoft.com/office/powerpoint/2010/main" val="383770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smtClean="0">
                <a:ea typeface="ＭＳ Ｐゴシック" pitchFamily="34" charset="-128"/>
              </a:rPr>
              <a:t>Mini-Forward Algorithm</a:t>
            </a:r>
          </a:p>
        </p:txBody>
      </p:sp>
      <p:sp>
        <p:nvSpPr>
          <p:cNvPr id="29698" name="Rectangle 3"/>
          <p:cNvSpPr>
            <a:spLocks noGrp="1" noChangeArrowheads="1"/>
          </p:cNvSpPr>
          <p:nvPr>
            <p:ph idx="1"/>
          </p:nvPr>
        </p:nvSpPr>
        <p:spPr>
          <a:xfrm>
            <a:off x="457200" y="1600200"/>
            <a:ext cx="8458200" cy="4525963"/>
          </a:xfrm>
        </p:spPr>
        <p:txBody>
          <a:bodyPr/>
          <a:lstStyle/>
          <a:p>
            <a:r>
              <a:rPr lang="en-US" sz="2800" dirty="0" smtClean="0">
                <a:ea typeface="ＭＳ Ｐゴシック" pitchFamily="34" charset="-128"/>
              </a:rPr>
              <a:t>Question: What’</a:t>
            </a:r>
            <a:r>
              <a:rPr lang="en-US" altLang="ja-JP" sz="2800" dirty="0" smtClean="0">
                <a:ea typeface="ＭＳ Ｐゴシック" pitchFamily="34" charset="-128"/>
              </a:rPr>
              <a:t>s P(X) on some day t?</a:t>
            </a:r>
          </a:p>
        </p:txBody>
      </p:sp>
      <p:pic>
        <p:nvPicPr>
          <p:cNvPr id="10265" name="Picture 28" descr="txp_fig"/>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4343400"/>
            <a:ext cx="26050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6" name="Line 29"/>
          <p:cNvSpPr>
            <a:spLocks noChangeShapeType="1"/>
          </p:cNvSpPr>
          <p:nvPr/>
        </p:nvSpPr>
        <p:spPr bwMode="auto">
          <a:xfrm flipH="1" flipV="1">
            <a:off x="4114800" y="6248400"/>
            <a:ext cx="10668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267" name="Text Box 30"/>
          <p:cNvSpPr txBox="1">
            <a:spLocks noChangeArrowheads="1"/>
          </p:cNvSpPr>
          <p:nvPr/>
        </p:nvSpPr>
        <p:spPr bwMode="auto">
          <a:xfrm>
            <a:off x="5105400" y="6324600"/>
            <a:ext cx="2438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i="1" dirty="0">
                <a:solidFill>
                  <a:srgbClr val="000000"/>
                </a:solidFill>
              </a:rPr>
              <a:t>Forward simulation</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1" y="2514600"/>
            <a:ext cx="4480838" cy="2743199"/>
          </a:xfrm>
          <a:prstGeom prst="rect">
            <a:avLst/>
          </a:prstGeom>
        </p:spPr>
      </p:pic>
      <p:sp>
        <p:nvSpPr>
          <p:cNvPr id="29" name="Oval 4"/>
          <p:cNvSpPr>
            <a:spLocks noChangeArrowheads="1"/>
          </p:cNvSpPr>
          <p:nvPr/>
        </p:nvSpPr>
        <p:spPr bwMode="auto">
          <a:xfrm>
            <a:off x="5638800" y="2514600"/>
            <a:ext cx="533400"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30" name="Oval 5"/>
          <p:cNvSpPr>
            <a:spLocks noChangeArrowheads="1"/>
          </p:cNvSpPr>
          <p:nvPr/>
        </p:nvSpPr>
        <p:spPr bwMode="auto">
          <a:xfrm>
            <a:off x="24384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31" name="AutoShape 6"/>
          <p:cNvCxnSpPr>
            <a:cxnSpLocks noChangeShapeType="1"/>
            <a:stCxn id="32" idx="6"/>
            <a:endCxn id="30" idx="2"/>
          </p:cNvCxnSpPr>
          <p:nvPr/>
        </p:nvCxnSpPr>
        <p:spPr bwMode="auto">
          <a:xfrm>
            <a:off x="20716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2" name="Oval 7"/>
          <p:cNvSpPr>
            <a:spLocks noChangeArrowheads="1"/>
          </p:cNvSpPr>
          <p:nvPr/>
        </p:nvSpPr>
        <p:spPr bwMode="auto">
          <a:xfrm>
            <a:off x="15240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33" name="Oval 8"/>
          <p:cNvSpPr>
            <a:spLocks noChangeArrowheads="1"/>
          </p:cNvSpPr>
          <p:nvPr/>
        </p:nvSpPr>
        <p:spPr bwMode="auto">
          <a:xfrm>
            <a:off x="3352800" y="2514600"/>
            <a:ext cx="533400" cy="533400"/>
          </a:xfrm>
          <a:prstGeom prst="ellipse">
            <a:avLst/>
          </a:prstGeom>
          <a:no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a:t>
            </a:r>
          </a:p>
        </p:txBody>
      </p:sp>
      <p:cxnSp>
        <p:nvCxnSpPr>
          <p:cNvPr id="34" name="AutoShape 9"/>
          <p:cNvCxnSpPr>
            <a:cxnSpLocks noChangeShapeType="1"/>
            <a:stCxn id="33" idx="6"/>
            <a:endCxn id="36" idx="2"/>
          </p:cNvCxnSpPr>
          <p:nvPr/>
        </p:nvCxnSpPr>
        <p:spPr bwMode="auto">
          <a:xfrm>
            <a:off x="39004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5" name="AutoShape 10"/>
          <p:cNvCxnSpPr>
            <a:cxnSpLocks noChangeShapeType="1"/>
            <a:stCxn id="30" idx="6"/>
            <a:endCxn id="33" idx="2"/>
          </p:cNvCxnSpPr>
          <p:nvPr/>
        </p:nvCxnSpPr>
        <p:spPr bwMode="auto">
          <a:xfrm>
            <a:off x="29860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 name="Oval 11"/>
          <p:cNvSpPr>
            <a:spLocks noChangeArrowheads="1"/>
          </p:cNvSpPr>
          <p:nvPr/>
        </p:nvSpPr>
        <p:spPr bwMode="auto">
          <a:xfrm>
            <a:off x="42672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37" name="AutoShape 12"/>
          <p:cNvCxnSpPr>
            <a:cxnSpLocks noChangeShapeType="1"/>
            <a:stCxn id="36" idx="6"/>
            <a:endCxn id="29" idx="2"/>
          </p:cNvCxnSpPr>
          <p:nvPr/>
        </p:nvCxnSpPr>
        <p:spPr bwMode="auto">
          <a:xfrm>
            <a:off x="4814888" y="2781300"/>
            <a:ext cx="8096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pic>
        <p:nvPicPr>
          <p:cNvPr id="3" name="Picture 2"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1600" y="5029200"/>
            <a:ext cx="1282700" cy="382741"/>
          </a:xfrm>
          <a:prstGeom prst="rect">
            <a:avLst/>
          </a:prstGeom>
        </p:spPr>
      </p:pic>
      <p:pic>
        <p:nvPicPr>
          <p:cNvPr id="4" name="Picture 3" descr="latex-image-1.pdf"/>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19400" y="5029200"/>
            <a:ext cx="1905000" cy="643038"/>
          </a:xfrm>
          <a:prstGeom prst="rect">
            <a:avLst/>
          </a:prstGeom>
        </p:spPr>
      </p:pic>
      <p:pic>
        <p:nvPicPr>
          <p:cNvPr id="5" name="Picture 4" descr="latex-image-1.pd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38400" y="5791200"/>
            <a:ext cx="3583303" cy="685800"/>
          </a:xfrm>
          <a:prstGeom prst="rect">
            <a:avLst/>
          </a:prstGeom>
        </p:spPr>
      </p:pic>
    </p:spTree>
    <p:extLst>
      <p:ext uri="{BB962C8B-B14F-4D97-AF65-F5344CB8AC3E}">
        <p14:creationId xmlns:p14="http://schemas.microsoft.com/office/powerpoint/2010/main" val="840993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02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6" grpId="0" animBg="1"/>
      <p:bldP spid="1026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0" y="-38100"/>
            <a:ext cx="12192000" cy="1143000"/>
          </a:xfrm>
        </p:spPr>
        <p:txBody>
          <a:bodyPr/>
          <a:lstStyle/>
          <a:p>
            <a:r>
              <a:rPr lang="en-US" sz="4000" dirty="0" smtClean="0">
                <a:ea typeface="ＭＳ Ｐゴシック" pitchFamily="34" charset="-128"/>
              </a:rPr>
              <a:t>Example Run of Mini-Forward Algorithm</a:t>
            </a:r>
          </a:p>
        </p:txBody>
      </p:sp>
      <p:sp>
        <p:nvSpPr>
          <p:cNvPr id="30722" name="Rectangle 3"/>
          <p:cNvSpPr>
            <a:spLocks noGrp="1" noChangeArrowheads="1"/>
          </p:cNvSpPr>
          <p:nvPr>
            <p:ph idx="1"/>
          </p:nvPr>
        </p:nvSpPr>
        <p:spPr>
          <a:xfrm>
            <a:off x="1219200" y="1219200"/>
            <a:ext cx="8229600" cy="4525963"/>
          </a:xfrm>
        </p:spPr>
        <p:txBody>
          <a:bodyPr/>
          <a:lstStyle/>
          <a:p>
            <a:pPr>
              <a:buFont typeface="Wingdings" charset="0"/>
              <a:buChar char="§"/>
              <a:defRPr/>
            </a:pPr>
            <a:r>
              <a:rPr lang="en-US" sz="2800" dirty="0"/>
              <a:t>From initial observation of </a:t>
            </a:r>
            <a:r>
              <a:rPr lang="en-US" sz="2800" dirty="0" smtClean="0"/>
              <a:t>sun</a:t>
            </a:r>
            <a:endParaRPr lang="en-US" sz="2800" dirty="0"/>
          </a:p>
          <a:p>
            <a:pPr lvl="1">
              <a:buFont typeface="Wingdings" charset="0"/>
              <a:buChar char="§"/>
              <a:defRPr/>
            </a:pPr>
            <a:endParaRPr lang="en-US" sz="2400" dirty="0"/>
          </a:p>
          <a:p>
            <a:pPr lvl="1">
              <a:buFont typeface="Wingdings" charset="0"/>
              <a:buChar char="§"/>
              <a:defRPr/>
            </a:pPr>
            <a:endParaRPr lang="en-US" sz="2400" dirty="0"/>
          </a:p>
          <a:p>
            <a:pPr marL="0" indent="0">
              <a:buFont typeface="Wingdings" charset="0"/>
              <a:buNone/>
              <a:defRPr/>
            </a:pPr>
            <a:r>
              <a:rPr lang="en-US" sz="2800" dirty="0" smtClean="0"/>
              <a:t>	</a:t>
            </a:r>
            <a:endParaRPr lang="en-US" sz="2800" dirty="0"/>
          </a:p>
          <a:p>
            <a:pPr>
              <a:buFont typeface="Wingdings" charset="0"/>
              <a:buChar char="§"/>
              <a:defRPr/>
            </a:pPr>
            <a:r>
              <a:rPr lang="en-US" sz="2800" dirty="0"/>
              <a:t>From initial observation of </a:t>
            </a:r>
            <a:r>
              <a:rPr lang="en-US" sz="2800" dirty="0" smtClean="0"/>
              <a:t>rain</a:t>
            </a:r>
          </a:p>
          <a:p>
            <a:pPr>
              <a:buFont typeface="Wingdings" charset="0"/>
              <a:buChar char="§"/>
              <a:defRPr/>
            </a:pPr>
            <a:endParaRPr lang="en-US" sz="2800" dirty="0"/>
          </a:p>
          <a:p>
            <a:pPr>
              <a:buFont typeface="Wingdings" charset="0"/>
              <a:buChar char="§"/>
              <a:defRPr/>
            </a:pPr>
            <a:endParaRPr lang="en-US" sz="2800" dirty="0" smtClean="0"/>
          </a:p>
          <a:p>
            <a:pPr lvl="4">
              <a:buFont typeface="Wingdings" charset="0"/>
              <a:buChar char="§"/>
              <a:defRPr/>
            </a:pPr>
            <a:endParaRPr lang="en-US" sz="1600" dirty="0"/>
          </a:p>
          <a:p>
            <a:pPr>
              <a:buFont typeface="Wingdings" charset="0"/>
              <a:buChar char="§"/>
              <a:defRPr/>
            </a:pPr>
            <a:r>
              <a:rPr lang="en-US" sz="2800" dirty="0" smtClean="0"/>
              <a:t>From yet another initial distribution P(X</a:t>
            </a:r>
            <a:r>
              <a:rPr lang="en-US" sz="2800" baseline="-25000" dirty="0" smtClean="0"/>
              <a:t>1</a:t>
            </a:r>
            <a:r>
              <a:rPr lang="en-US" sz="2800" dirty="0" smtClean="0"/>
              <a:t>):</a:t>
            </a:r>
            <a:endParaRPr lang="en-US" sz="2800" dirty="0"/>
          </a:p>
        </p:txBody>
      </p:sp>
      <p:pic>
        <p:nvPicPr>
          <p:cNvPr id="30723" name="Picture 4" descr="txp_fig"/>
          <p:cNvPicPr>
            <a:picLocks noChangeAspect="1" noChangeArrowheads="1"/>
          </p:cNvPicPr>
          <p:nvPr>
            <p:custDataLst>
              <p:tags r:id="rId1"/>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1681571" y="1795463"/>
            <a:ext cx="1050925" cy="795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txp_fig.png"/>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bwMode="auto">
          <a:xfrm>
            <a:off x="8598716" y="1792287"/>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25" name="AutoShape 8"/>
          <p:cNvSpPr>
            <a:spLocks noChangeArrowheads="1"/>
          </p:cNvSpPr>
          <p:nvPr/>
        </p:nvSpPr>
        <p:spPr bwMode="auto">
          <a:xfrm>
            <a:off x="7625171" y="2024063"/>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26" name="Text Box 9"/>
          <p:cNvSpPr txBox="1">
            <a:spLocks noChangeArrowheads="1"/>
          </p:cNvSpPr>
          <p:nvPr/>
        </p:nvSpPr>
        <p:spPr bwMode="auto">
          <a:xfrm>
            <a:off x="17577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27" name="Text Box 10"/>
          <p:cNvSpPr txBox="1">
            <a:spLocks noChangeArrowheads="1"/>
          </p:cNvSpPr>
          <p:nvPr/>
        </p:nvSpPr>
        <p:spPr bwMode="auto">
          <a:xfrm>
            <a:off x="32055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2</a:t>
            </a:r>
            <a:r>
              <a:rPr lang="en-US">
                <a:latin typeface="Times New Roman" pitchFamily="18" charset="0"/>
                <a:cs typeface="Times New Roman" pitchFamily="18" charset="0"/>
              </a:rPr>
              <a:t>)</a:t>
            </a:r>
          </a:p>
        </p:txBody>
      </p:sp>
      <p:pic>
        <p:nvPicPr>
          <p:cNvPr id="6" name="Picture 5" descr="txp_fig.png"/>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bwMode="auto">
          <a:xfrm>
            <a:off x="3129371" y="1792287"/>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7" name="Picture 6" descr="txp_fig.png"/>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bwMode="auto">
          <a:xfrm>
            <a:off x="4577171" y="1792287"/>
            <a:ext cx="1230312"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30" name="Text Box 11"/>
          <p:cNvSpPr txBox="1">
            <a:spLocks noChangeArrowheads="1"/>
          </p:cNvSpPr>
          <p:nvPr/>
        </p:nvSpPr>
        <p:spPr bwMode="auto">
          <a:xfrm>
            <a:off x="48057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3</a:t>
            </a:r>
            <a:r>
              <a:rPr lang="en-US">
                <a:latin typeface="Times New Roman" pitchFamily="18" charset="0"/>
                <a:cs typeface="Times New Roman" pitchFamily="18" charset="0"/>
              </a:rPr>
              <a:t>)</a:t>
            </a:r>
          </a:p>
        </p:txBody>
      </p:sp>
      <p:sp>
        <p:nvSpPr>
          <p:cNvPr id="30731" name="Text Box 12"/>
          <p:cNvSpPr txBox="1">
            <a:spLocks noChangeArrowheads="1"/>
          </p:cNvSpPr>
          <p:nvPr/>
        </p:nvSpPr>
        <p:spPr bwMode="auto">
          <a:xfrm>
            <a:off x="87681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a:t>
            </a:r>
          </a:p>
        </p:txBody>
      </p:sp>
      <p:pic>
        <p:nvPicPr>
          <p:cNvPr id="8" name="Picture 7" descr="txp_fig.png"/>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bwMode="auto">
          <a:xfrm>
            <a:off x="6061232" y="1792287"/>
            <a:ext cx="1440365"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34" name="Text Box 11"/>
          <p:cNvSpPr txBox="1">
            <a:spLocks noChangeArrowheads="1"/>
          </p:cNvSpPr>
          <p:nvPr/>
        </p:nvSpPr>
        <p:spPr bwMode="auto">
          <a:xfrm>
            <a:off x="6405971" y="2586038"/>
            <a:ext cx="91440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4</a:t>
            </a:r>
            <a:r>
              <a:rPr lang="en-US">
                <a:latin typeface="Times New Roman" pitchFamily="18" charset="0"/>
                <a:cs typeface="Times New Roman" pitchFamily="18" charset="0"/>
              </a:rPr>
              <a:t>)</a:t>
            </a:r>
          </a:p>
        </p:txBody>
      </p:sp>
      <p:pic>
        <p:nvPicPr>
          <p:cNvPr id="10" name="Picture 9" descr="txp_fig.png"/>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bwMode="auto">
          <a:xfrm>
            <a:off x="1681571" y="3736975"/>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1" name="Picture 10" descr="txp_fig.png"/>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bwMode="auto">
          <a:xfrm>
            <a:off x="3129371" y="3733800"/>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2" name="Picture 11" descr="txp_fig.png"/>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bwMode="auto">
          <a:xfrm>
            <a:off x="4577171" y="3733800"/>
            <a:ext cx="1230312"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4" name="Picture 13" descr="txp_fig.png"/>
          <p:cNvPicPr>
            <a:picLocks noChangeAspect="1"/>
          </p:cNvPicPr>
          <p:nvPr>
            <p:custDataLst>
              <p:tags r:id="rId9"/>
            </p:custDataLst>
          </p:nvPr>
        </p:nvPicPr>
        <p:blipFill>
          <a:blip r:embed="rId15" cstate="print">
            <a:extLst>
              <a:ext uri="{28A0092B-C50C-407E-A947-70E740481C1C}">
                <a14:useLocalDpi xmlns:a14="http://schemas.microsoft.com/office/drawing/2010/main" val="0"/>
              </a:ext>
            </a:extLst>
          </a:blip>
          <a:stretch>
            <a:fillRect/>
          </a:stretch>
        </p:blipFill>
        <p:spPr bwMode="auto">
          <a:xfrm>
            <a:off x="8598716" y="3733800"/>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39" name="AutoShape 8"/>
          <p:cNvSpPr>
            <a:spLocks noChangeArrowheads="1"/>
          </p:cNvSpPr>
          <p:nvPr/>
        </p:nvSpPr>
        <p:spPr bwMode="auto">
          <a:xfrm>
            <a:off x="7625171" y="3965575"/>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40" name="Text Box 9"/>
          <p:cNvSpPr txBox="1">
            <a:spLocks noChangeArrowheads="1"/>
          </p:cNvSpPr>
          <p:nvPr/>
        </p:nvSpPr>
        <p:spPr bwMode="auto">
          <a:xfrm>
            <a:off x="17577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41" name="Text Box 10"/>
          <p:cNvSpPr txBox="1">
            <a:spLocks noChangeArrowheads="1"/>
          </p:cNvSpPr>
          <p:nvPr/>
        </p:nvSpPr>
        <p:spPr bwMode="auto">
          <a:xfrm>
            <a:off x="32055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2</a:t>
            </a:r>
            <a:r>
              <a:rPr lang="en-US">
                <a:latin typeface="Times New Roman" pitchFamily="18" charset="0"/>
                <a:cs typeface="Times New Roman" pitchFamily="18" charset="0"/>
              </a:rPr>
              <a:t>)</a:t>
            </a:r>
          </a:p>
        </p:txBody>
      </p:sp>
      <p:sp>
        <p:nvSpPr>
          <p:cNvPr id="30742" name="Text Box 11"/>
          <p:cNvSpPr txBox="1">
            <a:spLocks noChangeArrowheads="1"/>
          </p:cNvSpPr>
          <p:nvPr/>
        </p:nvSpPr>
        <p:spPr bwMode="auto">
          <a:xfrm>
            <a:off x="48057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3</a:t>
            </a:r>
            <a:r>
              <a:rPr lang="en-US">
                <a:latin typeface="Times New Roman" pitchFamily="18" charset="0"/>
                <a:cs typeface="Times New Roman" pitchFamily="18" charset="0"/>
              </a:rPr>
              <a:t>)</a:t>
            </a:r>
          </a:p>
        </p:txBody>
      </p:sp>
      <p:sp>
        <p:nvSpPr>
          <p:cNvPr id="30743" name="Text Box 12"/>
          <p:cNvSpPr txBox="1">
            <a:spLocks noChangeArrowheads="1"/>
          </p:cNvSpPr>
          <p:nvPr/>
        </p:nvSpPr>
        <p:spPr bwMode="auto">
          <a:xfrm>
            <a:off x="87681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a:t>
            </a:r>
          </a:p>
        </p:txBody>
      </p:sp>
      <p:pic>
        <p:nvPicPr>
          <p:cNvPr id="13" name="Picture 12" descr="txp_fig.png"/>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bwMode="auto">
          <a:xfrm>
            <a:off x="6061232" y="3733800"/>
            <a:ext cx="1440365"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45" name="Text Box 11"/>
          <p:cNvSpPr txBox="1">
            <a:spLocks noChangeArrowheads="1"/>
          </p:cNvSpPr>
          <p:nvPr/>
        </p:nvSpPr>
        <p:spPr bwMode="auto">
          <a:xfrm>
            <a:off x="6405971" y="4419600"/>
            <a:ext cx="9144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4</a:t>
            </a:r>
            <a:r>
              <a:rPr lang="en-US">
                <a:latin typeface="Times New Roman" pitchFamily="18" charset="0"/>
                <a:cs typeface="Times New Roman" pitchFamily="18" charset="0"/>
              </a:rPr>
              <a:t>)</a:t>
            </a:r>
          </a:p>
        </p:txBody>
      </p:sp>
      <p:pic>
        <p:nvPicPr>
          <p:cNvPr id="15" name="Picture 14" descr="txp_fig.png"/>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bwMode="auto">
          <a:xfrm>
            <a:off x="1622652" y="5565775"/>
            <a:ext cx="1321163"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50" name="Picture 49" descr="txp_fig.png"/>
          <p:cNvPicPr>
            <a:picLocks noChangeAspect="1"/>
          </p:cNvPicPr>
          <p:nvPr>
            <p:custDataLst>
              <p:tags r:id="rId12"/>
            </p:custDataLst>
          </p:nvPr>
        </p:nvPicPr>
        <p:blipFill>
          <a:blip r:embed="rId15" cstate="print">
            <a:extLst>
              <a:ext uri="{28A0092B-C50C-407E-A947-70E740481C1C}">
                <a14:useLocalDpi xmlns:a14="http://schemas.microsoft.com/office/drawing/2010/main" val="0"/>
              </a:ext>
            </a:extLst>
          </a:blip>
          <a:stretch>
            <a:fillRect/>
          </a:stretch>
        </p:blipFill>
        <p:spPr bwMode="auto">
          <a:xfrm>
            <a:off x="8674916" y="5562600"/>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48" name="Text Box 9"/>
          <p:cNvSpPr txBox="1">
            <a:spLocks noChangeArrowheads="1"/>
          </p:cNvSpPr>
          <p:nvPr/>
        </p:nvSpPr>
        <p:spPr bwMode="auto">
          <a:xfrm>
            <a:off x="1833971" y="62515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49" name="Text Box 12"/>
          <p:cNvSpPr txBox="1">
            <a:spLocks noChangeArrowheads="1"/>
          </p:cNvSpPr>
          <p:nvPr/>
        </p:nvSpPr>
        <p:spPr bwMode="auto">
          <a:xfrm>
            <a:off x="8844371" y="62515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a:t>
            </a:r>
          </a:p>
        </p:txBody>
      </p:sp>
      <p:sp>
        <p:nvSpPr>
          <p:cNvPr id="30750" name="AutoShape 8"/>
          <p:cNvSpPr>
            <a:spLocks noChangeArrowheads="1"/>
          </p:cNvSpPr>
          <p:nvPr/>
        </p:nvSpPr>
        <p:spPr bwMode="auto">
          <a:xfrm>
            <a:off x="7625171" y="5794375"/>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51" name="TextBox 15"/>
          <p:cNvSpPr txBox="1">
            <a:spLocks noChangeArrowheads="1"/>
          </p:cNvSpPr>
          <p:nvPr/>
        </p:nvSpPr>
        <p:spPr bwMode="auto">
          <a:xfrm>
            <a:off x="4119971" y="5870575"/>
            <a:ext cx="4159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t>…</a:t>
            </a:r>
          </a:p>
        </p:txBody>
      </p:sp>
      <p:sp>
        <p:nvSpPr>
          <p:cNvPr id="2" name="TextBox 1"/>
          <p:cNvSpPr txBox="1"/>
          <p:nvPr/>
        </p:nvSpPr>
        <p:spPr>
          <a:xfrm>
            <a:off x="10337800" y="6477000"/>
            <a:ext cx="1942396" cy="369332"/>
          </a:xfrm>
          <a:prstGeom prst="rect">
            <a:avLst/>
          </a:prstGeom>
          <a:noFill/>
        </p:spPr>
        <p:txBody>
          <a:bodyPr wrap="none" rtlCol="0">
            <a:spAutoFit/>
          </a:bodyPr>
          <a:lstStyle/>
          <a:p>
            <a:r>
              <a:rPr lang="en-US" dirty="0" smtClean="0">
                <a:solidFill>
                  <a:srgbClr val="FF0000"/>
                </a:solidFill>
                <a:latin typeface="Calibri"/>
                <a:cs typeface="Calibri"/>
              </a:rPr>
              <a:t>[Demo: L13D1,2,3]</a:t>
            </a:r>
            <a:endParaRPr lang="en-US" dirty="0">
              <a:solidFill>
                <a:srgbClr val="FF0000"/>
              </a:solidFill>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7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7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7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7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7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7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7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7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7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0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0727" grpId="0"/>
      <p:bldP spid="30730" grpId="0"/>
      <p:bldP spid="30731" grpId="0"/>
      <p:bldP spid="30734" grpId="0"/>
      <p:bldP spid="30739" grpId="0" animBg="1"/>
      <p:bldP spid="30740" grpId="0"/>
      <p:bldP spid="30741" grpId="0"/>
      <p:bldP spid="30742" grpId="0"/>
      <p:bldP spid="30743" grpId="0"/>
      <p:bldP spid="30745" grpId="0"/>
      <p:bldP spid="30748" grpId="0"/>
      <p:bldP spid="30749" grpId="0"/>
      <p:bldP spid="30750" grpId="0" animBg="1"/>
      <p:bldP spid="307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867400" y="1600201"/>
            <a:ext cx="6019800" cy="25146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en-US" sz="2800" dirty="0" smtClean="0">
                <a:ea typeface="ＭＳ Ｐゴシック" pitchFamily="34" charset="-128"/>
              </a:rPr>
              <a:t>Stationary distribution:</a:t>
            </a:r>
          </a:p>
          <a:p>
            <a:pPr lvl="1">
              <a:lnSpc>
                <a:spcPct val="90000"/>
              </a:lnSpc>
            </a:pPr>
            <a:r>
              <a:rPr lang="en-US" sz="2400" dirty="0" smtClean="0">
                <a:ea typeface="ＭＳ Ｐゴシック" pitchFamily="34" charset="-128"/>
              </a:rPr>
              <a:t>The distribution we end up with is called the </a:t>
            </a:r>
            <a:r>
              <a:rPr lang="en-US" sz="2400" dirty="0" smtClean="0">
                <a:solidFill>
                  <a:srgbClr val="CC0000"/>
                </a:solidFill>
                <a:ea typeface="ＭＳ Ｐゴシック" pitchFamily="34" charset="-128"/>
              </a:rPr>
              <a:t>stationary distribution </a:t>
            </a:r>
            <a:r>
              <a:rPr lang="en-US" sz="2400" dirty="0">
                <a:solidFill>
                  <a:srgbClr val="CC0000"/>
                </a:solidFill>
              </a:rPr>
              <a:t> </a:t>
            </a:r>
            <a:r>
              <a:rPr lang="en-US" sz="2400" dirty="0" smtClean="0">
                <a:solidFill>
                  <a:srgbClr val="CC0000"/>
                </a:solidFill>
              </a:rPr>
              <a:t> </a:t>
            </a:r>
            <a:r>
              <a:rPr lang="en-US" sz="2400" baseline="-25000" dirty="0" smtClean="0">
                <a:solidFill>
                  <a:srgbClr val="CC0000"/>
                </a:solidFill>
                <a:latin typeface="cmsy10" pitchFamily="34" charset="0"/>
                <a:ea typeface="ＭＳ Ｐゴシック" pitchFamily="34" charset="-128"/>
              </a:rPr>
              <a:t>        </a:t>
            </a:r>
            <a:r>
              <a:rPr lang="en-US" sz="2400" dirty="0" smtClean="0">
                <a:ea typeface="ＭＳ Ｐゴシック" pitchFamily="34" charset="-128"/>
              </a:rPr>
              <a:t>of the chain</a:t>
            </a:r>
          </a:p>
          <a:p>
            <a:pPr lvl="1">
              <a:lnSpc>
                <a:spcPct val="90000"/>
              </a:lnSpc>
            </a:pPr>
            <a:r>
              <a:rPr lang="en-US" sz="2400" dirty="0" smtClean="0">
                <a:ea typeface="ＭＳ Ｐゴシック" pitchFamily="34" charset="-128"/>
              </a:rPr>
              <a:t>It satisfies</a:t>
            </a:r>
          </a:p>
          <a:p>
            <a:pPr lvl="3">
              <a:lnSpc>
                <a:spcPct val="90000"/>
              </a:lnSpc>
            </a:pPr>
            <a:endParaRPr lang="en-US" sz="1600" dirty="0" smtClean="0">
              <a:ea typeface="ＭＳ Ｐゴシック" pitchFamily="34" charset="-128"/>
            </a:endParaRPr>
          </a:p>
          <a:p>
            <a:pPr>
              <a:lnSpc>
                <a:spcPct val="90000"/>
              </a:lnSpc>
            </a:pPr>
            <a:endParaRPr lang="en-US" sz="2800" dirty="0" smtClean="0">
              <a:ea typeface="ＭＳ Ｐゴシック" pitchFamily="34" charset="-128"/>
            </a:endParaRPr>
          </a:p>
          <a:p>
            <a:pPr>
              <a:lnSpc>
                <a:spcPct val="90000"/>
              </a:lnSpc>
            </a:pPr>
            <a:endParaRPr lang="en-US" sz="2800" dirty="0" smtClean="0">
              <a:ea typeface="ＭＳ Ｐゴシック" pitchFamily="34" charset="-128"/>
            </a:endParaRPr>
          </a:p>
          <a:p>
            <a:pPr lvl="1">
              <a:lnSpc>
                <a:spcPct val="90000"/>
              </a:lnSpc>
            </a:pPr>
            <a:endParaRPr lang="en-US" sz="2400" dirty="0" smtClean="0">
              <a:ea typeface="ＭＳ Ｐゴシック" pitchFamily="34" charset="-128"/>
            </a:endParaRPr>
          </a:p>
          <a:p>
            <a:pPr lvl="1">
              <a:lnSpc>
                <a:spcPct val="90000"/>
              </a:lnSpc>
            </a:pPr>
            <a:endParaRPr lang="en-US" sz="2400" dirty="0" smtClean="0">
              <a:ea typeface="ＭＳ Ｐゴシック" pitchFamily="34" charset="-128"/>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792" y="4051096"/>
            <a:ext cx="10971607" cy="2806902"/>
          </a:xfrm>
          <a:prstGeom prst="rect">
            <a:avLst/>
          </a:prstGeom>
        </p:spPr>
      </p:pic>
      <p:sp>
        <p:nvSpPr>
          <p:cNvPr id="31745" name="Rectangle 2"/>
          <p:cNvSpPr>
            <a:spLocks noGrp="1" noChangeArrowheads="1"/>
          </p:cNvSpPr>
          <p:nvPr>
            <p:ph type="title"/>
          </p:nvPr>
        </p:nvSpPr>
        <p:spPr/>
        <p:txBody>
          <a:bodyPr/>
          <a:lstStyle/>
          <a:p>
            <a:r>
              <a:rPr lang="en-US" smtClean="0">
                <a:ea typeface="ＭＳ Ｐゴシック" pitchFamily="34" charset="-128"/>
              </a:rPr>
              <a:t>Stationary Distributions</a:t>
            </a:r>
          </a:p>
        </p:txBody>
      </p:sp>
      <p:sp>
        <p:nvSpPr>
          <p:cNvPr id="31746" name="Rectangle 3"/>
          <p:cNvSpPr>
            <a:spLocks noGrp="1" noChangeArrowheads="1"/>
          </p:cNvSpPr>
          <p:nvPr>
            <p:ph idx="1"/>
          </p:nvPr>
        </p:nvSpPr>
        <p:spPr>
          <a:xfrm>
            <a:off x="228600" y="1600201"/>
            <a:ext cx="5715000" cy="2362200"/>
          </a:xfrm>
        </p:spPr>
        <p:txBody>
          <a:bodyPr/>
          <a:lstStyle/>
          <a:p>
            <a:pPr>
              <a:lnSpc>
                <a:spcPct val="90000"/>
              </a:lnSpc>
            </a:pPr>
            <a:r>
              <a:rPr lang="en-US" sz="2800" dirty="0" smtClean="0">
                <a:ea typeface="ＭＳ Ｐゴシック" pitchFamily="34" charset="-128"/>
              </a:rPr>
              <a:t>For most chains:</a:t>
            </a:r>
          </a:p>
          <a:p>
            <a:pPr lvl="1">
              <a:lnSpc>
                <a:spcPct val="90000"/>
              </a:lnSpc>
            </a:pPr>
            <a:r>
              <a:rPr lang="en-US" sz="2400" dirty="0">
                <a:ea typeface="ＭＳ Ｐゴシック" pitchFamily="34" charset="-128"/>
              </a:rPr>
              <a:t>I</a:t>
            </a:r>
            <a:r>
              <a:rPr lang="en-US" sz="2400" dirty="0" smtClean="0">
                <a:ea typeface="ＭＳ Ｐゴシック" pitchFamily="34" charset="-128"/>
              </a:rPr>
              <a:t>nfluence of the initial distribution gets less and less over time.</a:t>
            </a:r>
          </a:p>
          <a:p>
            <a:pPr lvl="1">
              <a:lnSpc>
                <a:spcPct val="90000"/>
              </a:lnSpc>
            </a:pPr>
            <a:r>
              <a:rPr lang="en-US" sz="2400" dirty="0" smtClean="0">
                <a:ea typeface="ＭＳ Ｐゴシック" pitchFamily="34" charset="-128"/>
              </a:rPr>
              <a:t>The distribution we end up in is independent of the initial distribution</a:t>
            </a:r>
          </a:p>
          <a:p>
            <a:pPr lvl="3">
              <a:lnSpc>
                <a:spcPct val="90000"/>
              </a:lnSpc>
            </a:pPr>
            <a:endParaRPr lang="en-US" sz="1600" dirty="0" smtClean="0">
              <a:ea typeface="ＭＳ Ｐゴシック" pitchFamily="34" charset="-128"/>
            </a:endParaRPr>
          </a:p>
          <a:p>
            <a:pPr>
              <a:lnSpc>
                <a:spcPct val="90000"/>
              </a:lnSpc>
            </a:pPr>
            <a:endParaRPr lang="en-US" sz="2800" dirty="0" smtClean="0">
              <a:ea typeface="ＭＳ Ｐゴシック" pitchFamily="34" charset="-128"/>
            </a:endParaRPr>
          </a:p>
          <a:p>
            <a:pPr>
              <a:lnSpc>
                <a:spcPct val="90000"/>
              </a:lnSpc>
            </a:pPr>
            <a:endParaRPr lang="en-US" sz="2800" dirty="0" smtClean="0">
              <a:ea typeface="ＭＳ Ｐゴシック" pitchFamily="34" charset="-128"/>
            </a:endParaRPr>
          </a:p>
          <a:p>
            <a:pPr lvl="1">
              <a:lnSpc>
                <a:spcPct val="90000"/>
              </a:lnSpc>
            </a:pPr>
            <a:endParaRPr lang="en-US" sz="2400" dirty="0" smtClean="0">
              <a:ea typeface="ＭＳ Ｐゴシック" pitchFamily="34" charset="-128"/>
            </a:endParaRPr>
          </a:p>
          <a:p>
            <a:pPr lvl="1">
              <a:lnSpc>
                <a:spcPct val="90000"/>
              </a:lnSpc>
            </a:pPr>
            <a:endParaRPr lang="en-US" sz="2400" dirty="0" smtClean="0">
              <a:ea typeface="ＭＳ Ｐゴシック" pitchFamily="34" charset="-128"/>
            </a:endParaRPr>
          </a:p>
        </p:txBody>
      </p:sp>
      <p:pic>
        <p:nvPicPr>
          <p:cNvPr id="3" name="Picture 2" descr="latex-image-1.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3657600"/>
            <a:ext cx="5019304" cy="609600"/>
          </a:xfrm>
          <a:prstGeom prst="rect">
            <a:avLst/>
          </a:prstGeom>
        </p:spPr>
      </p:pic>
      <p:pic>
        <p:nvPicPr>
          <p:cNvPr id="4" name="Picture 3" descr="latex-image-1.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33000" y="2476500"/>
            <a:ext cx="451669" cy="2857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dirty="0" smtClean="0">
                <a:ea typeface="ＭＳ Ｐゴシック" pitchFamily="34" charset="-128"/>
              </a:rPr>
              <a:t>Example: Stationary Distributions</a:t>
            </a:r>
          </a:p>
        </p:txBody>
      </p:sp>
      <p:sp>
        <p:nvSpPr>
          <p:cNvPr id="29698" name="Rectangle 3"/>
          <p:cNvSpPr>
            <a:spLocks noGrp="1" noChangeArrowheads="1"/>
          </p:cNvSpPr>
          <p:nvPr>
            <p:ph idx="1"/>
          </p:nvPr>
        </p:nvSpPr>
        <p:spPr>
          <a:xfrm>
            <a:off x="457200" y="1371600"/>
            <a:ext cx="8458200" cy="4754563"/>
          </a:xfrm>
        </p:spPr>
        <p:txBody>
          <a:bodyPr/>
          <a:lstStyle/>
          <a:p>
            <a:r>
              <a:rPr lang="en-US" sz="2800" dirty="0" smtClean="0">
                <a:ea typeface="ＭＳ Ｐゴシック" pitchFamily="34" charset="-128"/>
              </a:rPr>
              <a:t>Question: What’</a:t>
            </a:r>
            <a:r>
              <a:rPr lang="en-US" altLang="ja-JP" sz="2800" dirty="0" smtClean="0">
                <a:ea typeface="ＭＳ Ｐゴシック" pitchFamily="34" charset="-128"/>
              </a:rPr>
              <a:t>s P(X) at time t = infinity?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9031" y="1143000"/>
            <a:ext cx="3982967" cy="2438399"/>
          </a:xfrm>
          <a:prstGeom prst="rect">
            <a:avLst/>
          </a:prstGeom>
        </p:spPr>
      </p:pic>
      <p:sp>
        <p:nvSpPr>
          <p:cNvPr id="29" name="Oval 4"/>
          <p:cNvSpPr>
            <a:spLocks noChangeArrowheads="1"/>
          </p:cNvSpPr>
          <p:nvPr/>
        </p:nvSpPr>
        <p:spPr bwMode="auto">
          <a:xfrm>
            <a:off x="5562600" y="2057400"/>
            <a:ext cx="533400"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30" name="Oval 5"/>
          <p:cNvSpPr>
            <a:spLocks noChangeArrowheads="1"/>
          </p:cNvSpPr>
          <p:nvPr/>
        </p:nvSpPr>
        <p:spPr bwMode="auto">
          <a:xfrm>
            <a:off x="23622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31" name="AutoShape 6"/>
          <p:cNvCxnSpPr>
            <a:cxnSpLocks noChangeShapeType="1"/>
            <a:stCxn id="32" idx="6"/>
            <a:endCxn id="30" idx="2"/>
          </p:cNvCxnSpPr>
          <p:nvPr/>
        </p:nvCxnSpPr>
        <p:spPr bwMode="auto">
          <a:xfrm>
            <a:off x="1995488" y="2324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2" name="Oval 7"/>
          <p:cNvSpPr>
            <a:spLocks noChangeArrowheads="1"/>
          </p:cNvSpPr>
          <p:nvPr/>
        </p:nvSpPr>
        <p:spPr bwMode="auto">
          <a:xfrm>
            <a:off x="14478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33" name="Oval 8"/>
          <p:cNvSpPr>
            <a:spLocks noChangeArrowheads="1"/>
          </p:cNvSpPr>
          <p:nvPr/>
        </p:nvSpPr>
        <p:spPr bwMode="auto">
          <a:xfrm>
            <a:off x="3276600" y="2057400"/>
            <a:ext cx="533400" cy="533400"/>
          </a:xfrm>
          <a:prstGeom prst="ellipse">
            <a:avLst/>
          </a:prstGeom>
          <a:no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a:t>
            </a:r>
          </a:p>
        </p:txBody>
      </p:sp>
      <p:cxnSp>
        <p:nvCxnSpPr>
          <p:cNvPr id="34" name="AutoShape 9"/>
          <p:cNvCxnSpPr>
            <a:cxnSpLocks noChangeShapeType="1"/>
            <a:stCxn id="33" idx="6"/>
            <a:endCxn id="36" idx="2"/>
          </p:cNvCxnSpPr>
          <p:nvPr/>
        </p:nvCxnSpPr>
        <p:spPr bwMode="auto">
          <a:xfrm>
            <a:off x="3824288" y="2324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5" name="AutoShape 10"/>
          <p:cNvCxnSpPr>
            <a:cxnSpLocks noChangeShapeType="1"/>
            <a:stCxn id="30" idx="6"/>
            <a:endCxn id="33" idx="2"/>
          </p:cNvCxnSpPr>
          <p:nvPr/>
        </p:nvCxnSpPr>
        <p:spPr bwMode="auto">
          <a:xfrm>
            <a:off x="2909888" y="2324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 name="Oval 11"/>
          <p:cNvSpPr>
            <a:spLocks noChangeArrowheads="1"/>
          </p:cNvSpPr>
          <p:nvPr/>
        </p:nvSpPr>
        <p:spPr bwMode="auto">
          <a:xfrm>
            <a:off x="41910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37" name="AutoShape 12"/>
          <p:cNvCxnSpPr>
            <a:cxnSpLocks noChangeShapeType="1"/>
            <a:stCxn id="36" idx="6"/>
            <a:endCxn id="29" idx="2"/>
          </p:cNvCxnSpPr>
          <p:nvPr/>
        </p:nvCxnSpPr>
        <p:spPr bwMode="auto">
          <a:xfrm>
            <a:off x="4738688" y="2324100"/>
            <a:ext cx="8096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graphicFrame>
        <p:nvGraphicFramePr>
          <p:cNvPr id="18" name="Table 17"/>
          <p:cNvGraphicFramePr>
            <a:graphicFrameLocks noGrp="1"/>
          </p:cNvGraphicFramePr>
          <p:nvPr>
            <p:extLst>
              <p:ext uri="{D42A27DB-BD31-4B8C-83A1-F6EECF244321}">
                <p14:modId xmlns:p14="http://schemas.microsoft.com/office/powerpoint/2010/main" val="1097097698"/>
              </p:ext>
            </p:extLst>
          </p:nvPr>
        </p:nvGraphicFramePr>
        <p:xfrm>
          <a:off x="9448800" y="3962400"/>
          <a:ext cx="2220913" cy="1844675"/>
        </p:xfrm>
        <a:graphic>
          <a:graphicData uri="http://schemas.openxmlformats.org/drawingml/2006/table">
            <a:tbl>
              <a:tblPr firstRow="1" bandRow="1">
                <a:tableStyleId>{10A1B5D5-9B99-4C35-A422-299274C87663}</a:tableStyleId>
              </a:tblPr>
              <a:tblGrid>
                <a:gridCol w="563878"/>
                <a:gridCol w="563878"/>
                <a:gridCol w="1093157"/>
              </a:tblGrid>
              <a:tr h="381131">
                <a:tc>
                  <a:txBody>
                    <a:bodyPr/>
                    <a:lstStyle/>
                    <a:p>
                      <a:pPr algn="ctr"/>
                      <a:r>
                        <a:rPr lang="en-US" sz="1800" b="1" i="0" u="none" baseline="0" dirty="0" smtClean="0">
                          <a:solidFill>
                            <a:schemeClr val="tx1"/>
                          </a:solidFill>
                          <a:latin typeface="Calibri"/>
                          <a:cs typeface="Calibri"/>
                        </a:rPr>
                        <a:t>X</a:t>
                      </a:r>
                      <a:r>
                        <a:rPr lang="en-US" sz="1800" b="1" i="0" u="none" baseline="-25000" dirty="0" smtClean="0">
                          <a:solidFill>
                            <a:schemeClr val="tx1"/>
                          </a:solidFill>
                          <a:latin typeface="Calibri"/>
                          <a:cs typeface="Calibri"/>
                        </a:rPr>
                        <a:t>t</a:t>
                      </a:r>
                      <a:r>
                        <a:rPr lang="en-US" sz="1800" b="1" baseline="-25000" dirty="0" smtClean="0">
                          <a:solidFill>
                            <a:schemeClr val="tx1"/>
                          </a:solidFill>
                          <a:latin typeface="Calibri"/>
                          <a:cs typeface="Calibri"/>
                        </a:rPr>
                        <a:t>-1</a:t>
                      </a:r>
                      <a:endParaRPr lang="en-US" sz="1800" b="1" baseline="-25000" dirty="0">
                        <a:solidFill>
                          <a:schemeClr val="tx1"/>
                        </a:solidFill>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i="0" u="none" baseline="0" dirty="0" err="1" smtClean="0">
                          <a:solidFill>
                            <a:schemeClr val="tx1"/>
                          </a:solidFill>
                          <a:latin typeface="Calibri"/>
                          <a:cs typeface="Calibri"/>
                        </a:rPr>
                        <a:t>X</a:t>
                      </a:r>
                      <a:r>
                        <a:rPr lang="en-US" sz="1800" b="1" i="0" u="none" baseline="-25000" dirty="0" err="1" smtClean="0">
                          <a:solidFill>
                            <a:schemeClr val="tx1"/>
                          </a:solidFill>
                          <a:latin typeface="Calibri"/>
                          <a:cs typeface="Calibri"/>
                        </a:rPr>
                        <a:t>t</a:t>
                      </a:r>
                      <a:endParaRPr lang="en-US" sz="1800" b="1" i="0" u="none" baseline="-25000" dirty="0">
                        <a:solidFill>
                          <a:schemeClr val="tx1"/>
                        </a:solidFill>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dirty="0" smtClean="0">
                          <a:solidFill>
                            <a:schemeClr val="tx1"/>
                          </a:solidFill>
                          <a:latin typeface="Calibri"/>
                          <a:cs typeface="Calibri"/>
                        </a:rPr>
                        <a:t>P(</a:t>
                      </a:r>
                      <a:r>
                        <a:rPr lang="en-US" sz="1800" b="1" i="0" u="none" baseline="0" dirty="0" smtClean="0">
                          <a:solidFill>
                            <a:schemeClr val="tx1"/>
                          </a:solidFill>
                          <a:latin typeface="Calibri"/>
                          <a:cs typeface="Calibri"/>
                        </a:rPr>
                        <a:t>X</a:t>
                      </a:r>
                      <a:r>
                        <a:rPr lang="en-US" sz="1800" b="1" i="0" u="none" baseline="-25000" dirty="0" smtClean="0">
                          <a:solidFill>
                            <a:schemeClr val="tx1"/>
                          </a:solidFill>
                          <a:latin typeface="Calibri"/>
                          <a:cs typeface="Calibri"/>
                        </a:rPr>
                        <a:t>t</a:t>
                      </a:r>
                      <a:r>
                        <a:rPr lang="en-US" sz="1800" b="1" dirty="0" smtClean="0">
                          <a:solidFill>
                            <a:schemeClr val="tx1"/>
                          </a:solidFill>
                          <a:latin typeface="Calibri"/>
                          <a:cs typeface="Calibri"/>
                        </a:rPr>
                        <a:t>|</a:t>
                      </a:r>
                      <a:r>
                        <a:rPr lang="en-US" sz="1800" b="1" i="0" u="none" baseline="0" dirty="0" smtClean="0">
                          <a:solidFill>
                            <a:schemeClr val="tx1"/>
                          </a:solidFill>
                          <a:latin typeface="Calibri"/>
                          <a:cs typeface="Calibri"/>
                        </a:rPr>
                        <a:t>X</a:t>
                      </a:r>
                      <a:r>
                        <a:rPr lang="en-US" sz="1800" b="1" i="0" u="none" baseline="-25000" dirty="0" smtClean="0">
                          <a:solidFill>
                            <a:schemeClr val="tx1"/>
                          </a:solidFill>
                          <a:latin typeface="Calibri"/>
                          <a:cs typeface="Calibri"/>
                        </a:rPr>
                        <a:t>t</a:t>
                      </a:r>
                      <a:r>
                        <a:rPr lang="en-US" sz="1800" b="1" baseline="-25000" dirty="0" smtClean="0">
                          <a:solidFill>
                            <a:schemeClr val="tx1"/>
                          </a:solidFill>
                          <a:latin typeface="Calibri"/>
                          <a:cs typeface="Calibri"/>
                        </a:rPr>
                        <a:t>-1</a:t>
                      </a:r>
                      <a:r>
                        <a:rPr lang="en-US" sz="1800" b="1" dirty="0" smtClean="0">
                          <a:solidFill>
                            <a:schemeClr val="tx1"/>
                          </a:solidFill>
                          <a:latin typeface="Calibri"/>
                          <a:cs typeface="Calibri"/>
                        </a:rPr>
                        <a:t>)</a:t>
                      </a:r>
                      <a:endParaRPr lang="en-US" sz="1800" b="1" dirty="0">
                        <a:solidFill>
                          <a:schemeClr val="tx1"/>
                        </a:solidFill>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latin typeface="Calibri"/>
                          <a:cs typeface="Calibri"/>
                        </a:rPr>
                        <a:t>sun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sun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sun</a:t>
                      </a:r>
                      <a:endParaRPr lang="en-US" sz="1800" b="0" dirty="0" smtClean="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rain</a:t>
                      </a:r>
                      <a:endParaRPr lang="en-US" sz="1800" b="0" dirty="0" smtClean="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0.1</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rain</a:t>
                      </a:r>
                      <a:endParaRPr lang="en-US" sz="1800" b="0" dirty="0" smtClean="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sun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0.3</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rain</a:t>
                      </a:r>
                      <a:endParaRPr lang="en-US" sz="1800" b="0" dirty="0" smtClean="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rain</a:t>
                      </a:r>
                      <a:endParaRPr lang="en-US" sz="1800" b="0" dirty="0" smtClean="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latin typeface="Calibri"/>
                          <a:cs typeface="Calibri"/>
                        </a:rPr>
                        <a:t>0.7</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pic>
        <p:nvPicPr>
          <p:cNvPr id="5" name="Picture 4" descr="latex-image-1.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971800"/>
            <a:ext cx="7016259" cy="685800"/>
          </a:xfrm>
          <a:prstGeom prst="rect">
            <a:avLst/>
          </a:prstGeom>
        </p:spPr>
      </p:pic>
      <p:pic>
        <p:nvPicPr>
          <p:cNvPr id="6" name="Picture 5" descr="latex-image-1.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3962400"/>
            <a:ext cx="4800600" cy="702338"/>
          </a:xfrm>
          <a:prstGeom prst="rect">
            <a:avLst/>
          </a:prstGeom>
        </p:spPr>
      </p:pic>
      <p:pic>
        <p:nvPicPr>
          <p:cNvPr id="8" name="Picture 7"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4876800"/>
            <a:ext cx="2971800" cy="695202"/>
          </a:xfrm>
          <a:prstGeom prst="rect">
            <a:avLst/>
          </a:prstGeom>
        </p:spPr>
      </p:pic>
      <p:pic>
        <p:nvPicPr>
          <p:cNvPr id="9" name="Picture 8" descr="latex-image-1.pdf"/>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9200" y="6019800"/>
            <a:ext cx="3270417" cy="304800"/>
          </a:xfrm>
          <a:prstGeom prst="rect">
            <a:avLst/>
          </a:prstGeom>
        </p:spPr>
      </p:pic>
      <p:pic>
        <p:nvPicPr>
          <p:cNvPr id="11" name="Picture 10" descr="latex-image-1.pd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18250" y="5486400"/>
            <a:ext cx="2216150" cy="803465"/>
          </a:xfrm>
          <a:prstGeom prst="rect">
            <a:avLst/>
          </a:prstGeom>
        </p:spPr>
      </p:pic>
      <p:sp>
        <p:nvSpPr>
          <p:cNvPr id="12" name="Right Arrow 11"/>
          <p:cNvSpPr/>
          <p:nvPr/>
        </p:nvSpPr>
        <p:spPr>
          <a:xfrm>
            <a:off x="5041392" y="5638800"/>
            <a:ext cx="978408" cy="484632"/>
          </a:xfrm>
          <a:prstGeom prst="rightArrow">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04800" y="5867400"/>
            <a:ext cx="798416" cy="461665"/>
          </a:xfrm>
          <a:prstGeom prst="rect">
            <a:avLst/>
          </a:prstGeom>
          <a:noFill/>
        </p:spPr>
        <p:txBody>
          <a:bodyPr wrap="none" rtlCol="0">
            <a:spAutoFit/>
          </a:bodyPr>
          <a:lstStyle/>
          <a:p>
            <a:r>
              <a:rPr lang="en-US" sz="2400" dirty="0" smtClean="0">
                <a:latin typeface="Calibri"/>
                <a:cs typeface="Calibri"/>
              </a:rPr>
              <a:t>Also:</a:t>
            </a:r>
            <a:endParaRPr lang="en-US" sz="2400" dirty="0">
              <a:latin typeface="Calibri"/>
              <a:cs typeface="Calibri"/>
            </a:endParaRPr>
          </a:p>
        </p:txBody>
      </p:sp>
    </p:spTree>
    <p:extLst>
      <p:ext uri="{BB962C8B-B14F-4D97-AF65-F5344CB8AC3E}">
        <p14:creationId xmlns:p14="http://schemas.microsoft.com/office/powerpoint/2010/main" val="506273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0" y="0"/>
            <a:ext cx="12192000" cy="1143000"/>
          </a:xfrm>
        </p:spPr>
        <p:txBody>
          <a:bodyPr/>
          <a:lstStyle/>
          <a:p>
            <a:r>
              <a:rPr lang="en-US" sz="4000" dirty="0" smtClean="0">
                <a:ea typeface="ＭＳ Ｐゴシック" pitchFamily="34" charset="-128"/>
              </a:rPr>
              <a:t>Application of Stationary Distribution: Web Link Analysis</a:t>
            </a:r>
          </a:p>
        </p:txBody>
      </p:sp>
      <p:sp>
        <p:nvSpPr>
          <p:cNvPr id="32770" name="Rectangle 3"/>
          <p:cNvSpPr>
            <a:spLocks noGrp="1" noChangeArrowheads="1"/>
          </p:cNvSpPr>
          <p:nvPr>
            <p:ph idx="1"/>
          </p:nvPr>
        </p:nvSpPr>
        <p:spPr>
          <a:xfrm>
            <a:off x="228600" y="1371600"/>
            <a:ext cx="7239000" cy="4525963"/>
          </a:xfrm>
        </p:spPr>
        <p:txBody>
          <a:bodyPr/>
          <a:lstStyle/>
          <a:p>
            <a:pPr>
              <a:lnSpc>
                <a:spcPct val="80000"/>
              </a:lnSpc>
            </a:pPr>
            <a:r>
              <a:rPr lang="en-US" sz="2400" dirty="0" smtClean="0">
                <a:ea typeface="ＭＳ Ｐゴシック" pitchFamily="34" charset="-128"/>
              </a:rPr>
              <a:t>PageRank over a web graph</a:t>
            </a:r>
          </a:p>
          <a:p>
            <a:pPr lvl="1">
              <a:lnSpc>
                <a:spcPct val="80000"/>
              </a:lnSpc>
            </a:pPr>
            <a:r>
              <a:rPr lang="en-US" sz="2000" dirty="0" smtClean="0">
                <a:ea typeface="ＭＳ Ｐゴシック" pitchFamily="34" charset="-128"/>
              </a:rPr>
              <a:t>Each web page is a state</a:t>
            </a:r>
          </a:p>
          <a:p>
            <a:pPr lvl="5">
              <a:lnSpc>
                <a:spcPct val="80000"/>
              </a:lnSpc>
            </a:pPr>
            <a:endParaRPr lang="en-US" sz="500" dirty="0" smtClean="0">
              <a:ea typeface="ＭＳ Ｐゴシック" pitchFamily="34" charset="-128"/>
            </a:endParaRPr>
          </a:p>
          <a:p>
            <a:pPr lvl="1">
              <a:lnSpc>
                <a:spcPct val="80000"/>
              </a:lnSpc>
            </a:pPr>
            <a:r>
              <a:rPr lang="en-US" sz="2000" dirty="0" smtClean="0">
                <a:ea typeface="ＭＳ Ｐゴシック" pitchFamily="34" charset="-128"/>
              </a:rPr>
              <a:t>Initial distribution: uniform over pages</a:t>
            </a:r>
          </a:p>
          <a:p>
            <a:pPr lvl="6">
              <a:lnSpc>
                <a:spcPct val="80000"/>
              </a:lnSpc>
            </a:pPr>
            <a:endParaRPr lang="en-US" sz="500" dirty="0" smtClean="0">
              <a:ea typeface="ＭＳ Ｐゴシック" pitchFamily="34" charset="-128"/>
            </a:endParaRPr>
          </a:p>
          <a:p>
            <a:pPr lvl="1">
              <a:lnSpc>
                <a:spcPct val="80000"/>
              </a:lnSpc>
            </a:pPr>
            <a:r>
              <a:rPr lang="en-US" sz="2000" dirty="0" smtClean="0">
                <a:ea typeface="ＭＳ Ｐゴシック" pitchFamily="34" charset="-128"/>
              </a:rPr>
              <a:t>Transitions:</a:t>
            </a:r>
          </a:p>
          <a:p>
            <a:pPr lvl="5">
              <a:lnSpc>
                <a:spcPct val="80000"/>
              </a:lnSpc>
            </a:pPr>
            <a:endParaRPr lang="en-US" sz="500" dirty="0" smtClean="0">
              <a:ea typeface="ＭＳ Ｐゴシック" pitchFamily="34" charset="-128"/>
            </a:endParaRPr>
          </a:p>
          <a:p>
            <a:pPr lvl="2">
              <a:lnSpc>
                <a:spcPct val="80000"/>
              </a:lnSpc>
            </a:pPr>
            <a:r>
              <a:rPr lang="en-US" sz="1800" dirty="0" smtClean="0">
                <a:ea typeface="ＭＳ Ｐゴシック" pitchFamily="34" charset="-128"/>
              </a:rPr>
              <a:t>With prob. c, uniform jump to a</a:t>
            </a:r>
          </a:p>
          <a:p>
            <a:pPr lvl="2">
              <a:lnSpc>
                <a:spcPct val="80000"/>
              </a:lnSpc>
              <a:buFont typeface="Wingdings" pitchFamily="2" charset="2"/>
              <a:buNone/>
            </a:pPr>
            <a:r>
              <a:rPr lang="en-US" sz="1800" dirty="0" smtClean="0">
                <a:ea typeface="ＭＳ Ｐゴシック" pitchFamily="34" charset="-128"/>
              </a:rPr>
              <a:t>	random page (dotted lines, not all shown)</a:t>
            </a:r>
          </a:p>
          <a:p>
            <a:pPr lvl="2">
              <a:lnSpc>
                <a:spcPct val="80000"/>
              </a:lnSpc>
            </a:pPr>
            <a:r>
              <a:rPr lang="en-US" sz="1800" dirty="0" smtClean="0">
                <a:ea typeface="ＭＳ Ｐゴシック" pitchFamily="34" charset="-128"/>
              </a:rPr>
              <a:t>With prob. 1-c, follow a random</a:t>
            </a:r>
          </a:p>
          <a:p>
            <a:pPr lvl="2">
              <a:lnSpc>
                <a:spcPct val="80000"/>
              </a:lnSpc>
              <a:buFont typeface="Wingdings" pitchFamily="2" charset="2"/>
              <a:buNone/>
            </a:pPr>
            <a:r>
              <a:rPr lang="en-US" sz="1800" dirty="0" smtClean="0">
                <a:ea typeface="ＭＳ Ｐゴシック" pitchFamily="34" charset="-128"/>
              </a:rPr>
              <a:t>	</a:t>
            </a:r>
            <a:r>
              <a:rPr lang="en-US" sz="1800" dirty="0" err="1" smtClean="0">
                <a:ea typeface="ＭＳ Ｐゴシック" pitchFamily="34" charset="-128"/>
              </a:rPr>
              <a:t>outlink</a:t>
            </a:r>
            <a:r>
              <a:rPr lang="en-US" sz="1800" dirty="0" smtClean="0">
                <a:ea typeface="ＭＳ Ｐゴシック" pitchFamily="34" charset="-128"/>
              </a:rPr>
              <a:t> (solid lines)</a:t>
            </a:r>
          </a:p>
          <a:p>
            <a:pPr lvl="3">
              <a:lnSpc>
                <a:spcPct val="80000"/>
              </a:lnSpc>
            </a:pPr>
            <a:endParaRPr lang="en-US" sz="1200" dirty="0" smtClean="0">
              <a:ea typeface="ＭＳ Ｐゴシック" pitchFamily="34" charset="-128"/>
            </a:endParaRPr>
          </a:p>
          <a:p>
            <a:pPr>
              <a:lnSpc>
                <a:spcPct val="80000"/>
              </a:lnSpc>
            </a:pPr>
            <a:r>
              <a:rPr lang="en-US" sz="2400" dirty="0" smtClean="0">
                <a:ea typeface="ＭＳ Ｐゴシック" pitchFamily="34" charset="-128"/>
              </a:rPr>
              <a:t>Stationary distribution</a:t>
            </a:r>
          </a:p>
          <a:p>
            <a:pPr lvl="1">
              <a:lnSpc>
                <a:spcPct val="80000"/>
              </a:lnSpc>
            </a:pPr>
            <a:r>
              <a:rPr lang="en-US" sz="2000" dirty="0" smtClean="0">
                <a:ea typeface="ＭＳ Ｐゴシック" pitchFamily="34" charset="-128"/>
              </a:rPr>
              <a:t>Will spend more time on highly reachable pages</a:t>
            </a:r>
          </a:p>
          <a:p>
            <a:pPr lvl="1">
              <a:lnSpc>
                <a:spcPct val="80000"/>
              </a:lnSpc>
            </a:pPr>
            <a:r>
              <a:rPr lang="en-US" sz="2000" dirty="0" smtClean="0">
                <a:ea typeface="ＭＳ Ｐゴシック" pitchFamily="34" charset="-128"/>
              </a:rPr>
              <a:t>E.g. many ways to get to the Acrobat Reader download page</a:t>
            </a:r>
          </a:p>
          <a:p>
            <a:pPr lvl="1">
              <a:lnSpc>
                <a:spcPct val="80000"/>
              </a:lnSpc>
            </a:pPr>
            <a:r>
              <a:rPr lang="en-US" sz="2000" dirty="0" smtClean="0">
                <a:ea typeface="ＭＳ Ｐゴシック" pitchFamily="34" charset="-128"/>
              </a:rPr>
              <a:t>Somewhat robust to link spam</a:t>
            </a:r>
          </a:p>
          <a:p>
            <a:pPr lvl="1">
              <a:lnSpc>
                <a:spcPct val="80000"/>
              </a:lnSpc>
            </a:pPr>
            <a:r>
              <a:rPr lang="en-US" sz="2000" dirty="0" smtClean="0">
                <a:ea typeface="ＭＳ Ｐゴシック" pitchFamily="34" charset="-128"/>
              </a:rPr>
              <a:t>Google 1.0 returned the set of pages containing all your keywords in decreasing rank, now all search engines use link analysis along with many other factors (rank actually getting less important over time)</a:t>
            </a:r>
          </a:p>
        </p:txBody>
      </p:sp>
      <p:sp>
        <p:nvSpPr>
          <p:cNvPr id="32771" name="Oval 4"/>
          <p:cNvSpPr>
            <a:spLocks noChangeArrowheads="1"/>
          </p:cNvSpPr>
          <p:nvPr/>
        </p:nvSpPr>
        <p:spPr bwMode="auto">
          <a:xfrm>
            <a:off x="8339137" y="2424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2" name="Oval 5"/>
          <p:cNvSpPr>
            <a:spLocks noChangeArrowheads="1"/>
          </p:cNvSpPr>
          <p:nvPr/>
        </p:nvSpPr>
        <p:spPr bwMode="auto">
          <a:xfrm>
            <a:off x="9405937" y="23479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3" name="Oval 6"/>
          <p:cNvSpPr>
            <a:spLocks noChangeArrowheads="1"/>
          </p:cNvSpPr>
          <p:nvPr/>
        </p:nvSpPr>
        <p:spPr bwMode="auto">
          <a:xfrm>
            <a:off x="9024937" y="3567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4" name="Oval 7"/>
          <p:cNvSpPr>
            <a:spLocks noChangeArrowheads="1"/>
          </p:cNvSpPr>
          <p:nvPr/>
        </p:nvSpPr>
        <p:spPr bwMode="auto">
          <a:xfrm>
            <a:off x="9786937" y="30337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5" name="Oval 8"/>
          <p:cNvSpPr>
            <a:spLocks noChangeArrowheads="1"/>
          </p:cNvSpPr>
          <p:nvPr/>
        </p:nvSpPr>
        <p:spPr bwMode="auto">
          <a:xfrm>
            <a:off x="8262937" y="3186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cxnSp>
        <p:nvCxnSpPr>
          <p:cNvPr id="32776" name="AutoShape 9"/>
          <p:cNvCxnSpPr>
            <a:cxnSpLocks noChangeShapeType="1"/>
            <a:stCxn id="32771" idx="6"/>
            <a:endCxn id="32772" idx="2"/>
          </p:cNvCxnSpPr>
          <p:nvPr/>
        </p:nvCxnSpPr>
        <p:spPr bwMode="auto">
          <a:xfrm flipV="1">
            <a:off x="8582025" y="2462212"/>
            <a:ext cx="809625" cy="76200"/>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77" name="AutoShape 10"/>
          <p:cNvCxnSpPr>
            <a:cxnSpLocks noChangeShapeType="1"/>
            <a:stCxn id="32774" idx="0"/>
            <a:endCxn id="32772" idx="5"/>
          </p:cNvCxnSpPr>
          <p:nvPr/>
        </p:nvCxnSpPr>
        <p:spPr bwMode="auto">
          <a:xfrm flipH="1" flipV="1">
            <a:off x="9601200" y="2557462"/>
            <a:ext cx="300037" cy="461963"/>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78" name="AutoShape 11"/>
          <p:cNvCxnSpPr>
            <a:cxnSpLocks noChangeShapeType="1"/>
            <a:stCxn id="32771" idx="5"/>
            <a:endCxn id="32773" idx="1"/>
          </p:cNvCxnSpPr>
          <p:nvPr/>
        </p:nvCxnSpPr>
        <p:spPr bwMode="auto">
          <a:xfrm>
            <a:off x="8534400" y="2633662"/>
            <a:ext cx="523875" cy="952500"/>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79" name="AutoShape 12"/>
          <p:cNvCxnSpPr>
            <a:cxnSpLocks noChangeShapeType="1"/>
            <a:stCxn id="32773" idx="7"/>
            <a:endCxn id="32772" idx="4"/>
          </p:cNvCxnSpPr>
          <p:nvPr/>
        </p:nvCxnSpPr>
        <p:spPr bwMode="auto">
          <a:xfrm flipV="1">
            <a:off x="9220200" y="2590800"/>
            <a:ext cx="300037" cy="995362"/>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80" name="AutoShape 13"/>
          <p:cNvCxnSpPr>
            <a:cxnSpLocks noChangeShapeType="1"/>
            <a:stCxn id="32772" idx="1"/>
            <a:endCxn id="32771" idx="7"/>
          </p:cNvCxnSpPr>
          <p:nvPr/>
        </p:nvCxnSpPr>
        <p:spPr bwMode="auto">
          <a:xfrm rot="-5400000" flipH="1" flipV="1">
            <a:off x="8948738" y="1952624"/>
            <a:ext cx="76200" cy="904875"/>
          </a:xfrm>
          <a:prstGeom prst="curvedConnector3">
            <a:avLst>
              <a:gd name="adj1" fmla="val -325000"/>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1" name="AutoShape 14"/>
          <p:cNvCxnSpPr>
            <a:cxnSpLocks noChangeShapeType="1"/>
            <a:stCxn id="32772" idx="6"/>
            <a:endCxn id="32774" idx="6"/>
          </p:cNvCxnSpPr>
          <p:nvPr/>
        </p:nvCxnSpPr>
        <p:spPr bwMode="auto">
          <a:xfrm>
            <a:off x="9648825" y="2462212"/>
            <a:ext cx="381000" cy="685800"/>
          </a:xfrm>
          <a:prstGeom prst="curvedConnector3">
            <a:avLst>
              <a:gd name="adj1" fmla="val 156250"/>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2" name="AutoShape 15"/>
          <p:cNvCxnSpPr>
            <a:cxnSpLocks noChangeShapeType="1"/>
            <a:stCxn id="32772" idx="0"/>
            <a:endCxn id="32775" idx="2"/>
          </p:cNvCxnSpPr>
          <p:nvPr/>
        </p:nvCxnSpPr>
        <p:spPr bwMode="auto">
          <a:xfrm rot="-5400000" flipH="1" flipV="1">
            <a:off x="8401050" y="2181225"/>
            <a:ext cx="966787" cy="1271587"/>
          </a:xfrm>
          <a:prstGeom prst="curvedConnector4">
            <a:avLst>
              <a:gd name="adj1" fmla="val -43190"/>
              <a:gd name="adj2" fmla="val 116852"/>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3" name="AutoShape 16"/>
          <p:cNvCxnSpPr>
            <a:cxnSpLocks noChangeShapeType="1"/>
            <a:stCxn id="32772" idx="7"/>
            <a:endCxn id="32773" idx="6"/>
          </p:cNvCxnSpPr>
          <p:nvPr/>
        </p:nvCxnSpPr>
        <p:spPr bwMode="auto">
          <a:xfrm rot="-5400000" flipH="1" flipV="1">
            <a:off x="8777288" y="2857499"/>
            <a:ext cx="1314450" cy="333375"/>
          </a:xfrm>
          <a:prstGeom prst="curvedConnector4">
            <a:avLst>
              <a:gd name="adj1" fmla="val -19083"/>
              <a:gd name="adj2" fmla="val -284764"/>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4" name="AutoShape 17"/>
          <p:cNvCxnSpPr>
            <a:cxnSpLocks noChangeShapeType="1"/>
            <a:stCxn id="32772" idx="0"/>
            <a:endCxn id="32772" idx="7"/>
          </p:cNvCxnSpPr>
          <p:nvPr/>
        </p:nvCxnSpPr>
        <p:spPr bwMode="auto">
          <a:xfrm rot="5400000" flipV="1">
            <a:off x="9544050" y="2309812"/>
            <a:ext cx="33337" cy="80963"/>
          </a:xfrm>
          <a:prstGeom prst="curvedConnector3">
            <a:avLst>
              <a:gd name="adj1" fmla="val -1980954"/>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3284" y="4343400"/>
            <a:ext cx="4788715" cy="2362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Title 1"/>
          <p:cNvSpPr>
            <a:spLocks noGrp="1"/>
          </p:cNvSpPr>
          <p:nvPr>
            <p:ph type="title"/>
          </p:nvPr>
        </p:nvSpPr>
        <p:spPr>
          <a:xfrm>
            <a:off x="0" y="0"/>
            <a:ext cx="12192000" cy="1143000"/>
          </a:xfrm>
        </p:spPr>
        <p:txBody>
          <a:bodyPr/>
          <a:lstStyle/>
          <a:p>
            <a:r>
              <a:rPr lang="en-US" sz="4000" dirty="0" smtClean="0">
                <a:ea typeface="ＭＳ Ｐゴシック" pitchFamily="34" charset="-128"/>
              </a:rPr>
              <a:t>Application of Stationary Distributions: Gibbs Sampling*</a:t>
            </a:r>
          </a:p>
        </p:txBody>
      </p:sp>
      <p:sp>
        <p:nvSpPr>
          <p:cNvPr id="34818" name="Content Placeholder 2"/>
          <p:cNvSpPr>
            <a:spLocks noGrp="1"/>
          </p:cNvSpPr>
          <p:nvPr>
            <p:ph idx="1"/>
          </p:nvPr>
        </p:nvSpPr>
        <p:spPr>
          <a:xfrm>
            <a:off x="457200" y="1447800"/>
            <a:ext cx="6858000" cy="5029200"/>
          </a:xfrm>
        </p:spPr>
        <p:txBody>
          <a:bodyPr/>
          <a:lstStyle/>
          <a:p>
            <a:r>
              <a:rPr lang="en-US" sz="2400" dirty="0" smtClean="0">
                <a:ea typeface="ＭＳ Ｐゴシック" pitchFamily="34" charset="-128"/>
              </a:rPr>
              <a:t>Each joint instantiation over all hidden and query variables is a state: {</a:t>
            </a:r>
            <a:r>
              <a:rPr lang="en-US" sz="2400" dirty="0" smtClean="0">
                <a:latin typeface="Calibri"/>
                <a:ea typeface="ＭＳ Ｐゴシック" pitchFamily="34" charset="-128"/>
              </a:rPr>
              <a:t>X</a:t>
            </a:r>
            <a:r>
              <a:rPr lang="en-US" sz="2400" baseline="-25000" dirty="0" smtClean="0">
                <a:latin typeface="Calibri"/>
                <a:ea typeface="ＭＳ Ｐゴシック" pitchFamily="34" charset="-128"/>
              </a:rPr>
              <a:t>1</a:t>
            </a:r>
            <a:r>
              <a:rPr lang="en-US" sz="2400" dirty="0" smtClean="0">
                <a:ea typeface="ＭＳ Ｐゴシック" pitchFamily="34" charset="-128"/>
              </a:rPr>
              <a:t>, …, </a:t>
            </a:r>
            <a:r>
              <a:rPr lang="en-US" sz="2400" dirty="0" err="1" smtClean="0">
                <a:latin typeface="Calibri"/>
                <a:ea typeface="ＭＳ Ｐゴシック" pitchFamily="34" charset="-128"/>
              </a:rPr>
              <a:t>X</a:t>
            </a:r>
            <a:r>
              <a:rPr lang="en-US" sz="2400" baseline="-25000" dirty="0" err="1" smtClean="0">
                <a:latin typeface="Calibri"/>
                <a:ea typeface="ＭＳ Ｐゴシック" pitchFamily="34" charset="-128"/>
              </a:rPr>
              <a:t>n</a:t>
            </a:r>
            <a:r>
              <a:rPr lang="en-US" sz="2400" dirty="0" smtClean="0">
                <a:ea typeface="ＭＳ Ｐゴシック" pitchFamily="34" charset="-128"/>
              </a:rPr>
              <a:t>} = H U Q</a:t>
            </a:r>
          </a:p>
          <a:p>
            <a:pPr lvl="4"/>
            <a:endParaRPr lang="en-US" sz="1400" dirty="0" smtClean="0">
              <a:ea typeface="ＭＳ Ｐゴシック" pitchFamily="34" charset="-128"/>
            </a:endParaRPr>
          </a:p>
          <a:p>
            <a:r>
              <a:rPr lang="en-US" sz="2400" dirty="0" smtClean="0">
                <a:ea typeface="ＭＳ Ｐゴシック" pitchFamily="34" charset="-128"/>
              </a:rPr>
              <a:t>Transitions:</a:t>
            </a:r>
          </a:p>
          <a:p>
            <a:pPr lvl="1"/>
            <a:r>
              <a:rPr lang="en-US" sz="2000" dirty="0" smtClean="0">
                <a:ea typeface="ＭＳ Ｐゴシック" pitchFamily="34" charset="-128"/>
              </a:rPr>
              <a:t>With probability 1/n resample variable </a:t>
            </a:r>
            <a:r>
              <a:rPr lang="en-US" sz="2000" dirty="0" err="1" smtClean="0">
                <a:ea typeface="ＭＳ Ｐゴシック" pitchFamily="34" charset="-128"/>
              </a:rPr>
              <a:t>X</a:t>
            </a:r>
            <a:r>
              <a:rPr lang="en-US" sz="2000" baseline="-25000" dirty="0" err="1" smtClean="0">
                <a:ea typeface="ＭＳ Ｐゴシック" pitchFamily="34" charset="-128"/>
              </a:rPr>
              <a:t>j</a:t>
            </a:r>
            <a:r>
              <a:rPr lang="en-US" sz="2000" dirty="0" smtClean="0">
                <a:ea typeface="ＭＳ Ｐゴシック" pitchFamily="34" charset="-128"/>
              </a:rPr>
              <a:t> according to 	</a:t>
            </a:r>
            <a:endParaRPr lang="en-US" sz="2000" dirty="0">
              <a:ea typeface="ＭＳ Ｐゴシック" pitchFamily="34" charset="-128"/>
            </a:endParaRPr>
          </a:p>
          <a:p>
            <a:pPr lvl="6"/>
            <a:endParaRPr lang="en-US" sz="1200" dirty="0" smtClean="0">
              <a:ea typeface="ＭＳ Ｐゴシック" pitchFamily="34" charset="-128"/>
            </a:endParaRPr>
          </a:p>
          <a:p>
            <a:pPr marL="457176" lvl="1" indent="0">
              <a:buNone/>
            </a:pPr>
            <a:r>
              <a:rPr lang="en-US" sz="2000" dirty="0">
                <a:ea typeface="ＭＳ Ｐゴシック" pitchFamily="34" charset="-128"/>
              </a:rPr>
              <a:t>	</a:t>
            </a:r>
            <a:r>
              <a:rPr lang="en-US" sz="2000" dirty="0" smtClean="0">
                <a:ea typeface="ＭＳ Ｐゴシック" pitchFamily="34" charset="-128"/>
              </a:rPr>
              <a:t>P(</a:t>
            </a:r>
            <a:r>
              <a:rPr lang="en-US" sz="2000" dirty="0" err="1" smtClean="0">
                <a:ea typeface="ＭＳ Ｐゴシック" pitchFamily="34" charset="-128"/>
              </a:rPr>
              <a:t>X</a:t>
            </a:r>
            <a:r>
              <a:rPr lang="en-US" sz="2000" baseline="-25000" dirty="0" err="1" smtClean="0">
                <a:ea typeface="ＭＳ Ｐゴシック" pitchFamily="34" charset="-128"/>
              </a:rPr>
              <a:t>j</a:t>
            </a:r>
            <a:r>
              <a:rPr lang="en-US" sz="2000" dirty="0" smtClean="0">
                <a:ea typeface="ＭＳ Ｐゴシック" pitchFamily="34" charset="-128"/>
              </a:rPr>
              <a:t> | x</a:t>
            </a:r>
            <a:r>
              <a:rPr lang="en-US" sz="2000" baseline="-25000" dirty="0" smtClean="0">
                <a:ea typeface="ＭＳ Ｐゴシック" pitchFamily="34" charset="-128"/>
              </a:rPr>
              <a:t>1</a:t>
            </a:r>
            <a:r>
              <a:rPr lang="en-US" sz="2000" dirty="0" smtClean="0">
                <a:ea typeface="ＭＳ Ｐゴシック" pitchFamily="34" charset="-128"/>
              </a:rPr>
              <a:t>, x</a:t>
            </a:r>
            <a:r>
              <a:rPr lang="en-US" sz="2000" baseline="-25000" dirty="0" smtClean="0">
                <a:ea typeface="ＭＳ Ｐゴシック" pitchFamily="34" charset="-128"/>
              </a:rPr>
              <a:t>2</a:t>
            </a:r>
            <a:r>
              <a:rPr lang="en-US" sz="2000" dirty="0" smtClean="0">
                <a:ea typeface="ＭＳ Ｐゴシック" pitchFamily="34" charset="-128"/>
              </a:rPr>
              <a:t>, …, x</a:t>
            </a:r>
            <a:r>
              <a:rPr lang="en-US" sz="2000" baseline="-25000" dirty="0" smtClean="0">
                <a:ea typeface="ＭＳ Ｐゴシック" pitchFamily="34" charset="-128"/>
              </a:rPr>
              <a:t>j-1, </a:t>
            </a:r>
            <a:r>
              <a:rPr lang="en-US" sz="2000" dirty="0" smtClean="0">
                <a:ea typeface="ＭＳ Ｐゴシック" pitchFamily="34" charset="-128"/>
              </a:rPr>
              <a:t>x</a:t>
            </a:r>
            <a:r>
              <a:rPr lang="en-US" sz="2000" baseline="-25000" dirty="0" smtClean="0">
                <a:ea typeface="ＭＳ Ｐゴシック" pitchFamily="34" charset="-128"/>
              </a:rPr>
              <a:t>j+1</a:t>
            </a:r>
            <a:r>
              <a:rPr lang="en-US" sz="2000" dirty="0" smtClean="0">
                <a:ea typeface="ＭＳ Ｐゴシック" pitchFamily="34" charset="-128"/>
              </a:rPr>
              <a:t>, …, </a:t>
            </a:r>
            <a:r>
              <a:rPr lang="en-US" sz="2000" dirty="0" err="1" smtClean="0">
                <a:ea typeface="ＭＳ Ｐゴシック" pitchFamily="34" charset="-128"/>
              </a:rPr>
              <a:t>x</a:t>
            </a:r>
            <a:r>
              <a:rPr lang="en-US" sz="2000" baseline="-25000" dirty="0" err="1" smtClean="0">
                <a:ea typeface="ＭＳ Ｐゴシック" pitchFamily="34" charset="-128"/>
              </a:rPr>
              <a:t>n</a:t>
            </a:r>
            <a:r>
              <a:rPr lang="en-US" sz="2000" baseline="-25000" dirty="0" smtClean="0">
                <a:ea typeface="ＭＳ Ｐゴシック" pitchFamily="34" charset="-128"/>
              </a:rPr>
              <a:t>,</a:t>
            </a:r>
            <a:r>
              <a:rPr lang="en-US" sz="2000" dirty="0" smtClean="0">
                <a:ea typeface="ＭＳ Ｐゴシック" pitchFamily="34" charset="-128"/>
              </a:rPr>
              <a:t> e</a:t>
            </a:r>
            <a:r>
              <a:rPr lang="en-US" sz="2000" baseline="-25000" dirty="0" smtClean="0">
                <a:ea typeface="ＭＳ Ｐゴシック" pitchFamily="34" charset="-128"/>
              </a:rPr>
              <a:t>1,</a:t>
            </a:r>
            <a:r>
              <a:rPr lang="en-US" sz="2000" dirty="0" smtClean="0">
                <a:ea typeface="ＭＳ Ｐゴシック" pitchFamily="34" charset="-128"/>
              </a:rPr>
              <a:t> …</a:t>
            </a:r>
            <a:r>
              <a:rPr lang="en-US" sz="2000" baseline="-25000" dirty="0" smtClean="0">
                <a:ea typeface="ＭＳ Ｐゴシック" pitchFamily="34" charset="-128"/>
              </a:rPr>
              <a:t>,</a:t>
            </a:r>
            <a:r>
              <a:rPr lang="en-US" sz="2000" dirty="0" smtClean="0">
                <a:ea typeface="ＭＳ Ｐゴシック" pitchFamily="34" charset="-128"/>
              </a:rPr>
              <a:t> </a:t>
            </a:r>
            <a:r>
              <a:rPr lang="en-US" sz="2000" dirty="0" err="1" smtClean="0">
                <a:ea typeface="ＭＳ Ｐゴシック" pitchFamily="34" charset="-128"/>
              </a:rPr>
              <a:t>e</a:t>
            </a:r>
            <a:r>
              <a:rPr lang="en-US" sz="2000" baseline="-25000" dirty="0" err="1" smtClean="0">
                <a:ea typeface="ＭＳ Ｐゴシック" pitchFamily="34" charset="-128"/>
              </a:rPr>
              <a:t>m</a:t>
            </a:r>
            <a:r>
              <a:rPr lang="en-US" sz="2000" dirty="0" smtClean="0">
                <a:ea typeface="ＭＳ Ｐゴシック" pitchFamily="34" charset="-128"/>
              </a:rPr>
              <a:t>)</a:t>
            </a:r>
          </a:p>
          <a:p>
            <a:pPr lvl="2"/>
            <a:endParaRPr lang="en-US" sz="1800" dirty="0" smtClean="0">
              <a:ea typeface="ＭＳ Ｐゴシック" pitchFamily="34" charset="-128"/>
            </a:endParaRPr>
          </a:p>
          <a:p>
            <a:r>
              <a:rPr lang="en-US" sz="2400" dirty="0" smtClean="0">
                <a:ea typeface="ＭＳ Ｐゴシック" pitchFamily="34" charset="-128"/>
              </a:rPr>
              <a:t>Stationary distribution:</a:t>
            </a:r>
          </a:p>
          <a:p>
            <a:pPr lvl="1"/>
            <a:r>
              <a:rPr lang="en-US" sz="2000" dirty="0" smtClean="0">
                <a:ea typeface="ＭＳ Ｐゴシック" pitchFamily="34" charset="-128"/>
              </a:rPr>
              <a:t>Conditional distribution P(X</a:t>
            </a:r>
            <a:r>
              <a:rPr lang="en-US" sz="2000" baseline="-25000" dirty="0" smtClean="0">
                <a:ea typeface="ＭＳ Ｐゴシック" pitchFamily="34" charset="-128"/>
              </a:rPr>
              <a:t>1</a:t>
            </a:r>
            <a:r>
              <a:rPr lang="en-US" sz="2000" dirty="0" smtClean="0">
                <a:ea typeface="ＭＳ Ｐゴシック" pitchFamily="34" charset="-128"/>
              </a:rPr>
              <a:t>, X</a:t>
            </a:r>
            <a:r>
              <a:rPr lang="en-US" sz="2000" baseline="-25000" dirty="0" smtClean="0">
                <a:ea typeface="ＭＳ Ｐゴシック" pitchFamily="34" charset="-128"/>
              </a:rPr>
              <a:t>2</a:t>
            </a:r>
            <a:r>
              <a:rPr lang="en-US" sz="2000" dirty="0" smtClean="0">
                <a:ea typeface="ＭＳ Ｐゴシック" pitchFamily="34" charset="-128"/>
              </a:rPr>
              <a:t> , … , X</a:t>
            </a:r>
            <a:r>
              <a:rPr lang="en-US" sz="2000" baseline="-25000" dirty="0" smtClean="0">
                <a:ea typeface="ＭＳ Ｐゴシック" pitchFamily="34" charset="-128"/>
              </a:rPr>
              <a:t>n</a:t>
            </a:r>
            <a:r>
              <a:rPr lang="en-US" sz="2000" dirty="0" smtClean="0">
                <a:ea typeface="ＭＳ Ｐゴシック" pitchFamily="34" charset="-128"/>
              </a:rPr>
              <a:t>|e</a:t>
            </a:r>
            <a:r>
              <a:rPr lang="en-US" sz="2000" baseline="-25000" dirty="0" smtClean="0">
                <a:ea typeface="ＭＳ Ｐゴシック" pitchFamily="34" charset="-128"/>
              </a:rPr>
              <a:t>1,</a:t>
            </a:r>
            <a:r>
              <a:rPr lang="en-US" sz="2000" dirty="0" smtClean="0">
                <a:ea typeface="ＭＳ Ｐゴシック" pitchFamily="34" charset="-128"/>
              </a:rPr>
              <a:t> …</a:t>
            </a:r>
            <a:r>
              <a:rPr lang="en-US" sz="2000" baseline="-25000" dirty="0" smtClean="0">
                <a:ea typeface="ＭＳ Ｐゴシック" pitchFamily="34" charset="-128"/>
              </a:rPr>
              <a:t>,</a:t>
            </a:r>
            <a:r>
              <a:rPr lang="en-US" sz="2000" dirty="0" smtClean="0">
                <a:ea typeface="ＭＳ Ｐゴシック" pitchFamily="34" charset="-128"/>
              </a:rPr>
              <a:t> </a:t>
            </a:r>
            <a:r>
              <a:rPr lang="en-US" sz="2000" dirty="0" err="1" smtClean="0">
                <a:ea typeface="ＭＳ Ｐゴシック" pitchFamily="34" charset="-128"/>
              </a:rPr>
              <a:t>e</a:t>
            </a:r>
            <a:r>
              <a:rPr lang="en-US" sz="2000" baseline="-25000" dirty="0" err="1" smtClean="0">
                <a:ea typeface="ＭＳ Ｐゴシック" pitchFamily="34" charset="-128"/>
              </a:rPr>
              <a:t>m</a:t>
            </a:r>
            <a:r>
              <a:rPr lang="en-US" sz="2000" dirty="0" smtClean="0">
                <a:ea typeface="ＭＳ Ｐゴシック" pitchFamily="34" charset="-128"/>
              </a:rPr>
              <a:t>)</a:t>
            </a:r>
          </a:p>
          <a:p>
            <a:pPr lvl="1"/>
            <a:r>
              <a:rPr lang="en-US" sz="2000" dirty="0" smtClean="0">
                <a:ea typeface="ＭＳ Ｐゴシック" pitchFamily="34" charset="-128"/>
              </a:rPr>
              <a:t>Means that w</a:t>
            </a:r>
            <a:r>
              <a:rPr lang="en-US" sz="2000" dirty="0" smtClean="0">
                <a:ea typeface="ＭＳ Ｐゴシック" pitchFamily="34" charset="-128"/>
                <a:sym typeface="Wingdings" pitchFamily="2" charset="2"/>
              </a:rPr>
              <a:t>hen running Gibbs sampling long enough we get a sample from the desired distribution</a:t>
            </a:r>
          </a:p>
          <a:p>
            <a:pPr lvl="1"/>
            <a:r>
              <a:rPr lang="en-US" sz="2000" dirty="0" smtClean="0">
                <a:ea typeface="ＭＳ Ｐゴシック" pitchFamily="34" charset="-128"/>
                <a:sym typeface="Wingdings" pitchFamily="2" charset="2"/>
              </a:rPr>
              <a:t>Requires some proof to show this is true!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2057400"/>
            <a:ext cx="4905642" cy="38861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smtClean="0">
                <a:ea typeface="ＭＳ Ｐゴシック" pitchFamily="34" charset="-128"/>
              </a:rPr>
              <a:t>Probability Recap</a:t>
            </a:r>
          </a:p>
        </p:txBody>
      </p:sp>
      <p:sp>
        <p:nvSpPr>
          <p:cNvPr id="30722" name="Content Placeholder 2"/>
          <p:cNvSpPr>
            <a:spLocks noGrp="1"/>
          </p:cNvSpPr>
          <p:nvPr>
            <p:ph idx="1"/>
          </p:nvPr>
        </p:nvSpPr>
        <p:spPr>
          <a:xfrm>
            <a:off x="304799" y="1600200"/>
            <a:ext cx="11201401" cy="4525963"/>
          </a:xfrm>
        </p:spPr>
        <p:txBody>
          <a:bodyPr/>
          <a:lstStyle/>
          <a:p>
            <a:pPr>
              <a:buFont typeface="Wingdings" charset="0"/>
              <a:buChar char="§"/>
              <a:defRPr/>
            </a:pPr>
            <a:r>
              <a:rPr lang="en-US" sz="2800" dirty="0"/>
              <a:t>Conditional probability</a:t>
            </a:r>
          </a:p>
          <a:p>
            <a:pPr lvl="2">
              <a:buFont typeface="Wingdings" charset="0"/>
              <a:buChar char="§"/>
              <a:defRPr/>
            </a:pPr>
            <a:endParaRPr lang="en-US" sz="2000" dirty="0"/>
          </a:p>
          <a:p>
            <a:pPr>
              <a:buFont typeface="Wingdings" charset="0"/>
              <a:buChar char="§"/>
              <a:defRPr/>
            </a:pPr>
            <a:r>
              <a:rPr lang="en-US" sz="2800" dirty="0"/>
              <a:t>Product rule</a:t>
            </a:r>
          </a:p>
          <a:p>
            <a:pPr lvl="2">
              <a:buFont typeface="Wingdings" charset="0"/>
              <a:buChar char="§"/>
              <a:defRPr/>
            </a:pPr>
            <a:endParaRPr lang="en-US" sz="2000" dirty="0"/>
          </a:p>
          <a:p>
            <a:pPr>
              <a:buFont typeface="Wingdings" charset="0"/>
              <a:buChar char="§"/>
              <a:defRPr/>
            </a:pPr>
            <a:r>
              <a:rPr lang="en-US" sz="2800" dirty="0"/>
              <a:t>Chain rule </a:t>
            </a:r>
            <a:endParaRPr lang="en-US" sz="2400" dirty="0" smtClean="0"/>
          </a:p>
          <a:p>
            <a:pPr marL="0" indent="0">
              <a:buFont typeface="Wingdings" charset="0"/>
              <a:buNone/>
              <a:defRPr/>
            </a:pPr>
            <a:endParaRPr lang="en-US" sz="1600" dirty="0" smtClean="0"/>
          </a:p>
          <a:p>
            <a:pPr marL="0" indent="0">
              <a:buFont typeface="Wingdings" charset="0"/>
              <a:buNone/>
              <a:defRPr/>
            </a:pPr>
            <a:endParaRPr lang="en-US" sz="1600" dirty="0" smtClean="0"/>
          </a:p>
          <a:p>
            <a:pPr marL="0" indent="0">
              <a:buFont typeface="Wingdings" charset="0"/>
              <a:buNone/>
              <a:defRPr/>
            </a:pPr>
            <a:endParaRPr lang="en-US" sz="1600" dirty="0" smtClean="0"/>
          </a:p>
          <a:p>
            <a:pPr>
              <a:buFont typeface="Wingdings" charset="0"/>
              <a:buChar char="§"/>
              <a:defRPr/>
            </a:pPr>
            <a:r>
              <a:rPr lang="en-US" sz="2800" dirty="0" smtClean="0"/>
              <a:t>X</a:t>
            </a:r>
            <a:r>
              <a:rPr lang="en-US" sz="2800" dirty="0"/>
              <a:t>, Y independent </a:t>
            </a:r>
            <a:r>
              <a:rPr lang="en-US" sz="2800" dirty="0" smtClean="0"/>
              <a:t>if and only if:</a:t>
            </a:r>
            <a:endParaRPr lang="en-US" sz="2800" dirty="0"/>
          </a:p>
          <a:p>
            <a:pPr lvl="4">
              <a:buFont typeface="Wingdings" charset="0"/>
              <a:buChar char="§"/>
              <a:defRPr/>
            </a:pPr>
            <a:endParaRPr lang="en-US" sz="1600" dirty="0"/>
          </a:p>
          <a:p>
            <a:pPr>
              <a:buFont typeface="Wingdings" charset="0"/>
              <a:buChar char="§"/>
              <a:defRPr/>
            </a:pPr>
            <a:r>
              <a:rPr lang="en-US" sz="2800" dirty="0"/>
              <a:t>X and Y are conditionally independent given Z </a:t>
            </a:r>
            <a:r>
              <a:rPr lang="en-US" sz="2800" dirty="0" smtClean="0"/>
              <a:t>if and only if:</a:t>
            </a:r>
            <a:endParaRPr lang="en-US" dirty="0"/>
          </a:p>
          <a:p>
            <a:pPr>
              <a:buFont typeface="Wingdings" charset="0"/>
              <a:buChar char="§"/>
              <a:defRPr/>
            </a:pPr>
            <a:endParaRPr lang="en-US" dirty="0"/>
          </a:p>
        </p:txBody>
      </p:sp>
      <p:pic>
        <p:nvPicPr>
          <p:cNvPr id="17412" name="Picture 8" descr="txp_fig"/>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5105400" y="1524000"/>
            <a:ext cx="2447925" cy="731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3" name="Picture 10" descr="txp_fi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049836" y="2570706"/>
            <a:ext cx="3103563"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4" name="Picture 4" descr="txp_fig"/>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5562600" y="4867520"/>
            <a:ext cx="3795713"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5" name="Picture 7" descr="txp_fig"/>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3616325" y="6172200"/>
            <a:ext cx="4841875" cy="31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6" name="Picture 8" descr="txp_fig"/>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9677400" y="5803900"/>
            <a:ext cx="1401762"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descr="txp_fig.png"/>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bwMode="auto">
          <a:xfrm>
            <a:off x="3106737" y="3505200"/>
            <a:ext cx="6646512" cy="970563"/>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Tree>
    <p:extLst>
      <p:ext uri="{BB962C8B-B14F-4D97-AF65-F5344CB8AC3E}">
        <p14:creationId xmlns:p14="http://schemas.microsoft.com/office/powerpoint/2010/main" val="896348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03"/>
            <a:ext cx="12192000" cy="1470025"/>
          </a:xfrm>
        </p:spPr>
        <p:txBody>
          <a:bodyPr/>
          <a:lstStyle/>
          <a:p>
            <a:pPr eaLnBrk="1" hangingPunct="1"/>
            <a:endParaRPr lang="en-US" sz="3600" dirty="0" smtClean="0"/>
          </a:p>
        </p:txBody>
      </p:sp>
      <p:sp>
        <p:nvSpPr>
          <p:cNvPr id="5123" name="Rectangle 6"/>
          <p:cNvSpPr>
            <a:spLocks noGrp="1" noChangeArrowheads="1"/>
          </p:cNvSpPr>
          <p:nvPr>
            <p:ph type="subTitle" idx="1"/>
          </p:nvPr>
        </p:nvSpPr>
        <p:spPr>
          <a:xfrm>
            <a:off x="0" y="1295400"/>
            <a:ext cx="12192000" cy="1524000"/>
          </a:xfrm>
        </p:spPr>
        <p:txBody>
          <a:bodyPr/>
          <a:lstStyle/>
          <a:p>
            <a:pPr eaLnBrk="1" hangingPunct="1"/>
            <a:r>
              <a:rPr lang="en-US" sz="4300" dirty="0" smtClean="0"/>
              <a:t>Markov Models</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2" y="2971800"/>
            <a:ext cx="6790812" cy="1495832"/>
          </a:xfrm>
          <a:prstGeom prst="rect">
            <a:avLst/>
          </a:prstGeom>
        </p:spPr>
      </p:pic>
    </p:spTree>
    <p:extLst>
      <p:ext uri="{BB962C8B-B14F-4D97-AF65-F5344CB8AC3E}">
        <p14:creationId xmlns:p14="http://schemas.microsoft.com/office/powerpoint/2010/main" val="1735163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smtClean="0">
                <a:ea typeface="ＭＳ Ｐゴシック" pitchFamily="34" charset="-128"/>
              </a:rPr>
              <a:t>Reasoning over Time or Space</a:t>
            </a:r>
          </a:p>
        </p:txBody>
      </p:sp>
      <p:sp>
        <p:nvSpPr>
          <p:cNvPr id="20482" name="Rectangle 3"/>
          <p:cNvSpPr>
            <a:spLocks noGrp="1" noChangeArrowheads="1"/>
          </p:cNvSpPr>
          <p:nvPr>
            <p:ph idx="1"/>
          </p:nvPr>
        </p:nvSpPr>
        <p:spPr>
          <a:xfrm>
            <a:off x="1447800" y="1828800"/>
            <a:ext cx="9220200" cy="4419600"/>
          </a:xfrm>
        </p:spPr>
        <p:txBody>
          <a:bodyPr/>
          <a:lstStyle/>
          <a:p>
            <a:pPr>
              <a:lnSpc>
                <a:spcPct val="90000"/>
              </a:lnSpc>
            </a:pPr>
            <a:r>
              <a:rPr lang="en-US" sz="2800" dirty="0" smtClean="0">
                <a:latin typeface="Calibri"/>
                <a:ea typeface="ＭＳ Ｐゴシック" pitchFamily="34" charset="-128"/>
                <a:cs typeface="Calibri"/>
              </a:rPr>
              <a:t>Often, we want to </a:t>
            </a:r>
            <a:r>
              <a:rPr lang="en-US" sz="2800" dirty="0" smtClean="0">
                <a:solidFill>
                  <a:srgbClr val="CC0000"/>
                </a:solidFill>
                <a:latin typeface="Calibri"/>
                <a:ea typeface="ＭＳ Ｐゴシック" pitchFamily="34" charset="-128"/>
                <a:cs typeface="Calibri"/>
              </a:rPr>
              <a:t>reason about a sequence</a:t>
            </a:r>
            <a:r>
              <a:rPr lang="en-US" sz="2800" dirty="0" smtClean="0">
                <a:latin typeface="Calibri"/>
                <a:ea typeface="ＭＳ Ｐゴシック" pitchFamily="34" charset="-128"/>
                <a:cs typeface="Calibri"/>
              </a:rPr>
              <a:t> of observations</a:t>
            </a:r>
          </a:p>
          <a:p>
            <a:pPr lvl="4">
              <a:lnSpc>
                <a:spcPct val="90000"/>
              </a:lnSpc>
            </a:pPr>
            <a:endParaRPr lang="en-US" sz="600" dirty="0" smtClean="0">
              <a:latin typeface="Calibri"/>
              <a:ea typeface="ＭＳ Ｐゴシック" pitchFamily="34" charset="-128"/>
              <a:cs typeface="Calibri"/>
            </a:endParaRPr>
          </a:p>
          <a:p>
            <a:pPr lvl="1">
              <a:lnSpc>
                <a:spcPct val="90000"/>
              </a:lnSpc>
            </a:pPr>
            <a:r>
              <a:rPr lang="en-US" sz="2400" dirty="0" smtClean="0">
                <a:latin typeface="Calibri"/>
                <a:ea typeface="ＭＳ Ｐゴシック" pitchFamily="34" charset="-128"/>
                <a:cs typeface="Calibri"/>
              </a:rPr>
              <a:t>Speech recognition</a:t>
            </a:r>
          </a:p>
          <a:p>
            <a:pPr lvl="4">
              <a:lnSpc>
                <a:spcPct val="90000"/>
              </a:lnSpc>
            </a:pPr>
            <a:endParaRPr lang="en-US" sz="500" dirty="0" smtClean="0">
              <a:latin typeface="Calibri"/>
              <a:ea typeface="ＭＳ Ｐゴシック" pitchFamily="34" charset="-128"/>
              <a:cs typeface="Calibri"/>
            </a:endParaRPr>
          </a:p>
          <a:p>
            <a:pPr lvl="1">
              <a:lnSpc>
                <a:spcPct val="90000"/>
              </a:lnSpc>
            </a:pPr>
            <a:r>
              <a:rPr lang="en-US" sz="2400" dirty="0" smtClean="0">
                <a:latin typeface="Calibri"/>
                <a:ea typeface="ＭＳ Ｐゴシック" pitchFamily="34" charset="-128"/>
                <a:cs typeface="Calibri"/>
              </a:rPr>
              <a:t>Robot localization</a:t>
            </a:r>
          </a:p>
          <a:p>
            <a:pPr lvl="5">
              <a:lnSpc>
                <a:spcPct val="90000"/>
              </a:lnSpc>
            </a:pPr>
            <a:endParaRPr lang="en-US" sz="500" dirty="0" smtClean="0">
              <a:latin typeface="Calibri"/>
              <a:ea typeface="ＭＳ Ｐゴシック" pitchFamily="34" charset="-128"/>
              <a:cs typeface="Calibri"/>
            </a:endParaRPr>
          </a:p>
          <a:p>
            <a:pPr lvl="1">
              <a:lnSpc>
                <a:spcPct val="90000"/>
              </a:lnSpc>
            </a:pPr>
            <a:r>
              <a:rPr lang="en-US" sz="2400" dirty="0" smtClean="0">
                <a:latin typeface="Calibri"/>
                <a:ea typeface="ＭＳ Ｐゴシック" pitchFamily="34" charset="-128"/>
                <a:cs typeface="Calibri"/>
              </a:rPr>
              <a:t>User attention</a:t>
            </a:r>
          </a:p>
          <a:p>
            <a:pPr lvl="5">
              <a:lnSpc>
                <a:spcPct val="90000"/>
              </a:lnSpc>
            </a:pPr>
            <a:endParaRPr lang="en-US" sz="500" dirty="0" smtClean="0">
              <a:latin typeface="Calibri"/>
              <a:ea typeface="ＭＳ Ｐゴシック" pitchFamily="34" charset="-128"/>
              <a:cs typeface="Calibri"/>
            </a:endParaRPr>
          </a:p>
          <a:p>
            <a:pPr lvl="1">
              <a:lnSpc>
                <a:spcPct val="90000"/>
              </a:lnSpc>
            </a:pPr>
            <a:r>
              <a:rPr lang="en-US" sz="2400" dirty="0" smtClean="0">
                <a:latin typeface="Calibri"/>
                <a:ea typeface="ＭＳ Ｐゴシック" pitchFamily="34" charset="-128"/>
                <a:cs typeface="Calibri"/>
              </a:rPr>
              <a:t>Medical monitoring</a:t>
            </a:r>
          </a:p>
          <a:p>
            <a:pPr>
              <a:lnSpc>
                <a:spcPct val="90000"/>
              </a:lnSpc>
            </a:pPr>
            <a:endParaRPr lang="en-US" sz="2800" dirty="0" smtClean="0">
              <a:latin typeface="Calibri"/>
              <a:ea typeface="ＭＳ Ｐゴシック" pitchFamily="34" charset="-128"/>
              <a:cs typeface="Calibri"/>
            </a:endParaRPr>
          </a:p>
          <a:p>
            <a:pPr>
              <a:lnSpc>
                <a:spcPct val="90000"/>
              </a:lnSpc>
            </a:pPr>
            <a:r>
              <a:rPr lang="en-US" sz="2800" dirty="0" smtClean="0">
                <a:latin typeface="Calibri"/>
                <a:ea typeface="ＭＳ Ｐゴシック" pitchFamily="34" charset="-128"/>
                <a:cs typeface="Calibri"/>
              </a:rPr>
              <a:t>Need to introduce time (or space) into our models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smtClean="0">
                <a:ea typeface="ＭＳ Ｐゴシック" pitchFamily="34" charset="-128"/>
              </a:rPr>
              <a:t>Markov Models</a:t>
            </a:r>
          </a:p>
        </p:txBody>
      </p:sp>
      <p:sp>
        <p:nvSpPr>
          <p:cNvPr id="6147" name="Rectangle 3"/>
          <p:cNvSpPr>
            <a:spLocks noGrp="1" noChangeArrowheads="1"/>
          </p:cNvSpPr>
          <p:nvPr>
            <p:ph idx="1"/>
          </p:nvPr>
        </p:nvSpPr>
        <p:spPr>
          <a:xfrm>
            <a:off x="685800" y="1447800"/>
            <a:ext cx="11277600" cy="5029200"/>
          </a:xfrm>
        </p:spPr>
        <p:txBody>
          <a:bodyPr/>
          <a:lstStyle/>
          <a:p>
            <a:pPr lvl="1">
              <a:lnSpc>
                <a:spcPct val="90000"/>
              </a:lnSpc>
            </a:pPr>
            <a:r>
              <a:rPr lang="en-US" sz="2400" dirty="0" smtClean="0">
                <a:ea typeface="ＭＳ Ｐゴシック" pitchFamily="34" charset="-128"/>
              </a:rPr>
              <a:t>Value of X at a given time is called the </a:t>
            </a:r>
            <a:r>
              <a:rPr lang="en-US" sz="2400" dirty="0" smtClean="0">
                <a:solidFill>
                  <a:srgbClr val="CC0000"/>
                </a:solidFill>
                <a:ea typeface="ＭＳ Ｐゴシック" pitchFamily="34" charset="-128"/>
              </a:rPr>
              <a:t>state</a:t>
            </a:r>
          </a:p>
          <a:p>
            <a:pPr lvl="1">
              <a:lnSpc>
                <a:spcPct val="90000"/>
              </a:lnSpc>
            </a:pPr>
            <a:endParaRPr lang="en-US" sz="2400" dirty="0" smtClean="0">
              <a:ea typeface="ＭＳ Ｐゴシック" pitchFamily="34" charset="-128"/>
            </a:endParaRPr>
          </a:p>
          <a:p>
            <a:pPr lvl="1">
              <a:lnSpc>
                <a:spcPct val="90000"/>
              </a:lnSpc>
            </a:pPr>
            <a:endParaRPr lang="en-US" sz="2400" dirty="0" smtClean="0">
              <a:ea typeface="ＭＳ Ｐゴシック" pitchFamily="34" charset="-128"/>
            </a:endParaRPr>
          </a:p>
          <a:p>
            <a:pPr lvl="1">
              <a:lnSpc>
                <a:spcPct val="90000"/>
              </a:lnSpc>
            </a:pPr>
            <a:endParaRPr lang="en-US" sz="2400" dirty="0" smtClean="0">
              <a:ea typeface="ＭＳ Ｐゴシック" pitchFamily="34" charset="-128"/>
            </a:endParaRPr>
          </a:p>
          <a:p>
            <a:pPr lvl="1">
              <a:lnSpc>
                <a:spcPct val="90000"/>
              </a:lnSpc>
            </a:pPr>
            <a:endParaRPr lang="en-US" sz="2400" dirty="0" smtClean="0">
              <a:ea typeface="ＭＳ Ｐゴシック" pitchFamily="34" charset="-128"/>
            </a:endParaRPr>
          </a:p>
          <a:p>
            <a:pPr lvl="1">
              <a:lnSpc>
                <a:spcPct val="90000"/>
              </a:lnSpc>
            </a:pPr>
            <a:endParaRPr lang="en-US" sz="2400" dirty="0" smtClean="0">
              <a:ea typeface="ＭＳ Ｐゴシック" pitchFamily="34" charset="-128"/>
            </a:endParaRPr>
          </a:p>
          <a:p>
            <a:pPr lvl="1">
              <a:lnSpc>
                <a:spcPct val="90000"/>
              </a:lnSpc>
            </a:pPr>
            <a:endParaRPr lang="en-US" sz="2400" dirty="0" smtClean="0">
              <a:ea typeface="ＭＳ Ｐゴシック" pitchFamily="34" charset="-128"/>
            </a:endParaRPr>
          </a:p>
          <a:p>
            <a:pPr lvl="1">
              <a:lnSpc>
                <a:spcPct val="90000"/>
              </a:lnSpc>
            </a:pPr>
            <a:r>
              <a:rPr lang="en-US" sz="2400" dirty="0" smtClean="0">
                <a:ea typeface="ＭＳ Ｐゴシック" pitchFamily="34" charset="-128"/>
              </a:rPr>
              <a:t>Parameters: called </a:t>
            </a:r>
            <a:r>
              <a:rPr lang="en-US" sz="2400" dirty="0" smtClean="0">
                <a:solidFill>
                  <a:srgbClr val="CC0000"/>
                </a:solidFill>
                <a:ea typeface="ＭＳ Ｐゴシック" pitchFamily="34" charset="-128"/>
              </a:rPr>
              <a:t>transition probabilities </a:t>
            </a:r>
            <a:r>
              <a:rPr lang="en-US" sz="2400" dirty="0" smtClean="0">
                <a:ea typeface="ＭＳ Ｐゴシック" pitchFamily="34" charset="-128"/>
              </a:rPr>
              <a:t>or dynamics, specify how the state evolves over time (also, initial state probabilities)</a:t>
            </a:r>
          </a:p>
          <a:p>
            <a:pPr lvl="1">
              <a:lnSpc>
                <a:spcPct val="90000"/>
              </a:lnSpc>
            </a:pPr>
            <a:r>
              <a:rPr lang="en-US" sz="2400" dirty="0" err="1">
                <a:ea typeface="ＭＳ Ｐゴシック" pitchFamily="34" charset="-128"/>
              </a:rPr>
              <a:t>Stationarity</a:t>
            </a:r>
            <a:r>
              <a:rPr lang="en-US" sz="2400" dirty="0">
                <a:ea typeface="ＭＳ Ｐゴシック" pitchFamily="34" charset="-128"/>
              </a:rPr>
              <a:t> assumption: </a:t>
            </a:r>
            <a:r>
              <a:rPr lang="en-US" sz="2400" dirty="0" smtClean="0">
                <a:ea typeface="ＭＳ Ｐゴシック" pitchFamily="34" charset="-128"/>
              </a:rPr>
              <a:t>transition probabilities the same at all times</a:t>
            </a:r>
          </a:p>
          <a:p>
            <a:pPr lvl="1">
              <a:lnSpc>
                <a:spcPct val="90000"/>
              </a:lnSpc>
            </a:pPr>
            <a:r>
              <a:rPr lang="en-US" sz="2400" dirty="0" smtClean="0">
                <a:ea typeface="ＭＳ Ｐゴシック" pitchFamily="34" charset="-128"/>
              </a:rPr>
              <a:t>Same as MDP transition model, but no choice of action!</a:t>
            </a:r>
          </a:p>
        </p:txBody>
      </p:sp>
      <p:sp>
        <p:nvSpPr>
          <p:cNvPr id="22531" name="Oval 4"/>
          <p:cNvSpPr>
            <a:spLocks noChangeArrowheads="1"/>
          </p:cNvSpPr>
          <p:nvPr/>
        </p:nvSpPr>
        <p:spPr bwMode="auto">
          <a:xfrm>
            <a:off x="8010076" y="25908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48096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4381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4" name="Oval 7"/>
          <p:cNvSpPr>
            <a:spLocks noChangeArrowheads="1"/>
          </p:cNvSpPr>
          <p:nvPr/>
        </p:nvSpPr>
        <p:spPr bwMode="auto">
          <a:xfrm>
            <a:off x="38952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7240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2669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37" name="AutoShape 10"/>
          <p:cNvCxnSpPr>
            <a:cxnSpLocks noChangeShapeType="1"/>
            <a:stCxn id="22532" idx="6"/>
            <a:endCxn id="22535" idx="2"/>
          </p:cNvCxnSpPr>
          <p:nvPr/>
        </p:nvCxnSpPr>
        <p:spPr bwMode="auto">
          <a:xfrm>
            <a:off x="53525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8" name="Oval 11"/>
          <p:cNvSpPr>
            <a:spLocks noChangeArrowheads="1"/>
          </p:cNvSpPr>
          <p:nvPr/>
        </p:nvSpPr>
        <p:spPr bwMode="auto">
          <a:xfrm>
            <a:off x="66384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22539" name="AutoShape 12"/>
          <p:cNvCxnSpPr>
            <a:cxnSpLocks noChangeShapeType="1"/>
            <a:stCxn id="22538" idx="6"/>
            <a:endCxn id="22531" idx="2"/>
          </p:cNvCxnSpPr>
          <p:nvPr/>
        </p:nvCxnSpPr>
        <p:spPr bwMode="auto">
          <a:xfrm>
            <a:off x="7181318" y="2857500"/>
            <a:ext cx="828758"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pic>
        <p:nvPicPr>
          <p:cNvPr id="2" name="Picture 1"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5072138" y="3505200"/>
            <a:ext cx="1728179" cy="36004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6158" name="Picture 14"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276600" y="3505200"/>
            <a:ext cx="100911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dirty="0" smtClean="0">
                <a:ea typeface="ＭＳ Ｐゴシック" pitchFamily="34" charset="-128"/>
              </a:rPr>
              <a:t>Joint Distribution of a Markov Model</a:t>
            </a:r>
          </a:p>
        </p:txBody>
      </p:sp>
      <p:sp>
        <p:nvSpPr>
          <p:cNvPr id="6147" name="Rectangle 3"/>
          <p:cNvSpPr>
            <a:spLocks noGrp="1" noChangeArrowheads="1"/>
          </p:cNvSpPr>
          <p:nvPr>
            <p:ph idx="1"/>
          </p:nvPr>
        </p:nvSpPr>
        <p:spPr>
          <a:xfrm>
            <a:off x="914400" y="2514600"/>
            <a:ext cx="10668000" cy="3962400"/>
          </a:xfrm>
        </p:spPr>
        <p:txBody>
          <a:bodyPr/>
          <a:lstStyle/>
          <a:p>
            <a:pPr lvl="1">
              <a:lnSpc>
                <a:spcPct val="90000"/>
              </a:lnSpc>
            </a:pPr>
            <a:r>
              <a:rPr lang="en-US" sz="2400" dirty="0" smtClean="0">
                <a:ea typeface="ＭＳ Ｐゴシック" pitchFamily="34" charset="-128"/>
              </a:rPr>
              <a:t>Joint distribution:</a:t>
            </a:r>
          </a:p>
          <a:p>
            <a:pPr lvl="1">
              <a:lnSpc>
                <a:spcPct val="90000"/>
              </a:lnSpc>
            </a:pPr>
            <a:endParaRPr lang="en-US" sz="2400" dirty="0">
              <a:ea typeface="ＭＳ Ｐゴシック" pitchFamily="34" charset="-128"/>
            </a:endParaRPr>
          </a:p>
          <a:p>
            <a:pPr lvl="1">
              <a:lnSpc>
                <a:spcPct val="90000"/>
              </a:lnSpc>
            </a:pPr>
            <a:endParaRPr lang="en-US" sz="1050" dirty="0" smtClean="0">
              <a:ea typeface="ＭＳ Ｐゴシック" pitchFamily="34" charset="-128"/>
            </a:endParaRPr>
          </a:p>
          <a:p>
            <a:pPr lvl="1">
              <a:lnSpc>
                <a:spcPct val="90000"/>
              </a:lnSpc>
            </a:pPr>
            <a:r>
              <a:rPr lang="en-US" sz="2400" dirty="0" smtClean="0">
                <a:ea typeface="ＭＳ Ｐゴシック" pitchFamily="34" charset="-128"/>
              </a:rPr>
              <a:t>More generally:</a:t>
            </a:r>
          </a:p>
          <a:p>
            <a:pPr lvl="1">
              <a:lnSpc>
                <a:spcPct val="90000"/>
              </a:lnSpc>
            </a:pPr>
            <a:endParaRPr lang="en-US" sz="2000" dirty="0" smtClean="0">
              <a:ea typeface="ＭＳ Ｐゴシック" pitchFamily="34" charset="-128"/>
            </a:endParaRPr>
          </a:p>
          <a:p>
            <a:pPr lvl="1">
              <a:lnSpc>
                <a:spcPct val="90000"/>
              </a:lnSpc>
            </a:pPr>
            <a:endParaRPr lang="en-US" sz="2400" dirty="0" smtClean="0">
              <a:ea typeface="ＭＳ Ｐゴシック" pitchFamily="34" charset="-128"/>
            </a:endParaRPr>
          </a:p>
          <a:p>
            <a:pPr lvl="1">
              <a:lnSpc>
                <a:spcPct val="90000"/>
              </a:lnSpc>
            </a:pPr>
            <a:endParaRPr lang="en-US" sz="4000" dirty="0" smtClean="0">
              <a:ea typeface="ＭＳ Ｐゴシック" pitchFamily="34" charset="-128"/>
            </a:endParaRPr>
          </a:p>
          <a:p>
            <a:pPr lvl="1">
              <a:lnSpc>
                <a:spcPct val="90000"/>
              </a:lnSpc>
            </a:pPr>
            <a:r>
              <a:rPr lang="en-US" sz="2400" dirty="0" smtClean="0">
                <a:ea typeface="ＭＳ Ｐゴシック" pitchFamily="34" charset="-128"/>
              </a:rPr>
              <a:t>Questions to be resolved:</a:t>
            </a:r>
          </a:p>
          <a:p>
            <a:pPr lvl="2">
              <a:lnSpc>
                <a:spcPct val="90000"/>
              </a:lnSpc>
            </a:pPr>
            <a:r>
              <a:rPr lang="en-US" sz="2000" dirty="0" smtClean="0">
                <a:ea typeface="ＭＳ Ｐゴシック" pitchFamily="34" charset="-128"/>
              </a:rPr>
              <a:t>Does this indeed define a joint distribution?</a:t>
            </a:r>
          </a:p>
          <a:p>
            <a:pPr lvl="2">
              <a:lnSpc>
                <a:spcPct val="90000"/>
              </a:lnSpc>
            </a:pPr>
            <a:r>
              <a:rPr lang="en-US" sz="2000" dirty="0" smtClean="0">
                <a:ea typeface="ＭＳ Ｐゴシック" pitchFamily="34" charset="-128"/>
              </a:rPr>
              <a:t>Can every joint distribution be factored this way, or are we making some assumptions about the joint distribution by using this factorization?</a:t>
            </a:r>
          </a:p>
        </p:txBody>
      </p:sp>
      <p:sp>
        <p:nvSpPr>
          <p:cNvPr id="22531" name="Oval 4"/>
          <p:cNvSpPr>
            <a:spLocks noChangeArrowheads="1"/>
          </p:cNvSpPr>
          <p:nvPr/>
        </p:nvSpPr>
        <p:spPr bwMode="auto">
          <a:xfrm>
            <a:off x="8010076" y="35052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4"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37" name="AutoShape 10"/>
          <p:cNvCxnSpPr>
            <a:cxnSpLocks noChangeShapeType="1"/>
            <a:stCxn id="22532" idx="6"/>
            <a:endCxn id="22535"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8"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pic>
        <p:nvPicPr>
          <p:cNvPr id="2" name="Picture 1"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5629358" y="1981200"/>
            <a:ext cx="1728179" cy="36004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6158" name="Picture 14"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876758" y="1981200"/>
            <a:ext cx="100911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descr="latex-image-1.pd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63346" y="3082269"/>
            <a:ext cx="8480854" cy="346731"/>
          </a:xfrm>
          <a:prstGeom prst="rect">
            <a:avLst/>
          </a:prstGeom>
        </p:spPr>
      </p:pic>
      <p:pic>
        <p:nvPicPr>
          <p:cNvPr id="5" name="Picture 4" descr="latex-image-1.pd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20592" y="3962400"/>
            <a:ext cx="9033208" cy="1447800"/>
          </a:xfrm>
          <a:prstGeom prst="rect">
            <a:avLst/>
          </a:prstGeom>
        </p:spPr>
      </p:pic>
    </p:spTree>
    <p:extLst>
      <p:ext uri="{BB962C8B-B14F-4D97-AF65-F5344CB8AC3E}">
        <p14:creationId xmlns:p14="http://schemas.microsoft.com/office/powerpoint/2010/main" val="22399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dirty="0" smtClean="0">
                <a:ea typeface="ＭＳ Ｐゴシック" pitchFamily="34" charset="-128"/>
              </a:rPr>
              <a:t>Chain Rule and Markov Models</a:t>
            </a:r>
          </a:p>
        </p:txBody>
      </p:sp>
      <p:sp>
        <p:nvSpPr>
          <p:cNvPr id="6147" name="Rectangle 3"/>
          <p:cNvSpPr>
            <a:spLocks noGrp="1" noChangeArrowheads="1"/>
          </p:cNvSpPr>
          <p:nvPr>
            <p:ph idx="1"/>
          </p:nvPr>
        </p:nvSpPr>
        <p:spPr>
          <a:xfrm>
            <a:off x="228600" y="2133600"/>
            <a:ext cx="11353800" cy="4343400"/>
          </a:xfrm>
        </p:spPr>
        <p:txBody>
          <a:bodyPr/>
          <a:lstStyle/>
          <a:p>
            <a:pPr>
              <a:lnSpc>
                <a:spcPct val="90000"/>
              </a:lnSpc>
            </a:pPr>
            <a:r>
              <a:rPr lang="en-US" sz="2400" dirty="0" smtClean="0">
                <a:ea typeface="ＭＳ Ｐゴシック" pitchFamily="34" charset="-128"/>
              </a:rPr>
              <a:t>From the chain rule, every joint distribution over                                 can be written as:</a:t>
            </a:r>
          </a:p>
          <a:p>
            <a:pPr>
              <a:lnSpc>
                <a:spcPct val="90000"/>
              </a:lnSpc>
            </a:pPr>
            <a:endParaRPr lang="en-US" sz="2400" dirty="0">
              <a:ea typeface="ＭＳ Ｐゴシック" pitchFamily="34" charset="-128"/>
            </a:endParaRPr>
          </a:p>
          <a:p>
            <a:pPr>
              <a:lnSpc>
                <a:spcPct val="90000"/>
              </a:lnSpc>
            </a:pPr>
            <a:endParaRPr lang="en-US" sz="2400" dirty="0" smtClean="0">
              <a:ea typeface="ＭＳ Ｐゴシック" pitchFamily="34" charset="-128"/>
            </a:endParaRPr>
          </a:p>
          <a:p>
            <a:pPr>
              <a:lnSpc>
                <a:spcPct val="90000"/>
              </a:lnSpc>
            </a:pPr>
            <a:endParaRPr lang="en-US" sz="2400" dirty="0">
              <a:ea typeface="ＭＳ Ｐゴシック" pitchFamily="34" charset="-128"/>
            </a:endParaRPr>
          </a:p>
          <a:p>
            <a:pPr>
              <a:lnSpc>
                <a:spcPct val="90000"/>
              </a:lnSpc>
            </a:pPr>
            <a:r>
              <a:rPr lang="en-US" sz="2400" dirty="0" smtClean="0">
                <a:ea typeface="ＭＳ Ｐゴシック" pitchFamily="34" charset="-128"/>
              </a:rPr>
              <a:t>Assuming that</a:t>
            </a:r>
          </a:p>
          <a:p>
            <a:pPr marL="0" indent="0">
              <a:lnSpc>
                <a:spcPct val="90000"/>
              </a:lnSpc>
              <a:buNone/>
            </a:pPr>
            <a:r>
              <a:rPr lang="en-US" sz="2400" dirty="0">
                <a:ea typeface="ＭＳ Ｐゴシック" pitchFamily="34" charset="-128"/>
              </a:rPr>
              <a:t>	</a:t>
            </a:r>
            <a:r>
              <a:rPr lang="en-US" sz="2400" dirty="0" smtClean="0">
                <a:ea typeface="ＭＳ Ｐゴシック" pitchFamily="34" charset="-128"/>
              </a:rPr>
              <a:t>                                                                   and</a:t>
            </a:r>
            <a:endParaRPr lang="en-US" sz="2400" dirty="0">
              <a:ea typeface="ＭＳ Ｐゴシック" pitchFamily="34" charset="-128"/>
            </a:endParaRPr>
          </a:p>
          <a:p>
            <a:pPr>
              <a:lnSpc>
                <a:spcPct val="90000"/>
              </a:lnSpc>
            </a:pPr>
            <a:endParaRPr lang="en-US" sz="2400" dirty="0" smtClean="0">
              <a:ea typeface="ＭＳ Ｐゴシック" pitchFamily="34" charset="-128"/>
            </a:endParaRPr>
          </a:p>
          <a:p>
            <a:pPr marL="0" indent="0">
              <a:lnSpc>
                <a:spcPct val="90000"/>
              </a:lnSpc>
              <a:buNone/>
            </a:pPr>
            <a:r>
              <a:rPr lang="en-US" sz="2400" dirty="0">
                <a:ea typeface="ＭＳ Ｐゴシック" pitchFamily="34" charset="-128"/>
              </a:rPr>
              <a:t> </a:t>
            </a:r>
            <a:r>
              <a:rPr lang="en-US" sz="2400" dirty="0" smtClean="0">
                <a:ea typeface="ＭＳ Ｐゴシック" pitchFamily="34" charset="-128"/>
              </a:rPr>
              <a:t>   results in the expression posited on the previous slide: </a:t>
            </a:r>
          </a:p>
          <a:p>
            <a:pPr lvl="1">
              <a:lnSpc>
                <a:spcPct val="90000"/>
              </a:lnSpc>
            </a:pPr>
            <a:endParaRPr lang="en-US" sz="2400" dirty="0">
              <a:ea typeface="ＭＳ Ｐゴシック" pitchFamily="34" charset="-128"/>
            </a:endParaRPr>
          </a:p>
          <a:p>
            <a:pPr lvl="1">
              <a:lnSpc>
                <a:spcPct val="90000"/>
              </a:lnSpc>
            </a:pPr>
            <a:endParaRPr lang="en-US" sz="1050" dirty="0" smtClean="0">
              <a:ea typeface="ＭＳ Ｐゴシック" pitchFamily="34" charset="-128"/>
            </a:endParaRPr>
          </a:p>
        </p:txBody>
      </p:sp>
      <p:sp>
        <p:nvSpPr>
          <p:cNvPr id="22531" name="Oval 4"/>
          <p:cNvSpPr>
            <a:spLocks noChangeArrowheads="1"/>
          </p:cNvSpPr>
          <p:nvPr/>
        </p:nvSpPr>
        <p:spPr bwMode="auto">
          <a:xfrm>
            <a:off x="8010076" y="35052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4"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37" name="AutoShape 10"/>
          <p:cNvCxnSpPr>
            <a:cxnSpLocks noChangeShapeType="1"/>
            <a:stCxn id="22532" idx="6"/>
            <a:endCxn id="22535"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8"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pic>
        <p:nvPicPr>
          <p:cNvPr id="3" name="Picture 2" descr="latex-image-1.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5638800"/>
            <a:ext cx="8480854" cy="346731"/>
          </a:xfrm>
          <a:prstGeom prst="rect">
            <a:avLst/>
          </a:prstGeom>
        </p:spPr>
      </p:pic>
      <p:pic>
        <p:nvPicPr>
          <p:cNvPr id="4" name="Picture 3" descr="latex-image-1.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6100" y="2247900"/>
            <a:ext cx="1860550" cy="259990"/>
          </a:xfrm>
          <a:prstGeom prst="rect">
            <a:avLst/>
          </a:prstGeom>
        </p:spPr>
      </p:pic>
      <p:pic>
        <p:nvPicPr>
          <p:cNvPr id="7" name="Picture 6"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3048000"/>
            <a:ext cx="10058400" cy="341432"/>
          </a:xfrm>
          <a:prstGeom prst="rect">
            <a:avLst/>
          </a:prstGeom>
        </p:spPr>
      </p:pic>
      <p:pic>
        <p:nvPicPr>
          <p:cNvPr id="10" name="Picture 9" descr="latex-image-1.pdf"/>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5600" y="4191000"/>
            <a:ext cx="2699611" cy="349250"/>
          </a:xfrm>
          <a:prstGeom prst="rect">
            <a:avLst/>
          </a:prstGeom>
        </p:spPr>
      </p:pic>
      <p:pic>
        <p:nvPicPr>
          <p:cNvPr id="11" name="Picture 10" descr="latex-image-1.pd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6600" y="4191000"/>
            <a:ext cx="2057400" cy="338328"/>
          </a:xfrm>
          <a:prstGeom prst="rect">
            <a:avLst/>
          </a:prstGeom>
        </p:spPr>
      </p:pic>
    </p:spTree>
    <p:extLst>
      <p:ext uri="{BB962C8B-B14F-4D97-AF65-F5344CB8AC3E}">
        <p14:creationId xmlns:p14="http://schemas.microsoft.com/office/powerpoint/2010/main" val="426538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dirty="0" smtClean="0">
                <a:ea typeface="ＭＳ Ｐゴシック" pitchFamily="34" charset="-128"/>
              </a:rPr>
              <a:t>Chain Rule and Markov Models</a:t>
            </a:r>
          </a:p>
        </p:txBody>
      </p:sp>
      <p:sp>
        <p:nvSpPr>
          <p:cNvPr id="6147" name="Rectangle 3"/>
          <p:cNvSpPr>
            <a:spLocks noGrp="1" noChangeArrowheads="1"/>
          </p:cNvSpPr>
          <p:nvPr>
            <p:ph idx="1"/>
          </p:nvPr>
        </p:nvSpPr>
        <p:spPr>
          <a:xfrm>
            <a:off x="228600" y="2133600"/>
            <a:ext cx="11582400" cy="4343400"/>
          </a:xfrm>
        </p:spPr>
        <p:txBody>
          <a:bodyPr/>
          <a:lstStyle/>
          <a:p>
            <a:pPr>
              <a:lnSpc>
                <a:spcPct val="90000"/>
              </a:lnSpc>
            </a:pPr>
            <a:r>
              <a:rPr lang="en-US" sz="2400" dirty="0" smtClean="0">
                <a:ea typeface="ＭＳ Ｐゴシック" pitchFamily="34" charset="-128"/>
              </a:rPr>
              <a:t>From the chain rule, every joint distribution over                                         can be written as:</a:t>
            </a:r>
          </a:p>
          <a:p>
            <a:pPr>
              <a:lnSpc>
                <a:spcPct val="90000"/>
              </a:lnSpc>
            </a:pPr>
            <a:endParaRPr lang="en-US" sz="2400" dirty="0">
              <a:ea typeface="ＭＳ Ｐゴシック" pitchFamily="34" charset="-128"/>
            </a:endParaRPr>
          </a:p>
          <a:p>
            <a:pPr>
              <a:lnSpc>
                <a:spcPct val="90000"/>
              </a:lnSpc>
            </a:pPr>
            <a:endParaRPr lang="en-US" sz="2400" dirty="0" smtClean="0">
              <a:ea typeface="ＭＳ Ｐゴシック" pitchFamily="34" charset="-128"/>
            </a:endParaRPr>
          </a:p>
          <a:p>
            <a:pPr>
              <a:lnSpc>
                <a:spcPct val="90000"/>
              </a:lnSpc>
            </a:pPr>
            <a:endParaRPr lang="en-US" sz="2400" dirty="0">
              <a:ea typeface="ＭＳ Ｐゴシック" pitchFamily="34" charset="-128"/>
            </a:endParaRPr>
          </a:p>
          <a:p>
            <a:pPr>
              <a:lnSpc>
                <a:spcPct val="90000"/>
              </a:lnSpc>
            </a:pPr>
            <a:r>
              <a:rPr lang="en-US" sz="2400" dirty="0" smtClean="0">
                <a:ea typeface="ＭＳ Ｐゴシック" pitchFamily="34" charset="-128"/>
              </a:rPr>
              <a:t>Assuming that for all </a:t>
            </a:r>
            <a:r>
              <a:rPr lang="en-US" sz="2400" i="1" dirty="0" smtClean="0">
                <a:ea typeface="ＭＳ Ｐゴシック" pitchFamily="34" charset="-128"/>
              </a:rPr>
              <a:t>t</a:t>
            </a:r>
            <a:r>
              <a:rPr lang="en-US" sz="2400" dirty="0" smtClean="0">
                <a:ea typeface="ＭＳ Ｐゴシック" pitchFamily="34" charset="-128"/>
              </a:rPr>
              <a:t>: </a:t>
            </a:r>
          </a:p>
          <a:p>
            <a:pPr>
              <a:lnSpc>
                <a:spcPct val="90000"/>
              </a:lnSpc>
            </a:pPr>
            <a:endParaRPr lang="en-US" sz="2400" dirty="0" smtClean="0">
              <a:ea typeface="ＭＳ Ｐゴシック" pitchFamily="34" charset="-128"/>
            </a:endParaRPr>
          </a:p>
          <a:p>
            <a:pPr>
              <a:lnSpc>
                <a:spcPct val="90000"/>
              </a:lnSpc>
            </a:pPr>
            <a:endParaRPr lang="en-US" sz="2400" dirty="0" smtClean="0">
              <a:ea typeface="ＭＳ Ｐゴシック" pitchFamily="34" charset="-128"/>
            </a:endParaRPr>
          </a:p>
          <a:p>
            <a:pPr marL="0" indent="0">
              <a:lnSpc>
                <a:spcPct val="90000"/>
              </a:lnSpc>
              <a:buNone/>
            </a:pPr>
            <a:r>
              <a:rPr lang="en-US" sz="2400" dirty="0">
                <a:ea typeface="ＭＳ Ｐゴシック" pitchFamily="34" charset="-128"/>
              </a:rPr>
              <a:t> </a:t>
            </a:r>
            <a:r>
              <a:rPr lang="en-US" sz="2400" dirty="0" smtClean="0">
                <a:ea typeface="ＭＳ Ｐゴシック" pitchFamily="34" charset="-128"/>
              </a:rPr>
              <a:t>   gives us the expression posited on the earlier slide: </a:t>
            </a:r>
          </a:p>
          <a:p>
            <a:pPr lvl="1">
              <a:lnSpc>
                <a:spcPct val="90000"/>
              </a:lnSpc>
            </a:pPr>
            <a:endParaRPr lang="en-US" sz="2400" dirty="0">
              <a:ea typeface="ＭＳ Ｐゴシック" pitchFamily="34" charset="-128"/>
            </a:endParaRPr>
          </a:p>
          <a:p>
            <a:pPr lvl="1">
              <a:lnSpc>
                <a:spcPct val="90000"/>
              </a:lnSpc>
            </a:pPr>
            <a:endParaRPr lang="en-US" sz="1050" dirty="0" smtClean="0">
              <a:ea typeface="ＭＳ Ｐゴシック" pitchFamily="34" charset="-128"/>
            </a:endParaRPr>
          </a:p>
        </p:txBody>
      </p:sp>
      <p:sp>
        <p:nvSpPr>
          <p:cNvPr id="22531" name="Oval 4"/>
          <p:cNvSpPr>
            <a:spLocks noChangeArrowheads="1"/>
          </p:cNvSpPr>
          <p:nvPr/>
        </p:nvSpPr>
        <p:spPr bwMode="auto">
          <a:xfrm>
            <a:off x="8010076" y="35052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4"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37" name="AutoShape 10"/>
          <p:cNvCxnSpPr>
            <a:cxnSpLocks noChangeShapeType="1"/>
            <a:stCxn id="22532" idx="6"/>
            <a:endCxn id="22535"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8"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17" name="AutoShape 12"/>
          <p:cNvCxnSpPr>
            <a:cxnSpLocks noChangeShapeType="1"/>
          </p:cNvCxnSpPr>
          <p:nvPr/>
        </p:nvCxnSpPr>
        <p:spPr bwMode="auto">
          <a:xfrm>
            <a:off x="7404100" y="1574800"/>
            <a:ext cx="828758"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pic>
        <p:nvPicPr>
          <p:cNvPr id="2" name="Picture 1" descr="latex-image-1.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4343400"/>
            <a:ext cx="3888946" cy="349250"/>
          </a:xfrm>
          <a:prstGeom prst="rect">
            <a:avLst/>
          </a:prstGeom>
        </p:spPr>
      </p:pic>
      <p:pic>
        <p:nvPicPr>
          <p:cNvPr id="5" name="Picture 4" descr="latex-image-1.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5486400"/>
            <a:ext cx="6781800" cy="1036520"/>
          </a:xfrm>
          <a:prstGeom prst="rect">
            <a:avLst/>
          </a:prstGeom>
        </p:spPr>
      </p:pic>
      <p:pic>
        <p:nvPicPr>
          <p:cNvPr id="6" name="Picture 5"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2743200"/>
            <a:ext cx="8032750" cy="963930"/>
          </a:xfrm>
          <a:prstGeom prst="rect">
            <a:avLst/>
          </a:prstGeom>
        </p:spPr>
      </p:pic>
      <p:pic>
        <p:nvPicPr>
          <p:cNvPr id="8" name="Picture 7" descr="latex-image-1.pdf"/>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4975" y="2209800"/>
            <a:ext cx="2435225" cy="330200"/>
          </a:xfrm>
          <a:prstGeom prst="rect">
            <a:avLst/>
          </a:prstGeom>
        </p:spPr>
      </p:pic>
    </p:spTree>
    <p:extLst>
      <p:ext uri="{BB962C8B-B14F-4D97-AF65-F5344CB8AC3E}">
        <p14:creationId xmlns:p14="http://schemas.microsoft.com/office/powerpoint/2010/main" val="3301257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Implied Conditional Independencies</a:t>
            </a:r>
            <a:endParaRPr lang="en-US" dirty="0"/>
          </a:p>
        </p:txBody>
      </p:sp>
      <p:sp>
        <p:nvSpPr>
          <p:cNvPr id="3" name="Content Placeholder 2"/>
          <p:cNvSpPr>
            <a:spLocks noGrp="1"/>
          </p:cNvSpPr>
          <p:nvPr>
            <p:ph idx="1"/>
          </p:nvPr>
        </p:nvSpPr>
        <p:spPr>
          <a:xfrm>
            <a:off x="406400" y="2133599"/>
            <a:ext cx="11379200" cy="3992565"/>
          </a:xfrm>
        </p:spPr>
        <p:txBody>
          <a:bodyPr/>
          <a:lstStyle/>
          <a:p>
            <a:r>
              <a:rPr lang="en-US" dirty="0" smtClean="0"/>
              <a:t>We assumed:                                 and</a:t>
            </a:r>
          </a:p>
          <a:p>
            <a:endParaRPr lang="en-US" dirty="0"/>
          </a:p>
          <a:p>
            <a:r>
              <a:rPr lang="en-US" dirty="0" smtClean="0"/>
              <a:t>Do we also have					?</a:t>
            </a:r>
          </a:p>
          <a:p>
            <a:pPr lvl="1"/>
            <a:r>
              <a:rPr lang="en-US" dirty="0" smtClean="0"/>
              <a:t>Yes! </a:t>
            </a:r>
          </a:p>
          <a:p>
            <a:pPr lvl="1"/>
            <a:r>
              <a:rPr lang="en-US" dirty="0" smtClean="0"/>
              <a:t>Proof:</a:t>
            </a:r>
            <a:endParaRPr lang="en-US" dirty="0"/>
          </a:p>
        </p:txBody>
      </p:sp>
      <p:sp>
        <p:nvSpPr>
          <p:cNvPr id="5"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6" name="AutoShape 6"/>
          <p:cNvCxnSpPr>
            <a:cxnSpLocks noChangeShapeType="1"/>
            <a:stCxn id="7" idx="6"/>
            <a:endCxn id="5"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7"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8"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9" name="AutoShape 9"/>
          <p:cNvCxnSpPr>
            <a:cxnSpLocks noChangeShapeType="1"/>
            <a:stCxn id="8" idx="6"/>
            <a:endCxn id="11"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10" name="AutoShape 10"/>
          <p:cNvCxnSpPr>
            <a:cxnSpLocks noChangeShapeType="1"/>
            <a:stCxn id="5" idx="6"/>
            <a:endCxn id="8"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11"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pic>
        <p:nvPicPr>
          <p:cNvPr id="12" name="Picture 11" descr="latex-image-1.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3989" y="2317750"/>
            <a:ext cx="2699611" cy="349250"/>
          </a:xfrm>
          <a:prstGeom prst="rect">
            <a:avLst/>
          </a:prstGeom>
        </p:spPr>
      </p:pic>
      <p:pic>
        <p:nvPicPr>
          <p:cNvPr id="13" name="Picture 12" descr="latex-image-1.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989" y="2317750"/>
            <a:ext cx="2057400" cy="338328"/>
          </a:xfrm>
          <a:prstGeom prst="rect">
            <a:avLst/>
          </a:prstGeom>
        </p:spPr>
      </p:pic>
      <p:pic>
        <p:nvPicPr>
          <p:cNvPr id="14" name="Picture 13" descr="latex-image-1.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3429000"/>
            <a:ext cx="3124200" cy="404180"/>
          </a:xfrm>
          <a:prstGeom prst="rect">
            <a:avLst/>
          </a:prstGeom>
        </p:spPr>
      </p:pic>
      <p:pic>
        <p:nvPicPr>
          <p:cNvPr id="15" name="Picture 14"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0" y="4343400"/>
            <a:ext cx="7480300" cy="2425700"/>
          </a:xfrm>
          <a:prstGeom prst="rect">
            <a:avLst/>
          </a:prstGeom>
        </p:spPr>
      </p:pic>
    </p:spTree>
    <p:extLst>
      <p:ext uri="{BB962C8B-B14F-4D97-AF65-F5344CB8AC3E}">
        <p14:creationId xmlns:p14="http://schemas.microsoft.com/office/powerpoint/2010/main" val="14220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 name="FIRSTPABBEEL@W80480ZJATPT3PP7" val="4106"/>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t|X_{t-1})&#10;\]&#10;\end{document}&#10;"/>
  <p:tag name="FILENAME" val="txp_fig"/>
  <p:tag name="FORMAT" val="pngmono"/>
  <p:tag name="RES" val="1200"/>
  <p:tag name="BLEND" val="0"/>
  <p:tag name="TRANSPARENT" val="0"/>
  <p:tag name="TBUG" val="0"/>
  <p:tag name="ALLOWFS" val="0"/>
  <p:tag name="ORIGWIDTH" val="111"/>
  <p:tag name="PICTUREFILESIZE" val="6242"/>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1"/>
  <p:tag name="PICTUREFILESIZE" val="3608"/>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begin{eqnarray*}&#10;P(X_2 = \mbox{sun}) = &amp;&amp; \textcolor{YellowOrange}{P(X_2 = \mbox{sun} | X_1 = \mbox{sun}) P(X_1 = \mbox{sun})}+\\&#10;                      &amp;&amp; \textcolor{RoyalBlue}{P(X_2 = \mbox{sun} | X_1 = \mbox{rain}) P(X_1 = \mbox{rain})}&#10;\end{eqnarray*}&#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566"/>
  <p:tag name="PICTUREFILESIZE" val="63612"/>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YellowOrange}{0.9 \cdot 1.0}+ \textcolor{RoyalBlue}{0.3 \cdot 0.0} = 0.9&#10;\]&#10;\end{document}&#10;"/>
  <p:tag name="FILENAME" val="txp_fig"/>
  <p:tag name="FORMAT" val="png16m"/>
  <p:tag name="RES" val="1200"/>
  <p:tag name="BLEND" val="0"/>
  <p:tag name="TRANSPARENT" val="0"/>
  <p:tag name="TBUG" val="0"/>
  <p:tag name="ALLOWFS" val="0"/>
  <p:tag name="ORIGWIDTH" val="242"/>
  <p:tag name="PICTUREFILESIZE" val="15013"/>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BrickRed}{P(x_1)} = \mbox{know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152"/>
  <p:tag name="PICTUREFILESIZE" val="11167"/>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left&lt;&#10;\begin{array}{c}&#10;\textcolor{YellowOrange}{1.0}\\&#10;\textcolor{RoyalBlue}{0.0}&#10;\end{array}&#10;\right&g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70"/>
  <p:tag name="PICTUREFILESIZE" val="12190"/>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9}\\&#10;\textcolor{RoyalBlue}{0.1}&#10;\end{array}&#10;\right&gt;&#10;\]&#10;\end{document}&#10;"/>
  <p:tag name="FILENAME" val="txp_fig"/>
  <p:tag name="FORMAT" val="png16m"/>
  <p:tag name="RES" val="1200"/>
  <p:tag name="BLEND" val="0"/>
  <p:tag name="TRANSPARENT" val="0"/>
  <p:tag name="TBUG" val="0"/>
  <p:tag name="ALLOWFS" val="0"/>
  <p:tag name="ORIGWIDTH" val="70"/>
  <p:tag name="PICTUREFILESIZE" val="12740"/>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84}\\&#10;\textcolor{RoyalBlue}{0.16}&#10;\end{array}&#10;\right&gt;&#10;\]&#10;\end{document}&#10;"/>
  <p:tag name="FILENAME" val="txp_fig"/>
  <p:tag name="FORMAT" val="png16m"/>
  <p:tag name="RES" val="1200"/>
  <p:tag name="BLEND" val="0"/>
  <p:tag name="TRANSPARENT" val="0"/>
  <p:tag name="TBUG" val="0"/>
  <p:tag name="ALLOWFS" val="0"/>
  <p:tag name="ORIGWIDTH" val="82"/>
  <p:tag name="PICTUREFILESIZE" val="15467"/>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804}\\&#10;\textcolor{RoyalBlue}{0.196}&#10;\end{array}&#10;\right&gt;&#10;\]&#10;\end{document}&#10;"/>
  <p:tag name="FILENAME" val="txp_fig"/>
  <p:tag name="FORMAT" val="png16m"/>
  <p:tag name="RES" val="1200"/>
  <p:tag name="BLEND" val="0"/>
  <p:tag name="TRANSPARENT" val="0"/>
  <p:tag name="TBUG" val="0"/>
  <p:tag name="ALLOWFS" val="0"/>
  <p:tag name="ORIGWIDTH" val="96"/>
  <p:tag name="PICTUREFILESIZE" val="17872"/>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 y) = \frac{P(x, y)}{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4"/>
  <p:tag name="PICTUREFILESIZE" val="13149"/>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0}\\&#10;\textcolor{RoyalBlue}{1.0}&#10;\end{array}&#10;\right&gt;&#10;\]&#10;\end{document}&#10;"/>
  <p:tag name="FILENAME" val="txp_fig"/>
  <p:tag name="FORMAT" val="png16m"/>
  <p:tag name="RES" val="1200"/>
  <p:tag name="BLEND" val="0"/>
  <p:tag name="TRANSPARENT" val="0"/>
  <p:tag name="TBUG" val="0"/>
  <p:tag name="ALLOWFS" val="0"/>
  <p:tag name="ORIGWIDTH" val="70"/>
  <p:tag name="PICTUREFILESIZE" val="12256"/>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3}\\&#10;\textcolor{RoyalBlue}{0.7}&#10;\end{array}&#10;\right&gt;&#10;\]&#10;\end{document}&#10;"/>
  <p:tag name="FILENAME" val="txp_fig"/>
  <p:tag name="FORMAT" val="png16m"/>
  <p:tag name="RES" val="1200"/>
  <p:tag name="BLEND" val="0"/>
  <p:tag name="TRANSPARENT" val="0"/>
  <p:tag name="TBUG" val="0"/>
  <p:tag name="ALLOWFS" val="0"/>
  <p:tag name="ORIGWIDTH" val="70"/>
  <p:tag name="PICTUREFILESIZE" val="12915"/>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48}\\&#10;\textcolor{RoyalBlue}{0.52}&#10;\end{array}&#10;\right&gt;&#10;\]&#10;\end{document}&#10;"/>
  <p:tag name="FILENAME" val="txp_fig"/>
  <p:tag name="FORMAT" val="png16m"/>
  <p:tag name="RES" val="1200"/>
  <p:tag name="BLEND" val="0"/>
  <p:tag name="TRANSPARENT" val="0"/>
  <p:tag name="TBUG" val="0"/>
  <p:tag name="ALLOWFS" val="0"/>
  <p:tag name="ORIGWIDTH" val="82"/>
  <p:tag name="PICTUREFILESIZE" val="15845"/>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588}\\&#10;\textcolor{RoyalBlue}{0.412}&#10;\end{array}&#10;\right&gt;&#10;\]&#10;\end{document}&#10;"/>
  <p:tag name="FILENAME" val="txp_fig"/>
  <p:tag name="FORMAT" val="png16m"/>
  <p:tag name="RES" val="1200"/>
  <p:tag name="BLEND" val="0"/>
  <p:tag name="TRANSPARENT" val="0"/>
  <p:tag name="TBUG" val="0"/>
  <p:tag name="ALLOWFS" val="0"/>
  <p:tag name="ORIGWIDTH" val="96"/>
  <p:tag name="PICTUREFILESIZE" val="17488"/>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p}\\&#10;\textcolor{RoyalBlue}{1-p}&#10;\end{array}&#10;\right&gt;&#10;\]&#10;\end{document}&#10;"/>
  <p:tag name="FILENAME" val="txp_fig"/>
  <p:tag name="FORMAT" val="png16m"/>
  <p:tag name="RES" val="1200"/>
  <p:tag name="BLEND" val="0"/>
  <p:tag name="TRANSPARENT" val="0"/>
  <p:tag name="TBUG" val="0"/>
  <p:tag name="ALLOWFS" val="0"/>
  <p:tag name="ORIGWIDTH" val="88"/>
  <p:tag name="PICTUREFILESIZE" val="12639"/>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y) = P(x | y) 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8"/>
  <p:tag name="PICTUREFILESIZE" val="10456"/>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 P(x, y) = P(x) P(y)&#10;\]&#10;\end{document}&#10;"/>
  <p:tag name="FILENAME" val="txp_fig"/>
  <p:tag name="FORMAT" val="pngmono"/>
  <p:tag name="RES" val="1200"/>
  <p:tag name="BLEND" val="0"/>
  <p:tag name="TRANSPARENT" val="0"/>
  <p:tag name="TBUG" val="0"/>
  <p:tag name="ALLOWFS" val="0"/>
  <p:tag name="ORIGWIDTH" val="254"/>
  <p:tag name="PICTUREFILESIZE" val="12424"/>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z : P(x, y | z) = P(x | z) P(y | z)&#10;\]&#10;\end{document}&#10;"/>
  <p:tag name="FILENAME" val="txp_fig"/>
  <p:tag name="FORMAT" val="pngmono"/>
  <p:tag name="RES" val="1200"/>
  <p:tag name="BLEND" val="0"/>
  <p:tag name="TRANSPARENT" val="0"/>
  <p:tag name="TBUG" val="0"/>
  <p:tag name="ALLOWFS" val="0"/>
  <p:tag name="ORIGWIDTH" val="324"/>
  <p:tag name="PICTUREFILESIZE" val="17943"/>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X \indep Y | Z&#10;\]&#10;\end{document}&#10;"/>
  <p:tag name="FILENAME" val="txp_fig"/>
  <p:tag name="FORMAT" val="pngmono"/>
  <p:tag name="RES" val="1200"/>
  <p:tag name="BLEND" val="0"/>
  <p:tag name="TRANSPARENT" val="0"/>
  <p:tag name="TBUG" val="0"/>
  <p:tag name="ALLOWFS" val="0"/>
  <p:tag name="ORIGWIDTH" val="80"/>
  <p:tag name="PICTUREFILESIZE" val="380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begin{eqnarray*}&#10;P(X_1, X_2, \ldots X_n) &amp; = &amp; P(X_1) P(X_2 | X_1) P(X_3|X_1,X_2) \ldots \\&#10;&amp; = &amp; \prod_{i=1}^n P(X_i | X_1, \ldots, X_{i-1})&#10;\end{eqnarray*}&#10;\end{document}&#10;"/>
  <p:tag name="FILENAME" val="txp_fig"/>
  <p:tag name="FORMAT" val="pngmono"/>
  <p:tag name="RES" val="1200"/>
  <p:tag name="BLEND" val="0"/>
  <p:tag name="TRANSPARENT" val="0"/>
  <p:tag name="TBUG" val="0"/>
  <p:tag name="ALLOWFS" val="0"/>
  <p:tag name="ORIGWIDTH" val="541"/>
  <p:tag name="PICTUREFILESIZE" val="41291"/>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t|X_{t-1})&#10;\]&#10;\end{document}&#10;"/>
  <p:tag name="FILENAME" val="txp_fig"/>
  <p:tag name="FORMAT" val="pngmono"/>
  <p:tag name="RES" val="1200"/>
  <p:tag name="BLEND" val="0"/>
  <p:tag name="TRANSPARENT" val="0"/>
  <p:tag name="TBUG" val="0"/>
  <p:tag name="ALLOWFS" val="0"/>
  <p:tag name="ORIGWIDTH" val="111"/>
  <p:tag name="PICTUREFILESIZE" val="6242"/>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1"/>
  <p:tag name="PICTUREFILESIZE" val="3608"/>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72563</TotalTime>
  <Words>756</Words>
  <Application>Microsoft Macintosh PowerPoint</Application>
  <PresentationFormat>Widescreen</PresentationFormat>
  <Paragraphs>272</Paragraphs>
  <Slides>19</Slides>
  <Notes>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cmsy10</vt:lpstr>
      <vt:lpstr>ＭＳ Ｐゴシック</vt:lpstr>
      <vt:lpstr>Symbol</vt:lpstr>
      <vt:lpstr>Times New Roman</vt:lpstr>
      <vt:lpstr>Wingdings</vt:lpstr>
      <vt:lpstr>dan-berkeley-nlp-v1</vt:lpstr>
      <vt:lpstr>CSE 317: Artificial Intelligence </vt:lpstr>
      <vt:lpstr>Probability Recap</vt:lpstr>
      <vt:lpstr>PowerPoint Presentation</vt:lpstr>
      <vt:lpstr>Reasoning over Time or Space</vt:lpstr>
      <vt:lpstr>Markov Models</vt:lpstr>
      <vt:lpstr>Joint Distribution of a Markov Model</vt:lpstr>
      <vt:lpstr>Chain Rule and Markov Models</vt:lpstr>
      <vt:lpstr>Chain Rule and Markov Models</vt:lpstr>
      <vt:lpstr>Implied Conditional Independencies</vt:lpstr>
      <vt:lpstr>Markov Models Recap</vt:lpstr>
      <vt:lpstr>Conditional Independence</vt:lpstr>
      <vt:lpstr>Example Markov Chain: Weather</vt:lpstr>
      <vt:lpstr>Example Markov Chain: Weather</vt:lpstr>
      <vt:lpstr>Mini-Forward Algorithm</vt:lpstr>
      <vt:lpstr>Example Run of Mini-Forward Algorithm</vt:lpstr>
      <vt:lpstr>Stationary Distributions</vt:lpstr>
      <vt:lpstr>Example: Stationary Distributions</vt:lpstr>
      <vt:lpstr>Application of Stationary Distribution: Web Link Analysis</vt:lpstr>
      <vt:lpstr>Application of Stationary Distributions: Gibbs Sampling*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Microsoft Office User</cp:lastModifiedBy>
  <cp:revision>4108</cp:revision>
  <cp:lastPrinted>2014-03-04T18:42:06Z</cp:lastPrinted>
  <dcterms:created xsi:type="dcterms:W3CDTF">2004-08-27T04:16:05Z</dcterms:created>
  <dcterms:modified xsi:type="dcterms:W3CDTF">2020-11-06T14:00:45Z</dcterms:modified>
</cp:coreProperties>
</file>