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61" r:id="rId4"/>
    <p:sldId id="265" r:id="rId5"/>
    <p:sldId id="262" r:id="rId6"/>
    <p:sldId id="266" r:id="rId7"/>
    <p:sldId id="256" r:id="rId8"/>
    <p:sldId id="274" r:id="rId9"/>
    <p:sldId id="273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0"/>
    <p:restoredTop sz="94613"/>
  </p:normalViewPr>
  <p:slideViewPr>
    <p:cSldViewPr snapToGrid="0" snapToObjects="1">
      <p:cViewPr varScale="1">
        <p:scale>
          <a:sx n="103" d="100"/>
          <a:sy n="103" d="100"/>
        </p:scale>
        <p:origin x="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5104D-DE5F-1541-9F99-22517FA31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5C1BD1-9689-394A-B72F-75D362505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5AB7C-B148-A440-8A0F-DD2165F2E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A9E41-013B-6F4D-AE42-0CDC98312E26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956E9-1ECF-4049-9347-04D3B4DF0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E880B-3814-B942-86D8-291A337AE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F43A7-FF49-AB4C-9BF7-A4C6765D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30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52065-26D3-7641-82D9-A59FB3D3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111A23-CFA7-724D-A4CB-85F552811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2FC05-FDC8-A342-9328-B4590315C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A9E41-013B-6F4D-AE42-0CDC98312E26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B5566-B5DA-3A40-A8F8-08D974056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D880D-21D0-5541-ADE9-73CF50129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F43A7-FF49-AB4C-9BF7-A4C6765D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70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60EAC5-FF32-9643-A2D9-CBB056D5CB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BBE25-CEFB-5E49-B0F9-9666F9D95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F7AF8-9C37-0C4E-B553-A726D1719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A9E41-013B-6F4D-AE42-0CDC98312E26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8052F-A105-5846-B66B-13345F909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BB96A-16F7-D749-8883-81F0BB3C2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F43A7-FF49-AB4C-9BF7-A4C6765D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66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6E8A3-05D9-FE48-A224-D845D7642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F6DA0-7590-434B-BB08-86605F0C9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C77F7-3BE1-304D-858A-A40158BEA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A9E41-013B-6F4D-AE42-0CDC98312E26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2832D-70FA-B444-A92F-A4C3B37D0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E9A3B-469E-E341-8658-D5C41FFFC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F43A7-FF49-AB4C-9BF7-A4C6765D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93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5C086-4852-ED45-BDFE-9DF3FD84A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23375-123D-6C4D-8E11-B1C2E6025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DA307-1A03-6A4C-B1C2-A3A95FFA7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A9E41-013B-6F4D-AE42-0CDC98312E26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BFB0B-8603-A642-8101-CCB2833AB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C5E05-600E-D34D-BE08-34196C82F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F43A7-FF49-AB4C-9BF7-A4C6765D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9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4709C-8A08-D444-AED8-A24F90682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705DA-F0F5-B24A-8728-7B7EBF489B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BABBA-E9BE-684E-AF44-B47DFDA6C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31DDE-821A-1F4B-B896-07EB445B7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A9E41-013B-6F4D-AE42-0CDC98312E26}" type="datetimeFigureOut">
              <a:rPr lang="en-US" smtClean="0"/>
              <a:t>7/24/19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DEBA8-26CE-7444-A4CB-45070EDC2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00AE8-51AB-3B46-980F-415290FAE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F43A7-FF49-AB4C-9BF7-A4C6765D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31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7B73C-390B-044F-81A4-3BC0D3902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1DC9E-FBCC-B645-B31E-4B6CAF099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D53A1-0B2F-9048-A958-F9ABAD57D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A0BCF2-F715-1B45-83CC-2AAF574D00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BB3760-B55B-8740-9EF5-11654CFCA1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67C40A-B3B6-7849-BCF5-C5CCA3421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A9E41-013B-6F4D-AE42-0CDC98312E26}" type="datetimeFigureOut">
              <a:rPr lang="en-US" smtClean="0"/>
              <a:t>7/24/19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CEE89-05D5-8C42-BD72-811003410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35068C-D1E6-5042-9976-50983D29F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F43A7-FF49-AB4C-9BF7-A4C6765D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96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F5920-C2E5-3F45-A6A5-6D872D095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26267A-661F-CE46-98E8-B713D4656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A9E41-013B-6F4D-AE42-0CDC98312E26}" type="datetimeFigureOut">
              <a:rPr lang="en-US" smtClean="0"/>
              <a:t>7/24/19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D30A40-1085-C944-AB46-421B65B3D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D7CC9A-4390-DE42-9D93-2063CEB73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F43A7-FF49-AB4C-9BF7-A4C6765D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5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AD39B5-1734-EB40-BAD1-97BBAF07F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A9E41-013B-6F4D-AE42-0CDC98312E26}" type="datetimeFigureOut">
              <a:rPr lang="en-US" smtClean="0"/>
              <a:t>7/24/19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CFACD2-A16A-4F4C-8BB8-E278D7B86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76397-52A3-6945-89E3-275F0EBAC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F43A7-FF49-AB4C-9BF7-A4C6765D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80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909F-B266-B844-B669-88F8B6927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08BA4-0E52-F445-9718-8834E452E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A6FD6-D1FE-3843-A34C-0FA72C56B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13BE2-FDE7-6F40-BF5E-6DB668AD2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A9E41-013B-6F4D-AE42-0CDC98312E26}" type="datetimeFigureOut">
              <a:rPr lang="en-US" smtClean="0"/>
              <a:t>7/24/19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67021-EC76-D04D-A922-760D2068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1C320-F34A-6E4F-92D6-1AF513468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F43A7-FF49-AB4C-9BF7-A4C6765D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6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260A4-E146-B546-915C-24888C01B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A0CC4C-6894-D84C-B348-A060AA065A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493CE-1218-AF4B-BEC9-967F783CF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E0427-F472-5649-BCAF-C50229F37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A9E41-013B-6F4D-AE42-0CDC98312E26}" type="datetimeFigureOut">
              <a:rPr lang="en-US" smtClean="0"/>
              <a:t>7/24/19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27E3A-0ED1-844A-A503-B3428D23E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1E4F8-9C4F-344E-920B-18641BB9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F43A7-FF49-AB4C-9BF7-A4C6765D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30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2B0D9A-39D4-8F47-96C5-DD501EE7C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64B5E-5A1C-A149-BCD2-2BF30A5F8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E1FC0-C391-BC42-A901-083EAF4CAD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A9E41-013B-6F4D-AE42-0CDC98312E26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9E784-4F7A-664E-955D-43E71F2A3B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6B5AC-0A03-C841-985B-FFFFB7ADE5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F43A7-FF49-AB4C-9BF7-A4C6765D6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4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F5D35-03B7-4D49-A0EA-9BEE70AAC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389" y="1362482"/>
            <a:ext cx="11195221" cy="2628749"/>
          </a:xfrm>
        </p:spPr>
        <p:txBody>
          <a:bodyPr anchor="t">
            <a:normAutofit/>
          </a:bodyPr>
          <a:lstStyle/>
          <a:p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  <a:b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Genetic basis of reduced vancomycin susceptibility in </a:t>
            </a:r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Staphylococcus epidermidis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32B0C8-75AB-FB44-B64B-035A64B32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2020" y="5080774"/>
            <a:ext cx="3377513" cy="1655762"/>
          </a:xfrm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en-US" dirty="0"/>
              <a:t>D. Ashley Robinson’s lab</a:t>
            </a:r>
          </a:p>
          <a:p>
            <a:pPr algn="r">
              <a:lnSpc>
                <a:spcPct val="100000"/>
              </a:lnSpc>
            </a:pPr>
            <a:r>
              <a:rPr lang="en-US" dirty="0"/>
              <a:t>UMMC</a:t>
            </a:r>
          </a:p>
        </p:txBody>
      </p:sp>
    </p:spTree>
    <p:extLst>
      <p:ext uri="{BB962C8B-B14F-4D97-AF65-F5344CB8AC3E}">
        <p14:creationId xmlns:p14="http://schemas.microsoft.com/office/powerpoint/2010/main" val="1121666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7FE17D-2BA8-664E-83A9-46067CEE7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150" y="512847"/>
            <a:ext cx="10449699" cy="3947941"/>
          </a:xfrm>
        </p:spPr>
        <p:txBody>
          <a:bodyPr>
            <a:normAutofit fontScale="92500" lnSpcReduction="20000"/>
          </a:bodyPr>
          <a:lstStyle/>
          <a:p>
            <a:r>
              <a:rPr lang="en-US" sz="3600" b="1" dirty="0"/>
              <a:t>Summary and Future Directions</a:t>
            </a:r>
          </a:p>
          <a:p>
            <a:endParaRPr lang="en-US" dirty="0"/>
          </a:p>
          <a:p>
            <a:endParaRPr lang="en-US" dirty="0"/>
          </a:p>
          <a:p>
            <a:pPr marL="342900" indent="-342900" algn="l">
              <a:buFont typeface="Wingdings" pitchFamily="2" charset="2"/>
              <a:buChar char="v"/>
            </a:pPr>
            <a:r>
              <a:rPr lang="en-US" dirty="0"/>
              <a:t>PS approach looks promising	but more work is needed</a:t>
            </a:r>
          </a:p>
          <a:p>
            <a:pPr marL="800100" lvl="1" indent="-342900" algn="l">
              <a:buFont typeface="Wingdings" pitchFamily="2" charset="2"/>
              <a:buChar char="v"/>
            </a:pPr>
            <a:r>
              <a:rPr lang="en-US" dirty="0"/>
              <a:t>Naïve vs Population structure-informed, Normalization of weights and scores, New weights</a:t>
            </a:r>
          </a:p>
          <a:p>
            <a:pPr marL="800100" lvl="1" indent="-342900" algn="l">
              <a:buFont typeface="Wingdings" pitchFamily="2" charset="2"/>
              <a:buChar char="v"/>
            </a:pPr>
            <a:r>
              <a:rPr lang="en-US" dirty="0"/>
              <a:t>Examine other sources of variation, </a:t>
            </a:r>
            <a:r>
              <a:rPr lang="en-US" dirty="0" err="1"/>
              <a:t>eg</a:t>
            </a:r>
            <a:r>
              <a:rPr lang="en-US" dirty="0"/>
              <a:t> indels, accessory genes, combined variants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dirty="0"/>
              <a:t>Sample improvements</a:t>
            </a:r>
          </a:p>
          <a:p>
            <a:pPr marL="800100" lvl="1" indent="-342900" algn="l">
              <a:buFont typeface="Wingdings" pitchFamily="2" charset="2"/>
              <a:buChar char="v"/>
            </a:pPr>
            <a:r>
              <a:rPr lang="en-US" dirty="0"/>
              <a:t>St. Jude discovery sample – contamination and sequencing issues, no ability to retest phenotype</a:t>
            </a:r>
          </a:p>
          <a:p>
            <a:pPr marL="800100" lvl="1" indent="-342900" algn="l">
              <a:buFont typeface="Wingdings" pitchFamily="2" charset="2"/>
              <a:buChar char="v"/>
            </a:pPr>
            <a:r>
              <a:rPr lang="en-US" dirty="0"/>
              <a:t>Independent testing sample – to test the scoring system developed with St. Jude sample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dirty="0"/>
              <a:t>Functional confirmation</a:t>
            </a:r>
          </a:p>
          <a:p>
            <a:pPr marL="800100" lvl="1" indent="-342900" algn="l">
              <a:buFont typeface="Wingdings" pitchFamily="2" charset="2"/>
              <a:buChar char="v"/>
            </a:pPr>
            <a:r>
              <a:rPr lang="en-US" dirty="0"/>
              <a:t>Test leading candidates for their effect on phenotype</a:t>
            </a:r>
          </a:p>
        </p:txBody>
      </p:sp>
    </p:spTree>
    <p:extLst>
      <p:ext uri="{BB962C8B-B14F-4D97-AF65-F5344CB8AC3E}">
        <p14:creationId xmlns:p14="http://schemas.microsoft.com/office/powerpoint/2010/main" val="3397016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C9B1E-6EAC-954A-AB96-2B12DBD34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Significance and Overall goal of the project: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B52DDB6-C109-904A-A322-35318744A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Laboratory testing for vancomycin intermediate susceptible staphylococci (VISA and VISE) can be laborious and inconclusive.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genetic basis for VISA and VISE is poorly understood, especially VISE.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We propose to use genetic association study to find markers/variants for reduced vancomycin susceptibility.</a:t>
            </a:r>
          </a:p>
        </p:txBody>
      </p:sp>
    </p:spTree>
    <p:extLst>
      <p:ext uri="{BB962C8B-B14F-4D97-AF65-F5344CB8AC3E}">
        <p14:creationId xmlns:p14="http://schemas.microsoft.com/office/powerpoint/2010/main" val="3056895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45EFCE-8D4A-E14F-B6E7-FBA83CFE5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5890" y="320041"/>
            <a:ext cx="8136107" cy="6217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71500" indent="-571500"/>
            <a:r>
              <a:rPr lang="en-US" sz="3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Pairwise Comparisons using </a:t>
            </a:r>
            <a:r>
              <a:rPr lang="en-US" sz="34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Scoary</a:t>
            </a:r>
            <a:r>
              <a:rPr lang="en-US" sz="3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software</a:t>
            </a:r>
            <a:br>
              <a:rPr lang="en-US" sz="3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3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*	analyzes phylogenetically independent pairs of strains for genotype-phenotype association</a:t>
            </a:r>
            <a:br>
              <a:rPr lang="en-US" sz="3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3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* built-in consideration of population structure</a:t>
            </a:r>
            <a:br>
              <a:rPr lang="en-US" sz="3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3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* detects variants that arise repeatedly and with large effect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D52D6F-63F9-7547-A4CA-81D3B3D94E5A}"/>
              </a:ext>
            </a:extLst>
          </p:cNvPr>
          <p:cNvSpPr txBox="1"/>
          <p:nvPr/>
        </p:nvSpPr>
        <p:spPr>
          <a:xfrm>
            <a:off x="1023257" y="965198"/>
            <a:ext cx="2707937" cy="4927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US" sz="2000" b="1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	Method for genetic association study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110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5EFCE-8D4A-E14F-B6E7-FBA83CFE5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469" y="0"/>
            <a:ext cx="8747234" cy="1216151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Pairwise Comparison for GWAS: How it works</a:t>
            </a:r>
          </a:p>
        </p:txBody>
      </p:sp>
      <p:pic>
        <p:nvPicPr>
          <p:cNvPr id="7" name="Content Placeholder 6" descr="A picture containing text&#10;&#10;Description automatically generated">
            <a:extLst>
              <a:ext uri="{FF2B5EF4-FFF2-40B4-BE49-F238E27FC236}">
                <a16:creationId xmlns:a16="http://schemas.microsoft.com/office/drawing/2014/main" id="{05AC7A0B-DA9A-1849-85D6-E94A73B75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2317" y="1216151"/>
            <a:ext cx="9551276" cy="5823698"/>
          </a:xfrm>
        </p:spPr>
      </p:pic>
    </p:spTree>
    <p:extLst>
      <p:ext uri="{BB962C8B-B14F-4D97-AF65-F5344CB8AC3E}">
        <p14:creationId xmlns:p14="http://schemas.microsoft.com/office/powerpoint/2010/main" val="307684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35E60-445D-5F4C-A057-FD499CFCD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969704" cy="56163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SCOARY OUTPUT FILE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271633-9F93-B641-AF45-401BC6A377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739"/>
          <a:stretch/>
        </p:blipFill>
        <p:spPr>
          <a:xfrm>
            <a:off x="600403" y="926758"/>
            <a:ext cx="10991193" cy="5897524"/>
          </a:xfrm>
        </p:spPr>
      </p:pic>
    </p:spTree>
    <p:extLst>
      <p:ext uri="{BB962C8B-B14F-4D97-AF65-F5344CB8AC3E}">
        <p14:creationId xmlns:p14="http://schemas.microsoft.com/office/powerpoint/2010/main" val="3295886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02E33-34D1-8349-9001-0C9BF1DFD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7200"/>
            <a:ext cx="8897257" cy="841828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Novel Approach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5996344-7937-D64E-8CDF-F7A019B6682C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436914" y="1696210"/>
                <a:ext cx="9318171" cy="3806371"/>
              </a:xfrm>
            </p:spPr>
            <p:txBody>
              <a:bodyPr>
                <a:normAutofit fontScale="77500" lnSpcReduction="20000"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Polygenic Score (PS)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altLang="en-US" dirty="0">
                    <a:solidFill>
                      <a:srgbClr val="2222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polygenic score is constructed from the ”effect size of SNPs" derived from a genome-wide association study (GWAS). A set of genetic markers (usually </a:t>
                </a:r>
                <a:r>
                  <a:rPr lang="en-US" altLang="en-US" dirty="0">
                    <a:solidFill>
                      <a:srgbClr val="0B008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SNPs</a:t>
                </a:r>
                <a:r>
                  <a:rPr lang="en-US" altLang="en-US" dirty="0">
                    <a:solidFill>
                      <a:srgbClr val="2222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is genotyped on a discovery sample, and effect sizes are estimated for each marker’s association with the trait of interest, and score calculated for each individual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dirty="0">
                    <a:solidFill>
                      <a:srgbClr val="2222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PS1</a:t>
                </a:r>
                <a:r>
                  <a:rPr lang="en-US" baseline="-25000" dirty="0">
                    <a:solidFill>
                      <a:srgbClr val="2222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solidFill>
                      <a:srgbClr val="2222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r>
                          <a:rPr lang="en-US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𝐿𝑜𝑔</m:t>
                        </m:r>
                        <m:r>
                          <a:rPr lang="en-US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𝑂𝑅</m:t>
                        </m:r>
                        <m:r>
                          <a:rPr lang="en-US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; 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isolate, j = SNP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or,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dirty="0">
                    <a:solidFill>
                      <a:srgbClr val="2222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PS2</a:t>
                </a:r>
                <a:r>
                  <a:rPr lang="en-US" baseline="-25000" dirty="0">
                    <a:solidFill>
                      <a:srgbClr val="2222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solidFill>
                      <a:srgbClr val="2222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𝐽</m:t>
                        </m:r>
                        <m:r>
                          <a:rPr lang="en-US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r>
                          <a:rPr lang="en-US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𝑆𝑢𝑝𝑝𝑜𝑟𝑡𝑖𝑛𝑔</m:t>
                        </m:r>
                        <m:r>
                          <a:rPr lang="en-US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𝑝𝑎𝑖𝑟𝑠</m:t>
                        </m:r>
                        <m:r>
                          <a:rPr lang="en-US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𝑂𝑝𝑝𝑜𝑠𝑖𝑛𝑔</m:t>
                        </m:r>
                        <m:r>
                          <a:rPr lang="en-US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𝑝𝑎𝑖𝑟𝑠</m:t>
                        </m:r>
                        <m:r>
                          <a:rPr lang="en-US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; </a:t>
                </a:r>
                <a:r>
                  <a:rPr lang="en-US" sz="1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isolate, j = SNP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5996344-7937-D64E-8CDF-F7A019B668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436914" y="1696210"/>
                <a:ext cx="9318171" cy="3806371"/>
              </a:xfrm>
              <a:blipFill>
                <a:blip r:embed="rId2"/>
                <a:stretch>
                  <a:fillRect l="-544" r="-544" b="-1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utoShape 3" descr="{\hat {S}}">
            <a:extLst>
              <a:ext uri="{FF2B5EF4-FFF2-40B4-BE49-F238E27FC236}">
                <a16:creationId xmlns:a16="http://schemas.microsoft.com/office/drawing/2014/main" id="{9EBC4393-7424-3A4D-BFAA-F3AE7ECB01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682325" y="-4270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{\displaystyle {\hat {S}}=\sum _{j=1}^{m}X_{j}{\hat {\beta }}_{j}}">
            <a:extLst>
              <a:ext uri="{FF2B5EF4-FFF2-40B4-BE49-F238E27FC236}">
                <a16:creationId xmlns:a16="http://schemas.microsoft.com/office/drawing/2014/main" id="{A274E875-09C2-164C-9EA9-961ED7142C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685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5" descr="{\hat {S}}">
            <a:extLst>
              <a:ext uri="{FF2B5EF4-FFF2-40B4-BE49-F238E27FC236}">
                <a16:creationId xmlns:a16="http://schemas.microsoft.com/office/drawing/2014/main" id="{84DAAA0A-3EF3-0541-97BC-F914C1D9D0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5813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X_{j}">
            <a:extLst>
              <a:ext uri="{FF2B5EF4-FFF2-40B4-BE49-F238E27FC236}">
                <a16:creationId xmlns:a16="http://schemas.microsoft.com/office/drawing/2014/main" id="{EAE8CF13-1A7C-414C-99A0-A65201F669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13425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7" descr="{m}">
            <a:extLst>
              <a:ext uri="{FF2B5EF4-FFF2-40B4-BE49-F238E27FC236}">
                <a16:creationId xmlns:a16="http://schemas.microsoft.com/office/drawing/2014/main" id="{9EF84357-A2E6-8347-B074-00548E782B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262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8" descr="{\displaystyle {\hat {\beta }}_{j}}">
            <a:extLst>
              <a:ext uri="{FF2B5EF4-FFF2-40B4-BE49-F238E27FC236}">
                <a16:creationId xmlns:a16="http://schemas.microsoft.com/office/drawing/2014/main" id="{6DBCBFF6-9E5A-3A4A-859C-7B6FFB288E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165175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9" descr="{m}">
            <a:extLst>
              <a:ext uri="{FF2B5EF4-FFF2-40B4-BE49-F238E27FC236}">
                <a16:creationId xmlns:a16="http://schemas.microsoft.com/office/drawing/2014/main" id="{F54009B5-6216-9846-A0D2-1EDDE2191D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2448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09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6DF098-3684-A74B-BFE7-2E6C69E34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47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91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1EB559-47B6-A045-B7A7-C58835607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47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451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F45A3-2746-2342-890C-71E9F5ADA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summary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F092D2C-C63A-0644-8A9B-885DF49ED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Resistant isolates have higher median PS than sensitive strains</a:t>
            </a:r>
          </a:p>
          <a:p>
            <a:r>
              <a:rPr lang="en-US" dirty="0"/>
              <a:t>PS2 looks better than PS1</a:t>
            </a:r>
          </a:p>
          <a:p>
            <a:r>
              <a:rPr lang="en-US" dirty="0"/>
              <a:t>Data are not normally distributed</a:t>
            </a:r>
          </a:p>
          <a:p>
            <a:r>
              <a:rPr lang="en-US" dirty="0"/>
              <a:t>Outliers in PS2 </a:t>
            </a:r>
          </a:p>
        </p:txBody>
      </p:sp>
    </p:spTree>
    <p:extLst>
      <p:ext uri="{BB962C8B-B14F-4D97-AF65-F5344CB8AC3E}">
        <p14:creationId xmlns:p14="http://schemas.microsoft.com/office/powerpoint/2010/main" val="3531886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149</Words>
  <Application>Microsoft Macintosh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Project Title  Genetic basis of reduced vancomycin susceptibility in Staphylococcus epidermidis</vt:lpstr>
      <vt:lpstr>Significance and Overall goal of the project:</vt:lpstr>
      <vt:lpstr>Pairwise Comparisons using Scoary software * analyzes phylogenetically independent pairs of strains for genotype-phenotype association * built-in consideration of population structure * detects variants that arise repeatedly and with large effect</vt:lpstr>
      <vt:lpstr>Pairwise Comparison for GWAS: How it works</vt:lpstr>
      <vt:lpstr>SCOARY OUTPUT FILE</vt:lpstr>
      <vt:lpstr>Novel Approach</vt:lpstr>
      <vt:lpstr>PowerPoint Presentation</vt:lpstr>
      <vt:lpstr>PowerPoint Presentation</vt:lpstr>
      <vt:lpstr>Results 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 Genetic basis of reduced vancomycin susceptibility in Staphylococcus epidermidis</dc:title>
  <dc:creator>Iftekhar M. Rafiqullah</dc:creator>
  <cp:lastModifiedBy>Iftekhar M. Rafiqullah</cp:lastModifiedBy>
  <cp:revision>7</cp:revision>
  <dcterms:created xsi:type="dcterms:W3CDTF">2019-07-24T21:28:43Z</dcterms:created>
  <dcterms:modified xsi:type="dcterms:W3CDTF">2019-07-24T22:32:55Z</dcterms:modified>
</cp:coreProperties>
</file>