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70" r:id="rId2"/>
    <p:sldId id="257" r:id="rId3"/>
    <p:sldId id="265" r:id="rId4"/>
    <p:sldId id="266" r:id="rId5"/>
    <p:sldId id="267" r:id="rId6"/>
    <p:sldId id="263" r:id="rId7"/>
    <p:sldId id="328" r:id="rId8"/>
    <p:sldId id="268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13" r:id="rId22"/>
    <p:sldId id="314" r:id="rId23"/>
    <p:sldId id="322" r:id="rId24"/>
    <p:sldId id="323" r:id="rId25"/>
    <p:sldId id="324" r:id="rId26"/>
    <p:sldId id="325" r:id="rId27"/>
    <p:sldId id="326" r:id="rId28"/>
    <p:sldId id="327" r:id="rId29"/>
    <p:sldId id="303" r:id="rId30"/>
    <p:sldId id="301" r:id="rId31"/>
    <p:sldId id="305" r:id="rId32"/>
    <p:sldId id="304" r:id="rId33"/>
    <p:sldId id="32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D4E22-74A3-4B86-BE44-493315CEA2DF}" type="datetimeFigureOut">
              <a:rPr lang="en-US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3669-E2D0-4DE8-BD8D-BB1D8FA164B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0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3669-E2D0-4DE8-BD8D-BB1D8FA164B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7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AF175-CF53-45AA-97E1-B6B464EE1C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AF175-CF53-45AA-97E1-B6B464EE1C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AF175-CF53-45AA-97E1-B6B464EE1C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7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AF175-CF53-45AA-97E1-B6B464EE1C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B649B-65A0-4027-9BF8-67015ADFEC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62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B649B-65A0-4027-9BF8-67015ADFEC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2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B649B-65A0-4027-9BF8-67015ADFEC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1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oogle_Text-to-Speech" TargetMode="External"/><Relationship Id="rId3" Type="http://schemas.openxmlformats.org/officeDocument/2006/relationships/hyperlink" Target="http://www.citeulike.org/group/408/article/309352" TargetMode="External"/><Relationship Id="rId7" Type="http://schemas.openxmlformats.org/officeDocument/2006/relationships/hyperlink" Target="http://www.ebanglalibrary.com/banglagrammar/" TargetMode="External"/><Relationship Id="rId2" Type="http://schemas.openxmlformats.org/officeDocument/2006/relationships/hyperlink" Target="https://en.wikipedia.org/wiki/Augmentative_and_alternative_commun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posora.banglabyakoron&amp;hl=en" TargetMode="External"/><Relationship Id="rId5" Type="http://schemas.openxmlformats.org/officeDocument/2006/relationships/hyperlink" Target="https://en.wikipedia.org/wiki/Nonverbal_communication" TargetMode="External"/><Relationship Id="rId4" Type="http://schemas.openxmlformats.org/officeDocument/2006/relationships/hyperlink" Target="http://www.businessdictionary.com/definition/non-verbal-communication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19705" y="-116095"/>
            <a:ext cx="10654938" cy="21027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000" cap="none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en-US" sz="4000" cap="none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sz="28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COMMUNICATION AID FOR NON-VERBAL PEOPLE  </a:t>
            </a:r>
            <a:endParaRPr lang="en-US" sz="28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1446" y="2678282"/>
            <a:ext cx="514617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 smtClean="0"/>
              <a:t>Dr</a:t>
            </a:r>
            <a:r>
              <a:rPr lang="en-US" sz="1600" b="1" dirty="0"/>
              <a:t>. </a:t>
            </a:r>
            <a:r>
              <a:rPr lang="en-US" sz="1600" b="1" dirty="0" err="1"/>
              <a:t>khondaker</a:t>
            </a:r>
            <a:r>
              <a:rPr lang="en-US" sz="1600" b="1" dirty="0"/>
              <a:t> Abdullah Al </a:t>
            </a:r>
            <a:r>
              <a:rPr lang="en-US" sz="1600" b="1" dirty="0" err="1"/>
              <a:t>Mamun</a:t>
            </a:r>
            <a:endParaRPr lang="en-US" sz="1600" dirty="0"/>
          </a:p>
          <a:p>
            <a:r>
              <a:rPr lang="en-US" sz="1600" dirty="0"/>
              <a:t>Associate Professor and Director - AIMS Lab</a:t>
            </a:r>
          </a:p>
          <a:p>
            <a:r>
              <a:rPr lang="en-US" sz="1600" dirty="0"/>
              <a:t>Department of Computer Science and Engineering,</a:t>
            </a:r>
          </a:p>
          <a:p>
            <a:r>
              <a:rPr lang="en-US" sz="1600" dirty="0"/>
              <a:t>United International University,</a:t>
            </a:r>
          </a:p>
          <a:p>
            <a:r>
              <a:rPr lang="en-US" sz="1600" dirty="0" err="1"/>
              <a:t>Dhanmondi</a:t>
            </a:r>
            <a:r>
              <a:rPr lang="en-US" sz="1600" dirty="0"/>
              <a:t>, Dhaka, Bangladesh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207623" y="2849290"/>
            <a:ext cx="502643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/>
              <a:t>Md. </a:t>
            </a:r>
            <a:r>
              <a:rPr lang="en-US" sz="1600" b="1" dirty="0" err="1"/>
              <a:t>Amran</a:t>
            </a:r>
            <a:r>
              <a:rPr lang="en-US" sz="1600" b="1" dirty="0"/>
              <a:t> </a:t>
            </a:r>
            <a:r>
              <a:rPr lang="en-US" sz="1600" b="1" dirty="0" smtClean="0"/>
              <a:t>Hossain</a:t>
            </a:r>
            <a:endParaRPr lang="en-US" sz="1600" dirty="0"/>
          </a:p>
          <a:p>
            <a:r>
              <a:rPr lang="en-US" sz="1600" b="1" dirty="0" err="1"/>
              <a:t>Kazi</a:t>
            </a:r>
            <a:r>
              <a:rPr lang="en-US" sz="1600" b="1" dirty="0"/>
              <a:t> </a:t>
            </a:r>
            <a:r>
              <a:rPr lang="en-US" sz="1600" b="1" dirty="0" err="1"/>
              <a:t>Shakhawat</a:t>
            </a:r>
            <a:r>
              <a:rPr lang="en-US" sz="1600" b="1" dirty="0"/>
              <a:t> </a:t>
            </a:r>
            <a:r>
              <a:rPr lang="en-US" sz="1600" b="1" dirty="0" smtClean="0"/>
              <a:t>Hossain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Iftekhar</a:t>
            </a:r>
            <a:r>
              <a:rPr lang="en-US" sz="1600" b="1" dirty="0"/>
              <a:t> </a:t>
            </a:r>
            <a:r>
              <a:rPr lang="en-US" sz="1600" b="1" dirty="0" smtClean="0"/>
              <a:t>Hossain</a:t>
            </a:r>
            <a:endParaRPr lang="en-US" sz="1600" dirty="0"/>
          </a:p>
          <a:p>
            <a:r>
              <a:rPr lang="en-US" sz="1600" b="1" dirty="0"/>
              <a:t>Md. </a:t>
            </a:r>
            <a:r>
              <a:rPr lang="en-US" sz="1600" b="1" dirty="0" err="1"/>
              <a:t>Ashikur</a:t>
            </a:r>
            <a:r>
              <a:rPr lang="en-US" sz="1600" b="1" dirty="0"/>
              <a:t> </a:t>
            </a:r>
            <a:r>
              <a:rPr lang="en-US" sz="1600" b="1" dirty="0" err="1"/>
              <a:t>Rahman</a:t>
            </a:r>
            <a:endParaRPr lang="en-US" sz="1600" dirty="0"/>
          </a:p>
          <a:p>
            <a:r>
              <a:rPr lang="en-US" sz="1600" b="1" dirty="0"/>
              <a:t> 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876136" y="2849290"/>
            <a:ext cx="383989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 smtClean="0"/>
              <a:t>ID#011132122</a:t>
            </a:r>
            <a:endParaRPr lang="en-US" sz="1600" dirty="0"/>
          </a:p>
          <a:p>
            <a:r>
              <a:rPr lang="en-US" sz="1600" b="1" dirty="0" smtClean="0"/>
              <a:t>ID#011132029</a:t>
            </a:r>
            <a:endParaRPr lang="en-US" sz="1600" dirty="0"/>
          </a:p>
          <a:p>
            <a:r>
              <a:rPr lang="en-US" sz="1600" b="1" dirty="0" smtClean="0"/>
              <a:t>ID#011132132</a:t>
            </a:r>
            <a:endParaRPr lang="en-US" sz="1600" dirty="0"/>
          </a:p>
          <a:p>
            <a:r>
              <a:rPr lang="en-US" sz="1600" b="1" dirty="0"/>
              <a:t>ID#011132028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207623" y="2105577"/>
            <a:ext cx="3558375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Developed By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8827" y="2105577"/>
            <a:ext cx="3558375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Supervised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8014" y="177641"/>
            <a:ext cx="476794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dirty="0" err="1" smtClean="0">
                <a:ln/>
                <a:solidFill>
                  <a:srgbClr val="0070C0"/>
                </a:solidFill>
              </a:rPr>
              <a:t>বলবো-কথা</a:t>
            </a:r>
            <a:endParaRPr lang="en-US" sz="7200" b="1" dirty="0" smtClean="0">
              <a:ln/>
              <a:solidFill>
                <a:srgbClr val="0070C0"/>
              </a:solidFill>
            </a:endParaRP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0" r="455"/>
          <a:stretch>
            <a:fillRect/>
          </a:stretch>
        </p:blipFill>
        <p:spPr bwMode="auto">
          <a:xfrm>
            <a:off x="1055015" y="3994997"/>
            <a:ext cx="39290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998" y="36008"/>
            <a:ext cx="2411531" cy="20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028" y="2841171"/>
            <a:ext cx="5965372" cy="729344"/>
          </a:xfrm>
          <a:solidFill>
            <a:srgbClr val="92D050"/>
          </a:solidFill>
          <a:ln>
            <a:solidFill>
              <a:schemeClr val="accent3"/>
            </a:solidFill>
          </a:ln>
        </p:spPr>
        <p:txBody>
          <a:bodyPr>
            <a:noAutofit/>
          </a:bodyPr>
          <a:lstStyle/>
          <a:p>
            <a:r>
              <a:rPr lang="en-US" sz="4000" dirty="0"/>
              <a:t>   </a:t>
            </a:r>
            <a:r>
              <a:rPr lang="en-US" sz="4000" dirty="0" err="1"/>
              <a:t>শব্দ</a:t>
            </a:r>
            <a:r>
              <a:rPr lang="en-US" sz="4000" dirty="0"/>
              <a:t> </a:t>
            </a:r>
            <a:r>
              <a:rPr lang="en-US" sz="4000" dirty="0" err="1"/>
              <a:t>নির্বাচন</a:t>
            </a:r>
            <a:r>
              <a:rPr lang="en-US" sz="4000" dirty="0"/>
              <a:t> ও </a:t>
            </a:r>
            <a:r>
              <a:rPr lang="en-US" sz="4000" dirty="0" err="1"/>
              <a:t>বাক্য</a:t>
            </a:r>
            <a:r>
              <a:rPr lang="en-US" sz="4000" dirty="0"/>
              <a:t> </a:t>
            </a:r>
            <a:r>
              <a:rPr lang="en-US" sz="4000" dirty="0" err="1"/>
              <a:t>তৈরী</a:t>
            </a:r>
            <a:r>
              <a:rPr lang="en-US" sz="4000" dirty="0"/>
              <a:t> 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38600" y="2209800"/>
            <a:ext cx="5257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4400" dirty="0">
                <a:solidFill>
                  <a:schemeClr val="tx1"/>
                </a:solidFill>
              </a:rPr>
              <a:t>শব্দ</a:t>
            </a:r>
            <a:r>
              <a:rPr lang="bn-IN" sz="4400" dirty="0"/>
              <a:t>  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304800"/>
            <a:ext cx="9296400" cy="7251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304800"/>
            <a:ext cx="7010400" cy="1295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</a:t>
            </a:r>
            <a:r>
              <a:rPr lang="bn-IN" b="1" dirty="0" smtClean="0">
                <a:solidFill>
                  <a:schemeClr val="tx1"/>
                </a:solidFill>
              </a:rPr>
              <a:t>কর্তা</a:t>
            </a:r>
            <a:r>
              <a:rPr lang="en-US" b="1" dirty="0" smtClean="0">
                <a:solidFill>
                  <a:schemeClr val="tx1"/>
                </a:solidFill>
              </a:rPr>
              <a:t> : </a:t>
            </a:r>
            <a:endParaRPr lang="en-US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BD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আমি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আমরা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আমাদের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আমার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 আমাকে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</a:t>
            </a:r>
            <a:r>
              <a:rPr lang="b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 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তুমি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তোমরা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তোমাদের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তোমার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1774899"/>
            <a:ext cx="7010400" cy="14258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BD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খাবার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: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	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নাস্তা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ভাত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পানি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ডাল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সবজি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মাংস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ডিম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আইসক্রিম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দুধ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আপেল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কমলা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	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কলা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রুটি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পাউরুটি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বিস্কুট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চা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কফি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জুস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মাছ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গরুর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মাংস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মুরগীর মাংস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.</a:t>
            </a:r>
            <a:r>
              <a:rPr lang="bn-BD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1800" y="3382358"/>
            <a:ext cx="7010400" cy="12147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পোশাক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শার্ট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গেঞ্জী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পাঞ্জাবি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প্যান্ট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লুঙ্গি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পায়জামা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কামিজ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থ্রিপিছ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ওড়না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 স্কার্ট </a:t>
            </a:r>
            <a:r>
              <a:rPr lang="b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	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স্যান্ডেল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জুতা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71800" y="4778741"/>
            <a:ext cx="7086600" cy="12147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BD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জায়গা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: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	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স্কুলে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বাসায়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মসজিদে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মন্দিরে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ওয়াসরুমে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বাগানে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বাজারে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 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.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8209" y="4393474"/>
            <a:ext cx="9296400" cy="7251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304800"/>
            <a:ext cx="7010400" cy="1295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</a:t>
            </a:r>
            <a:r>
              <a:rPr lang="bn-BD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অঙ্গ-প্রত্যঙ্গঃ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    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হাত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পা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চোখ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দাঁত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বুক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মুখ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ঠোঁট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পেট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গলা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মাথা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চুল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 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আঙ্গুল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জিহ্বা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শরীর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1774899"/>
            <a:ext cx="7010400" cy="14258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BD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রোগঃ</a:t>
            </a:r>
            <a:endParaRPr lang="bn-IN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	</a:t>
            </a:r>
            <a:r>
              <a:rPr lang="bn-BD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জ্বর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হাঁচি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1800" y="3382358"/>
            <a:ext cx="7010400" cy="12147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BD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পড়াশুনা</a:t>
            </a:r>
            <a:r>
              <a:rPr lang="b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ঃ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	</a:t>
            </a:r>
            <a:r>
              <a:rPr lang="b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 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খাতা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কলম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বই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পেন্সিল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রাবার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কাটার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ব্যাগ</a:t>
            </a:r>
            <a:r>
              <a:rPr lang="b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.</a:t>
            </a:r>
            <a:r>
              <a:rPr lang="bn-B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71800" y="4778741"/>
            <a:ext cx="7086600" cy="12147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BD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খেলাধুলা</a:t>
            </a:r>
            <a:r>
              <a:rPr lang="bn-IN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ঃ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	</a:t>
            </a:r>
            <a:r>
              <a:rPr lang="bn-BD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ক্রিকেট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ফুটবল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মোবাইল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গম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লুডু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</a:t>
            </a:r>
            <a:r>
              <a:rPr lang="bn-BD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দাবা</a:t>
            </a:r>
            <a:r>
              <a:rPr lang="b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, </a:t>
            </a:r>
            <a:r>
              <a:rPr lang="bn-BD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গান 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414" y="58057"/>
            <a:ext cx="9296400" cy="7251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bn-IN" sz="24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304800"/>
            <a:ext cx="7010400" cy="1295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IN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অনুভূতি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:</a:t>
            </a:r>
            <a:endParaRPr lang="b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	ভাল , খারাপ , কষ্ট , ভয় , আনন্দ , ঠান্ডা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1774899"/>
            <a:ext cx="7010400" cy="11119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IN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প্রশ্ন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: </a:t>
            </a:r>
            <a:endParaRPr lang="b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	কি,কোথায়,কেমন,কিভাবে,কত,কেন ।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71800" y="3061590"/>
            <a:ext cx="7010400" cy="12147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IN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পরিচয়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:</a:t>
            </a:r>
            <a:r>
              <a:rPr lang="b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/>
            </a:r>
            <a:br>
              <a:rPr lang="b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</a:br>
            <a:r>
              <a:rPr lang="b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		নাম , বয়স , বাড়ি ।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Nirmala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71800" y="4451046"/>
            <a:ext cx="7010400" cy="12966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ক্রিয়া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:</a:t>
            </a:r>
            <a:r>
              <a:rPr lang="b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</a:t>
            </a:r>
            <a:endParaRPr lang="b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b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চাও,যাব,খাব,পরবো,খেলবো,দাও,যাও,লাগবে,দরকার,এসেছ,আসছে, লেগেছে,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</a:t>
            </a:r>
            <a:r>
              <a:rPr lang="b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কিনবো </a:t>
            </a:r>
            <a:r>
              <a:rPr lang="b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, চাই  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457200"/>
            <a:ext cx="3352800" cy="1143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আমি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843838" y="-622914"/>
            <a:ext cx="0" cy="91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613216" y="5546234"/>
            <a:ext cx="1704540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600" dirty="0">
                <a:solidFill>
                  <a:schemeClr val="tx1"/>
                </a:solidFill>
              </a:rPr>
              <a:t> আমি বই কিনবো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endCxn id="105" idx="1"/>
          </p:cNvCxnSpPr>
          <p:nvPr/>
        </p:nvCxnSpPr>
        <p:spPr>
          <a:xfrm flipH="1">
            <a:off x="3653168" y="1610707"/>
            <a:ext cx="722083" cy="112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605174" y="2635210"/>
            <a:ext cx="1366626" cy="6413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পড়াশুনা</a:t>
            </a:r>
          </a:p>
        </p:txBody>
      </p:sp>
      <p:sp>
        <p:nvSpPr>
          <p:cNvPr id="105" name="Oval 104"/>
          <p:cNvSpPr/>
          <p:nvPr/>
        </p:nvSpPr>
        <p:spPr>
          <a:xfrm>
            <a:off x="3453029" y="2645716"/>
            <a:ext cx="1366626" cy="6413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খাবার</a:t>
            </a:r>
          </a:p>
        </p:txBody>
      </p:sp>
      <p:sp>
        <p:nvSpPr>
          <p:cNvPr id="106" name="Oval 105"/>
          <p:cNvSpPr/>
          <p:nvPr/>
        </p:nvSpPr>
        <p:spPr>
          <a:xfrm>
            <a:off x="5385850" y="2620608"/>
            <a:ext cx="1366626" cy="6413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জায়গা</a:t>
            </a:r>
          </a:p>
        </p:txBody>
      </p:sp>
      <p:sp>
        <p:nvSpPr>
          <p:cNvPr id="107" name="Oval 106"/>
          <p:cNvSpPr/>
          <p:nvPr/>
        </p:nvSpPr>
        <p:spPr>
          <a:xfrm>
            <a:off x="7334139" y="2645716"/>
            <a:ext cx="1366626" cy="6413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পোশাক</a:t>
            </a:r>
          </a:p>
        </p:txBody>
      </p:sp>
      <p:sp>
        <p:nvSpPr>
          <p:cNvPr id="108" name="Oval 107"/>
          <p:cNvSpPr/>
          <p:nvPr/>
        </p:nvSpPr>
        <p:spPr>
          <a:xfrm>
            <a:off x="9194000" y="2628897"/>
            <a:ext cx="1366626" cy="6413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খেলাধুলা</a:t>
            </a:r>
          </a:p>
        </p:txBody>
      </p:sp>
      <p:sp>
        <p:nvSpPr>
          <p:cNvPr id="109" name="Oval 108"/>
          <p:cNvSpPr/>
          <p:nvPr/>
        </p:nvSpPr>
        <p:spPr>
          <a:xfrm>
            <a:off x="1604853" y="4058313"/>
            <a:ext cx="1629981" cy="757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n-IN" dirty="0">
              <a:solidFill>
                <a:schemeClr val="tx1"/>
              </a:solidFill>
            </a:endParaRPr>
          </a:p>
          <a:p>
            <a:r>
              <a:rPr lang="bn-IN" dirty="0">
                <a:solidFill>
                  <a:schemeClr val="tx1"/>
                </a:solidFill>
              </a:rPr>
              <a:t>পরবো ,</a:t>
            </a:r>
            <a:br>
              <a:rPr lang="bn-IN" dirty="0">
                <a:solidFill>
                  <a:schemeClr val="tx1"/>
                </a:solidFill>
              </a:rPr>
            </a:br>
            <a:r>
              <a:rPr lang="bn-IN" dirty="0">
                <a:solidFill>
                  <a:schemeClr val="tx1"/>
                </a:solidFill>
              </a:rPr>
              <a:t>কিনবো ।</a:t>
            </a:r>
            <a:endParaRPr lang="en-US" dirty="0">
              <a:solidFill>
                <a:schemeClr val="tx1"/>
              </a:solidFill>
            </a:endParaRPr>
          </a:p>
          <a:p>
            <a:endParaRPr lang="bn-IN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3494161" y="4058313"/>
            <a:ext cx="1629981" cy="757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খাব,চাই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5376980" y="4062641"/>
            <a:ext cx="1629981" cy="757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dirty="0">
                <a:solidFill>
                  <a:schemeClr val="tx1"/>
                </a:solidFill>
              </a:rPr>
              <a:t>যাব</a:t>
            </a:r>
          </a:p>
        </p:txBody>
      </p:sp>
      <p:sp>
        <p:nvSpPr>
          <p:cNvPr id="116" name="Oval 115"/>
          <p:cNvSpPr/>
          <p:nvPr/>
        </p:nvSpPr>
        <p:spPr>
          <a:xfrm>
            <a:off x="7266288" y="4058313"/>
            <a:ext cx="1629981" cy="757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dirty="0">
                <a:solidFill>
                  <a:schemeClr val="tx1"/>
                </a:solidFill>
              </a:rPr>
              <a:t>পরবো , </a:t>
            </a:r>
            <a:r>
              <a:rPr lang="en-US" dirty="0" err="1">
                <a:solidFill>
                  <a:schemeClr val="tx1"/>
                </a:solidFill>
              </a:rPr>
              <a:t>কিনবো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bn-IN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9013782" y="4071185"/>
            <a:ext cx="1629981" cy="757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dirty="0">
                <a:solidFill>
                  <a:schemeClr val="tx1"/>
                </a:solidFill>
              </a:rPr>
              <a:t>খেলবো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479800" y="5551995"/>
            <a:ext cx="1704540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600" dirty="0">
                <a:solidFill>
                  <a:schemeClr val="tx1"/>
                </a:solidFill>
              </a:rPr>
              <a:t>আমি রুটি খাব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29515" y="5551995"/>
            <a:ext cx="1704540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600" dirty="0">
                <a:solidFill>
                  <a:schemeClr val="tx1"/>
                </a:solidFill>
              </a:rPr>
              <a:t>আমরা বাড়ি যাবো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212969" y="5551996"/>
            <a:ext cx="1704540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dirty="0">
                <a:solidFill>
                  <a:schemeClr val="tx1"/>
                </a:solidFill>
              </a:rPr>
              <a:t>আ</a:t>
            </a:r>
            <a:r>
              <a:rPr lang="en-US" sz="2000" dirty="0" err="1" smtClean="0">
                <a:solidFill>
                  <a:schemeClr val="tx1"/>
                </a:solidFill>
              </a:rPr>
              <a:t>মি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পাঞ্জাবি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পরবো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>
            <a:stCxn id="4" idx="1"/>
            <a:endCxn id="101" idx="0"/>
          </p:cNvCxnSpPr>
          <p:nvPr/>
        </p:nvCxnSpPr>
        <p:spPr>
          <a:xfrm flipH="1">
            <a:off x="2288488" y="1028701"/>
            <a:ext cx="1750113" cy="160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7334139" y="1553235"/>
            <a:ext cx="945896" cy="10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" idx="3"/>
            <a:endCxn id="108" idx="0"/>
          </p:cNvCxnSpPr>
          <p:nvPr/>
        </p:nvCxnSpPr>
        <p:spPr>
          <a:xfrm>
            <a:off x="7391401" y="1028700"/>
            <a:ext cx="2485913" cy="160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069163" y="1647286"/>
            <a:ext cx="0" cy="90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6" idx="4"/>
          </p:cNvCxnSpPr>
          <p:nvPr/>
        </p:nvCxnSpPr>
        <p:spPr>
          <a:xfrm>
            <a:off x="6069163" y="3261999"/>
            <a:ext cx="0" cy="79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2201140" y="3287107"/>
            <a:ext cx="0" cy="79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4201534" y="3287107"/>
            <a:ext cx="0" cy="79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8396576" y="3287107"/>
            <a:ext cx="15616" cy="80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10006312" y="3261998"/>
            <a:ext cx="0" cy="79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9062684" y="5551996"/>
            <a:ext cx="1704540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dirty="0">
                <a:solidFill>
                  <a:schemeClr val="tx1"/>
                </a:solidFill>
              </a:rPr>
              <a:t>আ</a:t>
            </a:r>
            <a:r>
              <a:rPr lang="en-US" dirty="0" err="1">
                <a:solidFill>
                  <a:schemeClr val="tx1"/>
                </a:solidFill>
              </a:rPr>
              <a:t>মি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ক্রিকেট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খেলবো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10006312" y="4853156"/>
            <a:ext cx="0" cy="66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1251000" y="2326341"/>
            <a:ext cx="564977" cy="13692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397120" y="4853155"/>
            <a:ext cx="0" cy="66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69163" y="4853154"/>
            <a:ext cx="0" cy="66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83662" y="4875319"/>
            <a:ext cx="0" cy="66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183268" y="4853154"/>
            <a:ext cx="0" cy="66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31878" y="2780151"/>
            <a:ext cx="157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46" name="Left Brace 45"/>
          <p:cNvSpPr/>
          <p:nvPr/>
        </p:nvSpPr>
        <p:spPr>
          <a:xfrm>
            <a:off x="1260548" y="3836240"/>
            <a:ext cx="564977" cy="13692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-74895" y="4255266"/>
            <a:ext cx="157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Item/Verb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66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457200"/>
            <a:ext cx="3352800" cy="1143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dirty="0">
                <a:solidFill>
                  <a:schemeClr val="tx1"/>
                </a:solidFill>
              </a:rPr>
              <a:t>আমরা </a:t>
            </a:r>
            <a:r>
              <a:rPr lang="bn-IN" sz="2800" dirty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843838" y="-622914"/>
            <a:ext cx="0" cy="91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01632" y="5586733"/>
            <a:ext cx="1704540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400" dirty="0">
                <a:solidFill>
                  <a:schemeClr val="tx1"/>
                </a:solidFill>
              </a:rPr>
              <a:t>আমরা বই পড়বো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endCxn id="105" idx="1"/>
          </p:cNvCxnSpPr>
          <p:nvPr/>
        </p:nvCxnSpPr>
        <p:spPr>
          <a:xfrm flipH="1">
            <a:off x="3653168" y="1610707"/>
            <a:ext cx="722083" cy="112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605174" y="2635210"/>
            <a:ext cx="1366626" cy="6413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পড়াশুনা</a:t>
            </a:r>
          </a:p>
        </p:txBody>
      </p:sp>
      <p:sp>
        <p:nvSpPr>
          <p:cNvPr id="105" name="Oval 104"/>
          <p:cNvSpPr/>
          <p:nvPr/>
        </p:nvSpPr>
        <p:spPr>
          <a:xfrm>
            <a:off x="3453029" y="2645716"/>
            <a:ext cx="1366626" cy="6413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খাবার</a:t>
            </a:r>
          </a:p>
        </p:txBody>
      </p:sp>
      <p:sp>
        <p:nvSpPr>
          <p:cNvPr id="106" name="Oval 105"/>
          <p:cNvSpPr/>
          <p:nvPr/>
        </p:nvSpPr>
        <p:spPr>
          <a:xfrm>
            <a:off x="5385850" y="2620608"/>
            <a:ext cx="1366626" cy="6413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জায়গা</a:t>
            </a:r>
          </a:p>
        </p:txBody>
      </p:sp>
      <p:sp>
        <p:nvSpPr>
          <p:cNvPr id="107" name="Oval 106"/>
          <p:cNvSpPr/>
          <p:nvPr/>
        </p:nvSpPr>
        <p:spPr>
          <a:xfrm>
            <a:off x="7334139" y="2645716"/>
            <a:ext cx="1366626" cy="6413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পোশাক</a:t>
            </a:r>
          </a:p>
        </p:txBody>
      </p:sp>
      <p:sp>
        <p:nvSpPr>
          <p:cNvPr id="108" name="Oval 107"/>
          <p:cNvSpPr/>
          <p:nvPr/>
        </p:nvSpPr>
        <p:spPr>
          <a:xfrm>
            <a:off x="9194000" y="2628897"/>
            <a:ext cx="1366626" cy="6413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খেলাধুলা</a:t>
            </a:r>
          </a:p>
        </p:txBody>
      </p:sp>
      <p:sp>
        <p:nvSpPr>
          <p:cNvPr id="109" name="Oval 108"/>
          <p:cNvSpPr/>
          <p:nvPr/>
        </p:nvSpPr>
        <p:spPr>
          <a:xfrm>
            <a:off x="1604853" y="4058313"/>
            <a:ext cx="1629981" cy="757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n-IN" dirty="0">
              <a:solidFill>
                <a:schemeClr val="tx1"/>
              </a:solidFill>
            </a:endParaRPr>
          </a:p>
          <a:p>
            <a:r>
              <a:rPr lang="bn-IN" dirty="0">
                <a:solidFill>
                  <a:schemeClr val="tx1"/>
                </a:solidFill>
              </a:rPr>
              <a:t>পড়বো ,</a:t>
            </a:r>
            <a:br>
              <a:rPr lang="bn-IN" dirty="0">
                <a:solidFill>
                  <a:schemeClr val="tx1"/>
                </a:solidFill>
              </a:rPr>
            </a:br>
            <a:r>
              <a:rPr lang="bn-IN" dirty="0">
                <a:solidFill>
                  <a:schemeClr val="tx1"/>
                </a:solidFill>
              </a:rPr>
              <a:t>কিনবো ।</a:t>
            </a:r>
            <a:endParaRPr lang="en-US" dirty="0">
              <a:solidFill>
                <a:schemeClr val="tx1"/>
              </a:solidFill>
            </a:endParaRPr>
          </a:p>
          <a:p>
            <a:endParaRPr lang="bn-IN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3494161" y="4058313"/>
            <a:ext cx="1629981" cy="757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খাব,চাই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5376980" y="4062641"/>
            <a:ext cx="1629981" cy="757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dirty="0">
                <a:solidFill>
                  <a:schemeClr val="tx1"/>
                </a:solidFill>
              </a:rPr>
              <a:t>যাব</a:t>
            </a:r>
          </a:p>
        </p:txBody>
      </p:sp>
      <p:sp>
        <p:nvSpPr>
          <p:cNvPr id="116" name="Oval 115"/>
          <p:cNvSpPr/>
          <p:nvPr/>
        </p:nvSpPr>
        <p:spPr>
          <a:xfrm>
            <a:off x="7266288" y="4058313"/>
            <a:ext cx="1629981" cy="757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dirty="0">
                <a:solidFill>
                  <a:schemeClr val="tx1"/>
                </a:solidFill>
              </a:rPr>
              <a:t> চাই,কিনবো </a:t>
            </a:r>
          </a:p>
        </p:txBody>
      </p:sp>
      <p:sp>
        <p:nvSpPr>
          <p:cNvPr id="117" name="Oval 116"/>
          <p:cNvSpPr/>
          <p:nvPr/>
        </p:nvSpPr>
        <p:spPr>
          <a:xfrm>
            <a:off x="9149106" y="4071185"/>
            <a:ext cx="1494656" cy="757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dirty="0">
                <a:solidFill>
                  <a:schemeClr val="tx1"/>
                </a:solidFill>
              </a:rPr>
              <a:t>খেলবো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453029" y="5586732"/>
            <a:ext cx="1704540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600" dirty="0">
                <a:solidFill>
                  <a:schemeClr val="tx1"/>
                </a:solidFill>
              </a:rPr>
              <a:t>আমরা নাস্তা খাব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85850" y="5584734"/>
            <a:ext cx="1704540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600" dirty="0">
                <a:solidFill>
                  <a:schemeClr val="tx1"/>
                </a:solidFill>
              </a:rPr>
              <a:t>আমরা বাড়ি যাবো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325798" y="5584735"/>
            <a:ext cx="1704540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600" dirty="0">
                <a:solidFill>
                  <a:schemeClr val="tx1"/>
                </a:solidFill>
              </a:rPr>
              <a:t>আমরা পাঞ্জাবি চাই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>
            <a:stCxn id="4" idx="1"/>
            <a:endCxn id="101" idx="0"/>
          </p:cNvCxnSpPr>
          <p:nvPr/>
        </p:nvCxnSpPr>
        <p:spPr>
          <a:xfrm flipH="1">
            <a:off x="2288488" y="1028701"/>
            <a:ext cx="1750113" cy="160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7334139" y="1553235"/>
            <a:ext cx="945896" cy="10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" idx="3"/>
            <a:endCxn id="108" idx="0"/>
          </p:cNvCxnSpPr>
          <p:nvPr/>
        </p:nvCxnSpPr>
        <p:spPr>
          <a:xfrm>
            <a:off x="7391401" y="1028700"/>
            <a:ext cx="2485913" cy="160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069163" y="1647286"/>
            <a:ext cx="0" cy="90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6" idx="4"/>
          </p:cNvCxnSpPr>
          <p:nvPr/>
        </p:nvCxnSpPr>
        <p:spPr>
          <a:xfrm>
            <a:off x="6069163" y="3261999"/>
            <a:ext cx="0" cy="79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2201140" y="3287107"/>
            <a:ext cx="0" cy="79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4201534" y="3287107"/>
            <a:ext cx="0" cy="79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8396576" y="3287107"/>
            <a:ext cx="15616" cy="80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10006312" y="3261998"/>
            <a:ext cx="0" cy="79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9277195" y="5584734"/>
            <a:ext cx="1776320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600" dirty="0">
                <a:solidFill>
                  <a:schemeClr val="tx1"/>
                </a:solidFill>
              </a:rPr>
              <a:t>আমরা দাবা খেলবো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H="1">
            <a:off x="2201140" y="4865135"/>
            <a:ext cx="9732" cy="64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201534" y="4918009"/>
            <a:ext cx="9732" cy="64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69163" y="4881599"/>
            <a:ext cx="9732" cy="64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412192" y="4918009"/>
            <a:ext cx="9732" cy="64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0007742" y="4918009"/>
            <a:ext cx="9732" cy="64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457200"/>
            <a:ext cx="3352800" cy="1143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dirty="0">
                <a:solidFill>
                  <a:schemeClr val="tx1"/>
                </a:solidFill>
              </a:rPr>
              <a:t>আমার  </a:t>
            </a:r>
            <a:r>
              <a:rPr lang="bn-IN" sz="2800" dirty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843838" y="-622914"/>
            <a:ext cx="0" cy="91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66212" y="5580006"/>
            <a:ext cx="1704540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400" dirty="0">
                <a:solidFill>
                  <a:schemeClr val="tx1"/>
                </a:solidFill>
              </a:rPr>
              <a:t>আমার খারাপ লাগছে</a:t>
            </a:r>
            <a:r>
              <a:rPr lang="bn-IN" sz="1600" dirty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endCxn id="105" idx="1"/>
          </p:cNvCxnSpPr>
          <p:nvPr/>
        </p:nvCxnSpPr>
        <p:spPr>
          <a:xfrm flipH="1">
            <a:off x="3653168" y="1610707"/>
            <a:ext cx="722083" cy="112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605174" y="2635210"/>
            <a:ext cx="1366626" cy="6413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অনুভূতি</a:t>
            </a:r>
          </a:p>
        </p:txBody>
      </p:sp>
      <p:sp>
        <p:nvSpPr>
          <p:cNvPr id="105" name="Oval 104"/>
          <p:cNvSpPr/>
          <p:nvPr/>
        </p:nvSpPr>
        <p:spPr>
          <a:xfrm>
            <a:off x="3453029" y="2645716"/>
            <a:ext cx="1366626" cy="6413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রোগ</a:t>
            </a:r>
          </a:p>
        </p:txBody>
      </p:sp>
      <p:sp>
        <p:nvSpPr>
          <p:cNvPr id="106" name="Oval 105"/>
          <p:cNvSpPr/>
          <p:nvPr/>
        </p:nvSpPr>
        <p:spPr>
          <a:xfrm>
            <a:off x="5385850" y="2620608"/>
            <a:ext cx="1366626" cy="6413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IN" dirty="0">
              <a:solidFill>
                <a:schemeClr val="tx1"/>
              </a:solidFill>
            </a:endParaRPr>
          </a:p>
          <a:p>
            <a:pPr algn="ctr"/>
            <a:r>
              <a:rPr lang="bn-IN" dirty="0">
                <a:solidFill>
                  <a:schemeClr val="tx1"/>
                </a:solidFill>
              </a:rPr>
              <a:t>অঙ্গ প্রত্যঙ্গ</a:t>
            </a:r>
          </a:p>
          <a:p>
            <a:pPr algn="ctr"/>
            <a:endParaRPr lang="bn-IN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334139" y="2645716"/>
            <a:ext cx="1366626" cy="6413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পোশাক</a:t>
            </a:r>
          </a:p>
        </p:txBody>
      </p:sp>
      <p:sp>
        <p:nvSpPr>
          <p:cNvPr id="108" name="Oval 107"/>
          <p:cNvSpPr/>
          <p:nvPr/>
        </p:nvSpPr>
        <p:spPr>
          <a:xfrm>
            <a:off x="9194000" y="2628897"/>
            <a:ext cx="1366626" cy="6413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পড়াশুনা</a:t>
            </a:r>
          </a:p>
        </p:txBody>
      </p:sp>
      <p:sp>
        <p:nvSpPr>
          <p:cNvPr id="109" name="Oval 108"/>
          <p:cNvSpPr/>
          <p:nvPr/>
        </p:nvSpPr>
        <p:spPr>
          <a:xfrm>
            <a:off x="1604853" y="4058313"/>
            <a:ext cx="1629981" cy="757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dirty="0">
                <a:solidFill>
                  <a:schemeClr val="tx1"/>
                </a:solidFill>
              </a:rPr>
              <a:t>লাগছে</a:t>
            </a:r>
          </a:p>
        </p:txBody>
      </p:sp>
      <p:sp>
        <p:nvSpPr>
          <p:cNvPr id="114" name="Oval 113"/>
          <p:cNvSpPr/>
          <p:nvPr/>
        </p:nvSpPr>
        <p:spPr>
          <a:xfrm>
            <a:off x="3494161" y="4058313"/>
            <a:ext cx="1629981" cy="757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আসছে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5376980" y="4062641"/>
            <a:ext cx="1629981" cy="757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n-IN" dirty="0">
              <a:solidFill>
                <a:schemeClr val="tx1"/>
              </a:solidFill>
            </a:endParaRPr>
          </a:p>
          <a:p>
            <a:r>
              <a:rPr lang="bn-IN" dirty="0">
                <a:solidFill>
                  <a:schemeClr val="tx1"/>
                </a:solidFill>
              </a:rPr>
              <a:t>কেটে গেছে </a:t>
            </a:r>
            <a:endParaRPr lang="en-US" dirty="0">
              <a:solidFill>
                <a:schemeClr val="tx1"/>
              </a:solidFill>
            </a:endParaRPr>
          </a:p>
          <a:p>
            <a:endParaRPr lang="bn-IN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7266288" y="4058313"/>
            <a:ext cx="1629981" cy="757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dirty="0">
                <a:solidFill>
                  <a:schemeClr val="tx1"/>
                </a:solidFill>
              </a:rPr>
              <a:t>পরবো ,</a:t>
            </a:r>
            <a:r>
              <a:rPr lang="en-US" dirty="0" err="1">
                <a:solidFill>
                  <a:schemeClr val="tx1"/>
                </a:solidFill>
              </a:rPr>
              <a:t>কিনবো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bn-IN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9013782" y="4071185"/>
            <a:ext cx="1629981" cy="7572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n-IN" dirty="0">
              <a:solidFill>
                <a:schemeClr val="tx1"/>
              </a:solidFill>
            </a:endParaRPr>
          </a:p>
          <a:p>
            <a:r>
              <a:rPr lang="bn-IN" dirty="0">
                <a:solidFill>
                  <a:schemeClr val="tx1"/>
                </a:solidFill>
              </a:rPr>
              <a:t>দরকার  </a:t>
            </a:r>
          </a:p>
          <a:p>
            <a:r>
              <a:rPr lang="bn-IN" dirty="0">
                <a:solidFill>
                  <a:schemeClr val="tx1"/>
                </a:solidFill>
              </a:rPr>
              <a:t>লাগবে </a:t>
            </a:r>
          </a:p>
          <a:p>
            <a:endParaRPr lang="bn-IN" dirty="0"/>
          </a:p>
        </p:txBody>
      </p:sp>
      <p:sp>
        <p:nvSpPr>
          <p:cNvPr id="118" name="Rectangle 117"/>
          <p:cNvSpPr/>
          <p:nvPr/>
        </p:nvSpPr>
        <p:spPr>
          <a:xfrm>
            <a:off x="3456881" y="5580006"/>
            <a:ext cx="1704540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600" dirty="0">
                <a:solidFill>
                  <a:schemeClr val="tx1"/>
                </a:solidFill>
              </a:rPr>
              <a:t>আমার  জ্বর আসছে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365300" y="5580006"/>
            <a:ext cx="1704540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600" dirty="0">
                <a:solidFill>
                  <a:schemeClr val="tx1"/>
                </a:solidFill>
              </a:rPr>
              <a:t>আমার হাত কেটে গেছে ।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>
            <a:stCxn id="4" idx="1"/>
            <a:endCxn id="101" idx="0"/>
          </p:cNvCxnSpPr>
          <p:nvPr/>
        </p:nvCxnSpPr>
        <p:spPr>
          <a:xfrm flipH="1">
            <a:off x="2288488" y="1028701"/>
            <a:ext cx="1750113" cy="160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7334139" y="1553235"/>
            <a:ext cx="945896" cy="10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" idx="3"/>
            <a:endCxn id="108" idx="0"/>
          </p:cNvCxnSpPr>
          <p:nvPr/>
        </p:nvCxnSpPr>
        <p:spPr>
          <a:xfrm>
            <a:off x="7391401" y="1028700"/>
            <a:ext cx="2485913" cy="160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069163" y="1647286"/>
            <a:ext cx="0" cy="90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6" idx="4"/>
          </p:cNvCxnSpPr>
          <p:nvPr/>
        </p:nvCxnSpPr>
        <p:spPr>
          <a:xfrm>
            <a:off x="6069163" y="3261999"/>
            <a:ext cx="0" cy="79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2201140" y="3287107"/>
            <a:ext cx="0" cy="79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4201534" y="3287107"/>
            <a:ext cx="0" cy="79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8396576" y="3287107"/>
            <a:ext cx="15616" cy="80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10006312" y="3261998"/>
            <a:ext cx="0" cy="79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9246415" y="5564777"/>
            <a:ext cx="1776320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600" dirty="0">
                <a:solidFill>
                  <a:schemeClr val="tx1"/>
                </a:solidFill>
              </a:rPr>
              <a:t>আমার কলম লাগবে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H="1">
            <a:off x="2201140" y="4865135"/>
            <a:ext cx="9732" cy="69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91400" y="5586733"/>
            <a:ext cx="1704540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600" dirty="0">
                <a:solidFill>
                  <a:schemeClr val="tx1"/>
                </a:solidFill>
              </a:rPr>
              <a:t>আমার জামা লাগবে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201534" y="4887091"/>
            <a:ext cx="9732" cy="69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064297" y="4883240"/>
            <a:ext cx="9732" cy="69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429496" y="4842949"/>
            <a:ext cx="9732" cy="69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0010554" y="4883240"/>
            <a:ext cx="9732" cy="69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457200"/>
            <a:ext cx="3352800" cy="1143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আমাকে</a:t>
            </a:r>
            <a:r>
              <a:rPr lang="bn-IN" dirty="0"/>
              <a:t>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7182" y="2595994"/>
            <a:ext cx="21336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পড়াশুনা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96960" y="2500745"/>
            <a:ext cx="21336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পোশাক</a:t>
            </a:r>
            <a:r>
              <a:rPr lang="bn-IN" dirty="0"/>
              <a:t> </a:t>
            </a:r>
          </a:p>
        </p:txBody>
      </p:sp>
      <p:sp>
        <p:nvSpPr>
          <p:cNvPr id="11" name="Oval 10"/>
          <p:cNvSpPr/>
          <p:nvPr/>
        </p:nvSpPr>
        <p:spPr>
          <a:xfrm>
            <a:off x="4788478" y="2595994"/>
            <a:ext cx="21336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খাবার</a:t>
            </a:r>
            <a:r>
              <a:rPr lang="bn-IN" dirty="0"/>
              <a:t> 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1"/>
            <a:endCxn id="5" idx="0"/>
          </p:cNvCxnSpPr>
          <p:nvPr/>
        </p:nvCxnSpPr>
        <p:spPr>
          <a:xfrm flipH="1">
            <a:off x="2763982" y="1028700"/>
            <a:ext cx="1274618" cy="156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5855278" y="1600200"/>
            <a:ext cx="0" cy="99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0"/>
          </p:cNvCxnSpPr>
          <p:nvPr/>
        </p:nvCxnSpPr>
        <p:spPr>
          <a:xfrm>
            <a:off x="7391400" y="1028701"/>
            <a:ext cx="1072360" cy="147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23015" y="4003962"/>
            <a:ext cx="2133600" cy="83819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দাও</a:t>
            </a:r>
            <a:r>
              <a:rPr lang="bn-IN" dirty="0"/>
              <a:t> </a:t>
            </a:r>
          </a:p>
        </p:txBody>
      </p:sp>
      <p:sp>
        <p:nvSpPr>
          <p:cNvPr id="29" name="Oval 28"/>
          <p:cNvSpPr/>
          <p:nvPr/>
        </p:nvSpPr>
        <p:spPr>
          <a:xfrm>
            <a:off x="7663600" y="3945084"/>
            <a:ext cx="21336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দাও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9964" y="5584467"/>
            <a:ext cx="1963881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dirty="0">
                <a:solidFill>
                  <a:schemeClr val="tx1"/>
                </a:solidFill>
              </a:rPr>
              <a:t>আমাকে বই দাও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458685" y="5689453"/>
            <a:ext cx="304800" cy="40870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51760" y="3434194"/>
            <a:ext cx="0" cy="56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066708" y="5577750"/>
            <a:ext cx="2153015" cy="5204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dirty="0">
                <a:solidFill>
                  <a:schemeClr val="tx1"/>
                </a:solidFill>
              </a:rPr>
              <a:t>আমাকে কমলা দাও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07787" y="5527965"/>
            <a:ext cx="1889413" cy="554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n-IN" dirty="0"/>
          </a:p>
          <a:p>
            <a:r>
              <a:rPr lang="bn-IN" dirty="0">
                <a:solidFill>
                  <a:schemeClr val="tx1"/>
                </a:solidFill>
              </a:rPr>
              <a:t>আমাকে জুতা  দাও </a:t>
            </a:r>
          </a:p>
          <a:p>
            <a:endParaRPr lang="bn-IN" dirty="0"/>
          </a:p>
        </p:txBody>
      </p:sp>
      <p:sp>
        <p:nvSpPr>
          <p:cNvPr id="22" name="Rectangle 21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697182" y="4003963"/>
            <a:ext cx="2133600" cy="83819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দাও</a:t>
            </a:r>
            <a:r>
              <a:rPr lang="bn-IN" dirty="0"/>
              <a:t>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51760" y="4842161"/>
            <a:ext cx="0" cy="68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55278" y="3434193"/>
            <a:ext cx="0" cy="56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717394" y="3375317"/>
            <a:ext cx="0" cy="56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03175" y="4863041"/>
            <a:ext cx="0" cy="68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730400" y="4842161"/>
            <a:ext cx="0" cy="68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457200"/>
            <a:ext cx="3352800" cy="1143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>
                <a:solidFill>
                  <a:schemeClr val="tx1"/>
                </a:solidFill>
              </a:rPr>
              <a:t>তুমি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0279" y="2577811"/>
            <a:ext cx="21336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জায়গা </a:t>
            </a:r>
            <a:r>
              <a:rPr lang="bn-IN" dirty="0"/>
              <a:t>	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</p:cNvCxnSpPr>
          <p:nvPr/>
        </p:nvCxnSpPr>
        <p:spPr>
          <a:xfrm flipH="1">
            <a:off x="4038602" y="1600201"/>
            <a:ext cx="1676399" cy="9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32" idx="0"/>
          </p:cNvCxnSpPr>
          <p:nvPr/>
        </p:nvCxnSpPr>
        <p:spPr>
          <a:xfrm>
            <a:off x="5715001" y="1600201"/>
            <a:ext cx="2272147" cy="9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35311" y="3910014"/>
            <a:ext cx="2133600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যাও </a:t>
            </a:r>
            <a:r>
              <a:rPr lang="bn-IN" dirty="0"/>
              <a:t> </a:t>
            </a:r>
          </a:p>
          <a:p>
            <a:pPr algn="ctr"/>
            <a:endParaRPr lang="bn-IN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74078" y="3457144"/>
            <a:ext cx="12122" cy="44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19998" y="5594727"/>
            <a:ext cx="1963881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dirty="0">
                <a:solidFill>
                  <a:schemeClr val="tx1"/>
                </a:solidFill>
              </a:rPr>
              <a:t>তুমি বাড়ি যাও  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425338" y="5656206"/>
            <a:ext cx="304800" cy="40870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23" idx="4"/>
          </p:cNvCxnSpPr>
          <p:nvPr/>
        </p:nvCxnSpPr>
        <p:spPr>
          <a:xfrm>
            <a:off x="3902111" y="4986339"/>
            <a:ext cx="0" cy="60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920347" y="2536679"/>
            <a:ext cx="21336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প্রশ্ন </a:t>
            </a:r>
            <a:r>
              <a:rPr lang="bn-IN" dirty="0"/>
              <a:t>	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920347" y="3817747"/>
            <a:ext cx="2133600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IN" dirty="0">
              <a:solidFill>
                <a:schemeClr val="tx1"/>
              </a:solidFill>
            </a:endParaRPr>
          </a:p>
          <a:p>
            <a:pPr algn="ctr"/>
            <a:endParaRPr lang="bn-IN" dirty="0">
              <a:solidFill>
                <a:schemeClr val="tx1"/>
              </a:solidFill>
            </a:endParaRPr>
          </a:p>
          <a:p>
            <a:pPr algn="ctr"/>
            <a:r>
              <a:rPr lang="bn-IN" dirty="0">
                <a:solidFill>
                  <a:schemeClr val="tx1"/>
                </a:solidFill>
              </a:rPr>
              <a:t>যাও , আছো </a:t>
            </a:r>
          </a:p>
          <a:p>
            <a:pPr algn="ctr"/>
            <a:r>
              <a:rPr lang="bn-IN" dirty="0">
                <a:solidFill>
                  <a:schemeClr val="tx1"/>
                </a:solidFill>
              </a:rPr>
              <a:t>এসেছ , চাও </a:t>
            </a:r>
          </a:p>
          <a:p>
            <a:pPr algn="ctr"/>
            <a:r>
              <a:rPr lang="bn-IN" dirty="0">
                <a:solidFill>
                  <a:schemeClr val="tx1"/>
                </a:solidFill>
              </a:rPr>
              <a:t> </a:t>
            </a:r>
            <a:r>
              <a:rPr lang="bn-IN" dirty="0"/>
              <a:t> </a:t>
            </a:r>
          </a:p>
          <a:p>
            <a:pPr algn="ctr"/>
            <a:endParaRPr lang="bn-IN" dirty="0"/>
          </a:p>
        </p:txBody>
      </p:sp>
      <p:sp>
        <p:nvSpPr>
          <p:cNvPr id="42" name="Rectangle 41"/>
          <p:cNvSpPr/>
          <p:nvPr/>
        </p:nvSpPr>
        <p:spPr>
          <a:xfrm>
            <a:off x="7090066" y="5594725"/>
            <a:ext cx="1963881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dirty="0">
                <a:solidFill>
                  <a:schemeClr val="tx1"/>
                </a:solidFill>
              </a:rPr>
              <a:t>তুমি কোথায় যাও?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127733" y="3369097"/>
            <a:ext cx="12122" cy="44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44880" y="4986337"/>
            <a:ext cx="0" cy="60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43" y="1372507"/>
            <a:ext cx="11134725" cy="4440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627" y="555171"/>
            <a:ext cx="10199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PROBLEM</a:t>
            </a:r>
            <a:endParaRPr lang="en-US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457200"/>
            <a:ext cx="3352800" cy="1143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তোমার</a:t>
            </a:r>
            <a:r>
              <a:rPr lang="bn-IN" dirty="0"/>
              <a:t> 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97734" y="2542715"/>
            <a:ext cx="21336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পরিচয় </a:t>
            </a:r>
            <a:r>
              <a:rPr lang="bn-IN" dirty="0"/>
              <a:t> 	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52656" y="1619279"/>
            <a:ext cx="11879" cy="9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621735" y="3911621"/>
            <a:ext cx="2133600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solidFill>
                  <a:schemeClr val="tx1"/>
                </a:solidFill>
              </a:rPr>
              <a:t>প্রশ্ন  </a:t>
            </a:r>
            <a:r>
              <a:rPr lang="bn-IN" dirty="0"/>
              <a:t> </a:t>
            </a:r>
          </a:p>
          <a:p>
            <a:pPr algn="ctr"/>
            <a:endParaRPr lang="bn-IN" dirty="0"/>
          </a:p>
        </p:txBody>
      </p:sp>
      <p:sp>
        <p:nvSpPr>
          <p:cNvPr id="46" name="Right Arrow 45"/>
          <p:cNvSpPr/>
          <p:nvPr/>
        </p:nvSpPr>
        <p:spPr>
          <a:xfrm>
            <a:off x="1593272" y="5580133"/>
            <a:ext cx="304800" cy="40870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97734" y="5518652"/>
            <a:ext cx="1963881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400" dirty="0">
                <a:solidFill>
                  <a:schemeClr val="tx1"/>
                </a:solidFill>
              </a:rPr>
              <a:t>তোমার নাম কি ?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52655" y="3500846"/>
            <a:ext cx="0" cy="40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47173" y="5518651"/>
            <a:ext cx="1963881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400" dirty="0">
                <a:solidFill>
                  <a:schemeClr val="tx1"/>
                </a:solidFill>
              </a:rPr>
              <a:t>তোমার বাড়ি কোথায়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48295" y="5518651"/>
            <a:ext cx="1963881" cy="531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IN" sz="1400" dirty="0">
                <a:solidFill>
                  <a:schemeClr val="tx1"/>
                </a:solidFill>
              </a:rPr>
              <a:t>তোমার বয়স কত ?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64534" y="4987946"/>
            <a:ext cx="0" cy="40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9144" y="470262"/>
            <a:ext cx="6426926" cy="9666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Google Text To Speech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2155506"/>
            <a:ext cx="5934075" cy="246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04" y="1933302"/>
            <a:ext cx="4349932" cy="2911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148534" y="2552534"/>
            <a:ext cx="2074426" cy="4846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44607" y="2651759"/>
            <a:ext cx="1463039" cy="418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86" y="223795"/>
            <a:ext cx="3065238" cy="58983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60" y="710595"/>
            <a:ext cx="2565554" cy="46531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57" y="223796"/>
            <a:ext cx="3065238" cy="58983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50" y="789956"/>
            <a:ext cx="2510027" cy="457378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739390" y="249522"/>
            <a:ext cx="2743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5400" b="1" dirty="0" smtClean="0">
              <a:ln/>
              <a:solidFill>
                <a:schemeClr val="accent5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65937" y="1740863"/>
            <a:ext cx="1463039" cy="418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492275" y="2003848"/>
            <a:ext cx="1463039" cy="418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-155700" y="-85274"/>
            <a:ext cx="13302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000" b="1" dirty="0" smtClean="0">
              <a:ln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148534" y="2552534"/>
            <a:ext cx="2074426" cy="4846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44607" y="2651759"/>
            <a:ext cx="1463039" cy="418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86" y="223795"/>
            <a:ext cx="3065238" cy="58983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57" y="223796"/>
            <a:ext cx="3065238" cy="58983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739390" y="249522"/>
            <a:ext cx="2743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5400" b="1" dirty="0" smtClean="0">
              <a:ln/>
              <a:solidFill>
                <a:schemeClr val="accent5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757644"/>
            <a:ext cx="2495447" cy="460609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479365" y="2421860"/>
            <a:ext cx="1463039" cy="418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5" y="757644"/>
            <a:ext cx="2491285" cy="460609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55700" y="-85274"/>
            <a:ext cx="13302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000" b="1" dirty="0" smtClean="0">
              <a:ln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148534" y="2552534"/>
            <a:ext cx="2074426" cy="4846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44607" y="2651759"/>
            <a:ext cx="1463039" cy="418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86" y="223795"/>
            <a:ext cx="3065238" cy="58983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57" y="223796"/>
            <a:ext cx="3065238" cy="58983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739390" y="249522"/>
            <a:ext cx="2743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5400" b="1" dirty="0" smtClean="0">
              <a:ln/>
              <a:solidFill>
                <a:schemeClr val="accent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757645"/>
            <a:ext cx="2536774" cy="460609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485998" y="2030019"/>
            <a:ext cx="1463039" cy="418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6" y="757645"/>
            <a:ext cx="2504348" cy="460609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9839396" y="4927623"/>
            <a:ext cx="1463039" cy="5435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5700" y="-85274"/>
            <a:ext cx="13302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000" b="1" dirty="0" smtClean="0">
              <a:ln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148534" y="2552534"/>
            <a:ext cx="2074426" cy="4846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44607" y="2651759"/>
            <a:ext cx="1463039" cy="418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86" y="223795"/>
            <a:ext cx="3065238" cy="58983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57" y="223796"/>
            <a:ext cx="3065238" cy="58983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739390" y="249522"/>
            <a:ext cx="2743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5400" b="1" dirty="0" smtClean="0">
              <a:ln/>
              <a:solidFill>
                <a:schemeClr val="accent5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58" y="757646"/>
            <a:ext cx="2510396" cy="460609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36560" y="1272374"/>
            <a:ext cx="1463039" cy="418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6" y="796835"/>
            <a:ext cx="2491284" cy="456690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931685" y="3099268"/>
            <a:ext cx="1463039" cy="5435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5700" y="-85274"/>
            <a:ext cx="13302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000" b="1" dirty="0" smtClean="0">
              <a:ln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148534" y="2552534"/>
            <a:ext cx="2074426" cy="4846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44607" y="2651759"/>
            <a:ext cx="1463039" cy="418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86" y="223795"/>
            <a:ext cx="3065238" cy="58983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57" y="223796"/>
            <a:ext cx="3065238" cy="58983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739390" y="249522"/>
            <a:ext cx="2743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5400" b="1" dirty="0" smtClean="0">
              <a:ln/>
              <a:solidFill>
                <a:schemeClr val="accent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66" y="796836"/>
            <a:ext cx="2541587" cy="456690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60506" y="939123"/>
            <a:ext cx="1530747" cy="467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5" y="796836"/>
            <a:ext cx="2504348" cy="456690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931685" y="3371040"/>
            <a:ext cx="1463039" cy="5435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5700" y="-85274"/>
            <a:ext cx="13302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000" b="1" dirty="0" smtClean="0">
              <a:ln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148534" y="2552534"/>
            <a:ext cx="2074426" cy="4846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44607" y="2651759"/>
            <a:ext cx="1463039" cy="418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86" y="223795"/>
            <a:ext cx="3065238" cy="58983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57" y="223796"/>
            <a:ext cx="3065238" cy="58983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739390" y="249522"/>
            <a:ext cx="2743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5400" b="1" dirty="0" smtClean="0">
              <a:ln/>
              <a:solidFill>
                <a:schemeClr val="accent5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931685" y="3371040"/>
            <a:ext cx="1463039" cy="5435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796836"/>
            <a:ext cx="2536773" cy="456690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11206" y="2803437"/>
            <a:ext cx="1530747" cy="467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6" y="796836"/>
            <a:ext cx="2504348" cy="45669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840" y="3185547"/>
            <a:ext cx="2284820" cy="91452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55700" y="-85274"/>
            <a:ext cx="13302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000" b="1" dirty="0" smtClean="0">
              <a:ln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148534" y="2552534"/>
            <a:ext cx="2074426" cy="4846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44607" y="2651759"/>
            <a:ext cx="1463039" cy="418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86" y="223795"/>
            <a:ext cx="3065238" cy="58983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57" y="223796"/>
            <a:ext cx="3065238" cy="58983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739390" y="249522"/>
            <a:ext cx="2743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5400" b="1" dirty="0" smtClean="0">
              <a:ln/>
              <a:solidFill>
                <a:schemeClr val="accent5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931685" y="3371040"/>
            <a:ext cx="1463039" cy="5435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840" y="3185547"/>
            <a:ext cx="2284820" cy="914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34" y="796836"/>
            <a:ext cx="2504819" cy="456690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73469" y="3371040"/>
            <a:ext cx="1530747" cy="467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618" y="796836"/>
            <a:ext cx="2579333" cy="456690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9947109" y="4924694"/>
            <a:ext cx="1530747" cy="467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55700" y="-85274"/>
            <a:ext cx="13302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000" b="1" dirty="0" smtClean="0">
              <a:ln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451579" y="2145023"/>
            <a:ext cx="10363826" cy="34241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App doesn't support multiple languages.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App doesn't give auto suggestion of words to user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User </a:t>
            </a:r>
            <a:r>
              <a:rPr lang="en-US" sz="2800" dirty="0"/>
              <a:t>can add categories under  subjects.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User </a:t>
            </a:r>
            <a:r>
              <a:rPr lang="en-US" sz="2800" dirty="0"/>
              <a:t>can add only verbs under categories.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-155700" y="-85274"/>
            <a:ext cx="13302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000" b="1" dirty="0" smtClean="0">
              <a:ln/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796" y="1050350"/>
            <a:ext cx="10199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LIMITATION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674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/>
        </p:nvSpPr>
        <p:spPr bwMode="auto">
          <a:xfrm>
            <a:off x="1204913" y="2002971"/>
            <a:ext cx="9782175" cy="407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46888" indent="-246888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12648" indent="-246888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78408" indent="-246888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43025" indent="-2460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09738" indent="-2460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Euphemia" pitchFamily="34" charset="0"/>
              <a:buChar char="›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Process of exchanging </a:t>
            </a:r>
          </a:p>
          <a:p>
            <a:pPr marL="1189037" lvl="2" indent="-457200">
              <a:spcAft>
                <a:spcPts val="1200"/>
              </a:spcAft>
            </a:pPr>
            <a:r>
              <a:rPr lang="en-US" sz="2800" dirty="0" smtClean="0">
                <a:solidFill>
                  <a:srgbClr val="915216"/>
                </a:solidFill>
              </a:rPr>
              <a:t>Information</a:t>
            </a:r>
          </a:p>
          <a:p>
            <a:pPr marL="1189037" lvl="2" indent="-457200">
              <a:spcAft>
                <a:spcPts val="1200"/>
              </a:spcAft>
            </a:pPr>
            <a:r>
              <a:rPr lang="en-US" sz="2800" dirty="0" smtClean="0">
                <a:solidFill>
                  <a:srgbClr val="915216"/>
                </a:solidFill>
              </a:rPr>
              <a:t>Ideas</a:t>
            </a:r>
          </a:p>
          <a:p>
            <a:pPr marL="1189037" lvl="2" indent="-457200">
              <a:spcAft>
                <a:spcPts val="1200"/>
              </a:spcAft>
            </a:pPr>
            <a:r>
              <a:rPr lang="en-US" sz="2800" dirty="0" smtClean="0">
                <a:solidFill>
                  <a:srgbClr val="915216"/>
                </a:solidFill>
              </a:rPr>
              <a:t>Thoughts</a:t>
            </a:r>
          </a:p>
          <a:p>
            <a:pPr marL="1189037" lvl="2" indent="-457200">
              <a:spcAft>
                <a:spcPts val="1200"/>
              </a:spcAft>
            </a:pPr>
            <a:r>
              <a:rPr lang="en-US" sz="2800" dirty="0" smtClean="0">
                <a:solidFill>
                  <a:srgbClr val="915216"/>
                </a:solidFill>
              </a:rPr>
              <a:t>Feelings</a:t>
            </a:r>
          </a:p>
          <a:p>
            <a:pPr marL="1189037" lvl="2" indent="-457200">
              <a:spcAft>
                <a:spcPts val="1200"/>
              </a:spcAft>
            </a:pPr>
            <a:r>
              <a:rPr lang="en-US" sz="2800" dirty="0" smtClean="0">
                <a:solidFill>
                  <a:srgbClr val="915216"/>
                </a:solidFill>
              </a:rPr>
              <a:t>Emotions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29" y="2002971"/>
            <a:ext cx="5799907" cy="395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61668" y="998996"/>
            <a:ext cx="10199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WHAT IS COMMUNICATION 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532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360088" y="2171149"/>
            <a:ext cx="10831912" cy="38486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 Multiple </a:t>
            </a:r>
            <a:r>
              <a:rPr lang="en-US" sz="2800" dirty="0"/>
              <a:t>languages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 Auto </a:t>
            </a:r>
            <a:r>
              <a:rPr lang="en-US" sz="2800" dirty="0"/>
              <a:t>suggestions of </a:t>
            </a:r>
            <a:r>
              <a:rPr lang="en-US" sz="2800" dirty="0" smtClean="0"/>
              <a:t>words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 User Registration System 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 Cloud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 smtClean="0"/>
              <a:t>Available on iOS, Windows platform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 Web Based Services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-155700" y="-85274"/>
            <a:ext cx="13302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000" b="1" dirty="0" smtClean="0">
              <a:ln/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796" y="1050350"/>
            <a:ext cx="10199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FUTURE PLANS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45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73200" y="1920240"/>
            <a:ext cx="9603275" cy="805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-155700" y="-85274"/>
            <a:ext cx="13302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000" b="1" dirty="0" smtClean="0">
              <a:ln/>
              <a:solidFill>
                <a:schemeClr val="accent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71114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https://en.wikipedia.org/wiki/Augmentative_and_alternative_communication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3"/>
              </a:rPr>
              <a:t>http://www.citeulike.org/group/408/article/309352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4"/>
              </a:rPr>
              <a:t>http://www.businessdictionary.com/definition/non-verbal-communication.html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5"/>
              </a:rPr>
              <a:t>https://en.wikipedia.org/wiki/Nonverbal_communication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6"/>
              </a:rPr>
              <a:t>https://play.google.com/store/apps/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7"/>
              </a:rPr>
              <a:t>http://www.ebanglalibrary.com/banglagrammar/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8"/>
              </a:rPr>
              <a:t>https://en.wikipedia.org/wiki/Google_Text-to-Speech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796" y="1050350"/>
            <a:ext cx="10199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REFERENCES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012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5700" y="-72211"/>
            <a:ext cx="13302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000" b="1" dirty="0" smtClean="0">
              <a:ln/>
              <a:solidFill>
                <a:schemeClr val="accent5"/>
              </a:solidFill>
            </a:endParaRPr>
          </a:p>
        </p:txBody>
      </p:sp>
      <p:pic>
        <p:nvPicPr>
          <p:cNvPr id="4" name="Picture 5" descr="http://lifeprint.com/asl101/images-signs/goo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7" y="1853754"/>
            <a:ext cx="342741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75525" y="2197105"/>
            <a:ext cx="91563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 YOUR ATTENRTION 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61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8724" y="695644"/>
            <a:ext cx="9782175" cy="1239837"/>
          </a:xfrm>
        </p:spPr>
        <p:txBody>
          <a:bodyPr/>
          <a:lstStyle/>
          <a:p>
            <a:pPr algn="ctr"/>
            <a:r>
              <a:rPr lang="en-US" altLang="en-US" sz="6000" b="1" dirty="0" smtClean="0">
                <a:solidFill>
                  <a:srgbClr val="00B050"/>
                </a:solidFill>
              </a:rPr>
              <a:t>Q</a:t>
            </a:r>
            <a:r>
              <a:rPr lang="en-US" altLang="en-US" sz="6000" b="1" dirty="0" smtClean="0">
                <a:solidFill>
                  <a:schemeClr val="tx2"/>
                </a:solidFill>
              </a:rPr>
              <a:t>&amp;</a:t>
            </a:r>
            <a:r>
              <a:rPr lang="en-US" altLang="en-US" sz="6000" b="1" dirty="0" smtClean="0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65" y="1935481"/>
            <a:ext cx="8135470" cy="37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55700" y="-85274"/>
            <a:ext cx="13302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000" b="1" dirty="0" smtClean="0">
              <a:ln/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/>
        </p:nvSpPr>
        <p:spPr bwMode="auto">
          <a:xfrm>
            <a:off x="1999569" y="2079168"/>
            <a:ext cx="9782175" cy="363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46888" indent="-246888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12648" indent="-246888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78408" indent="-246888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43025" indent="-2460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09738" indent="-2460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Euphemia" pitchFamily="34" charset="0"/>
              <a:buChar char="›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063" indent="-2460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Speech</a:t>
            </a:r>
          </a:p>
          <a:p>
            <a:pPr marL="246063" indent="-2460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200" dirty="0" smtClean="0"/>
              <a:t>Sign Language</a:t>
            </a:r>
          </a:p>
          <a:p>
            <a:pPr marL="246063" indent="-2460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200" dirty="0" smtClean="0"/>
              <a:t>Writing</a:t>
            </a:r>
          </a:p>
          <a:p>
            <a:pPr marL="246063" indent="-2460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200" dirty="0" smtClean="0"/>
              <a:t>Behavior</a:t>
            </a:r>
          </a:p>
          <a:p>
            <a:pPr marL="246063" indent="-246063">
              <a:lnSpc>
                <a:spcPct val="150000"/>
              </a:lnSpc>
            </a:pPr>
            <a:endParaRPr lang="en-US" sz="3600" dirty="0" smtClean="0"/>
          </a:p>
          <a:p>
            <a:pPr marL="246063" indent="-246063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 smtClean="0"/>
          </a:p>
          <a:p>
            <a:pPr marL="246063" indent="-246063">
              <a:lnSpc>
                <a:spcPct val="150000"/>
              </a:lnSpc>
              <a:buFont typeface="Arial" pitchFamily="34" charset="0"/>
              <a:buChar char="•"/>
            </a:pPr>
            <a:endParaRPr lang="en-US" sz="3600" dirty="0" smtClean="0"/>
          </a:p>
          <a:p>
            <a:pPr marL="246063" indent="-246063">
              <a:lnSpc>
                <a:spcPct val="150000"/>
              </a:lnSpc>
              <a:buFont typeface="Arial" pitchFamily="34" charset="0"/>
              <a:buChar char="•"/>
            </a:pPr>
            <a:endParaRPr lang="en-US" sz="3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0" y="2079167"/>
            <a:ext cx="5799909" cy="3882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1668" y="998996"/>
            <a:ext cx="10199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HOW TO COMMUNICATE 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545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3369" y="1947159"/>
            <a:ext cx="465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7746" y="5126678"/>
            <a:ext cx="1465466" cy="459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Sign Language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3" y="4877828"/>
            <a:ext cx="3631955" cy="13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 Picture Exchange Communication      	System (PECS).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97230" y="4978477"/>
            <a:ext cx="3789673" cy="87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Augmentative and Alternative Communication (AAC)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0" y="1947159"/>
            <a:ext cx="3320143" cy="2886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681" y="1947159"/>
            <a:ext cx="3313549" cy="2886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947159"/>
            <a:ext cx="3043237" cy="278458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522" y="992537"/>
            <a:ext cx="10199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COMMUNICATION TOOLS</a:t>
            </a:r>
            <a:endParaRPr lang="en-US" sz="4000" b="1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17171" y="1948543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 About </a:t>
            </a:r>
            <a:r>
              <a:rPr lang="en-US" sz="2400" dirty="0"/>
              <a:t>o</a:t>
            </a:r>
            <a:r>
              <a:rPr lang="en-US" sz="2400" dirty="0" smtClean="0"/>
              <a:t>ne </a:t>
            </a:r>
            <a:r>
              <a:rPr lang="en-US" sz="2400" dirty="0"/>
              <a:t>percent of the world population has </a:t>
            </a:r>
            <a:r>
              <a:rPr lang="en-US" sz="2400" dirty="0" smtClean="0"/>
              <a:t>Autism Spectrum Disorder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 One </a:t>
            </a:r>
            <a:r>
              <a:rPr lang="en-US" sz="2400" dirty="0"/>
              <a:t>estimation say that one child in 500 has autism in </a:t>
            </a:r>
            <a:r>
              <a:rPr lang="en-US" sz="2400" dirty="0" smtClean="0"/>
              <a:t>  Bangladesh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25</a:t>
            </a:r>
            <a:r>
              <a:rPr lang="en-US" sz="2400" dirty="0"/>
              <a:t>% </a:t>
            </a:r>
            <a:r>
              <a:rPr lang="en-US" sz="2400" dirty="0" smtClean="0"/>
              <a:t>ASDs </a:t>
            </a:r>
            <a:r>
              <a:rPr lang="en-US" sz="2400" dirty="0"/>
              <a:t>are non </a:t>
            </a:r>
            <a:r>
              <a:rPr lang="en-US" sz="2400" dirty="0" smtClean="0"/>
              <a:t>verbal  </a:t>
            </a:r>
            <a:r>
              <a:rPr lang="en-US" sz="2400" dirty="0" smtClean="0"/>
              <a:t>Autism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796" y="1050350"/>
            <a:ext cx="10199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STATISTICS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062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3369" y="1947159"/>
            <a:ext cx="465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19893" y="-64436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796" y="1050350"/>
            <a:ext cx="10199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SOLUTION</a:t>
            </a:r>
            <a:endParaRPr lang="en-US" sz="4000" b="1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51579" y="2291366"/>
            <a:ext cx="3103562" cy="3362142"/>
            <a:chOff x="838200" y="3657600"/>
            <a:chExt cx="2010297" cy="2210025"/>
          </a:xfrm>
        </p:grpSpPr>
        <p:sp>
          <p:nvSpPr>
            <p:cNvPr id="12" name="TextShape 2"/>
            <p:cNvSpPr txBox="1"/>
            <p:nvPr/>
          </p:nvSpPr>
          <p:spPr>
            <a:xfrm>
              <a:off x="838200" y="5162215"/>
              <a:ext cx="2010297" cy="70541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bn-IN" sz="2400" b="1" spc="-1" dirty="0">
                  <a:solidFill>
                    <a:srgbClr val="C00000"/>
                  </a:solidFill>
                  <a:latin typeface="Arial"/>
                </a:rPr>
                <a:t>বলতে চাই</a:t>
              </a:r>
              <a:endParaRPr lang="en-US" sz="2400" b="1" spc="-1" dirty="0">
                <a:solidFill>
                  <a:srgbClr val="C00000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b="1" spc="-1" dirty="0">
                  <a:latin typeface="Arial"/>
                </a:rPr>
                <a:t>Custom device</a:t>
              </a:r>
              <a:endParaRPr dirty="0"/>
            </a:p>
          </p:txBody>
        </p:sp>
        <p:pic>
          <p:nvPicPr>
            <p:cNvPr id="13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3" t="14970" r="17114" b="16212"/>
            <a:stretch>
              <a:fillRect/>
            </a:stretch>
          </p:blipFill>
          <p:spPr bwMode="auto">
            <a:xfrm>
              <a:off x="1066800" y="3657600"/>
              <a:ext cx="1524000" cy="1548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72" y="2099585"/>
            <a:ext cx="5903913" cy="37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8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3369" y="1947159"/>
            <a:ext cx="465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137" y="3158813"/>
            <a:ext cx="6413863" cy="17661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endParaRPr lang="bn-IN" altLang="en-US" sz="2400" dirty="0" smtClean="0">
              <a:solidFill>
                <a:srgbClr val="00B050"/>
              </a:solidFill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en-US" sz="2400" dirty="0" smtClean="0">
                <a:solidFill>
                  <a:srgbClr val="00B050"/>
                </a:solidFill>
              </a:rPr>
              <a:t>Augmentative </a:t>
            </a:r>
            <a:r>
              <a:rPr lang="en-US" altLang="en-US" sz="2400" dirty="0">
                <a:solidFill>
                  <a:srgbClr val="00B050"/>
                </a:solidFill>
              </a:rPr>
              <a:t>and Alternative Communication </a:t>
            </a:r>
            <a:r>
              <a:rPr lang="en-US" altLang="en-US" sz="2400" dirty="0" smtClean="0">
                <a:solidFill>
                  <a:srgbClr val="00B050"/>
                </a:solidFill>
              </a:rPr>
              <a:t>Application</a:t>
            </a:r>
            <a:endParaRPr lang="en-US" altLang="en-US" sz="24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58" y="1584435"/>
            <a:ext cx="4506686" cy="45066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95518" y="3154331"/>
            <a:ext cx="2743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5400" b="1" dirty="0" smtClean="0">
              <a:ln/>
              <a:solidFill>
                <a:schemeClr val="accent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19893" y="-64436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796" y="1050350"/>
            <a:ext cx="10199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148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78745" y="1899006"/>
            <a:ext cx="6523346" cy="4122972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1 . </a:t>
            </a:r>
            <a:r>
              <a:rPr lang="bn-IN" sz="2400" b="1" dirty="0"/>
              <a:t>কর্তা 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2. </a:t>
            </a:r>
            <a:r>
              <a:rPr lang="bn-IN" sz="2400" b="1" dirty="0"/>
              <a:t>খাবার</a:t>
            </a:r>
            <a:r>
              <a:rPr lang="en-US" sz="2400" b="1" dirty="0"/>
              <a:t>  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3. </a:t>
            </a:r>
            <a:r>
              <a:rPr lang="bn-IN" sz="2400" b="1" dirty="0"/>
              <a:t>অনুভূতি</a:t>
            </a:r>
            <a:r>
              <a:rPr lang="en-US" sz="2400" b="1" dirty="0"/>
              <a:t>    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4. </a:t>
            </a:r>
            <a:r>
              <a:rPr lang="bn-IN" sz="2400" b="1" dirty="0"/>
              <a:t>পড়াশুনা 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5</a:t>
            </a:r>
            <a:r>
              <a:rPr lang="en-US" sz="2400" b="1" dirty="0" smtClean="0"/>
              <a:t>. </a:t>
            </a:r>
            <a:r>
              <a:rPr lang="bn-IN" sz="2400" b="1" dirty="0"/>
              <a:t>পোশাক</a:t>
            </a:r>
            <a:r>
              <a:rPr lang="en-US" sz="2400" b="1" dirty="0"/>
              <a:t>  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6. </a:t>
            </a:r>
            <a:r>
              <a:rPr lang="bn-IN" sz="2400" b="1" dirty="0"/>
              <a:t>অঙ্গ</a:t>
            </a:r>
            <a:r>
              <a:rPr lang="en-US" sz="2400" b="1" dirty="0"/>
              <a:t>-</a:t>
            </a:r>
            <a:r>
              <a:rPr lang="bn-IN" sz="2400" b="1" dirty="0"/>
              <a:t>প্রত্যঙ্গ</a:t>
            </a:r>
            <a:r>
              <a:rPr lang="en-US" sz="2400" b="1" dirty="0"/>
              <a:t>   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7</a:t>
            </a:r>
            <a:r>
              <a:rPr lang="en-US" sz="2400" b="1" dirty="0" smtClean="0"/>
              <a:t>. </a:t>
            </a:r>
            <a:r>
              <a:rPr lang="bn-IN" sz="2400" b="1" dirty="0"/>
              <a:t>জায়গা</a:t>
            </a:r>
            <a:r>
              <a:rPr lang="en-US" sz="2400" b="1" dirty="0"/>
              <a:t>  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8</a:t>
            </a:r>
            <a:r>
              <a:rPr lang="en-US" sz="2400" b="1" dirty="0" smtClean="0"/>
              <a:t>. </a:t>
            </a:r>
            <a:r>
              <a:rPr lang="bn-IN" sz="2400" b="1" dirty="0"/>
              <a:t>রোগ</a:t>
            </a:r>
            <a:r>
              <a:rPr lang="en-US" sz="2400" b="1" dirty="0"/>
              <a:t>  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9</a:t>
            </a:r>
            <a:r>
              <a:rPr lang="en-US" sz="2400" b="1" dirty="0" smtClean="0"/>
              <a:t>. </a:t>
            </a:r>
            <a:r>
              <a:rPr lang="bn-IN" sz="2400" b="1" dirty="0"/>
              <a:t>পরিচয়</a:t>
            </a:r>
            <a:r>
              <a:rPr lang="en-US" sz="2400" b="1" dirty="0"/>
              <a:t>   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10. </a:t>
            </a:r>
            <a:r>
              <a:rPr lang="bn-IN" sz="2400" b="1" dirty="0"/>
              <a:t>প্রশ্ন</a:t>
            </a:r>
            <a:r>
              <a:rPr lang="en-US" sz="2400" b="1" dirty="0"/>
              <a:t>   </a:t>
            </a:r>
            <a:endParaRPr lang="en-US" sz="24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11. </a:t>
            </a:r>
            <a:r>
              <a:rPr lang="bn-IN" sz="2400" b="1" dirty="0"/>
              <a:t>খেলাধুলা</a:t>
            </a:r>
            <a:r>
              <a:rPr lang="en-US" sz="2400" b="1" dirty="0"/>
              <a:t>   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12. </a:t>
            </a:r>
            <a:r>
              <a:rPr lang="bn-IN" sz="2400" b="1" dirty="0"/>
              <a:t>ক্রিয়া 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-219893" y="-77499"/>
            <a:ext cx="1983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5"/>
                </a:solidFill>
              </a:rPr>
              <a:t>বলবো-কথা</a:t>
            </a:r>
            <a:endParaRPr lang="en-US" sz="4800" b="1" dirty="0" smtClean="0">
              <a:ln/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796" y="1050350"/>
            <a:ext cx="10199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CATEGORY</a:t>
            </a:r>
            <a:endParaRPr lang="en-US" sz="4000" b="1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495</TotalTime>
  <Words>547</Words>
  <Application>Microsoft Office PowerPoint</Application>
  <PresentationFormat>Widescreen</PresentationFormat>
  <Paragraphs>291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Gill Sans MT</vt:lpstr>
      <vt:lpstr>Nirmala UI</vt:lpstr>
      <vt:lpstr>Vrinda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শব্দ নির্বাচন ও বাক্য তৈরী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Windows User</cp:lastModifiedBy>
  <cp:revision>86</cp:revision>
  <dcterms:created xsi:type="dcterms:W3CDTF">2016-01-13T19:04:32Z</dcterms:created>
  <dcterms:modified xsi:type="dcterms:W3CDTF">2017-05-27T04:31:01Z</dcterms:modified>
</cp:coreProperties>
</file>