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7"/>
  </p:notesMasterIdLst>
  <p:handoutMasterIdLst>
    <p:handoutMasterId r:id="rId18"/>
  </p:handoutMasterIdLst>
  <p:sldIdLst>
    <p:sldId id="261" r:id="rId5"/>
    <p:sldId id="273" r:id="rId6"/>
    <p:sldId id="313" r:id="rId7"/>
    <p:sldId id="314" r:id="rId8"/>
    <p:sldId id="315" r:id="rId9"/>
    <p:sldId id="300" r:id="rId10"/>
    <p:sldId id="316" r:id="rId11"/>
    <p:sldId id="317" r:id="rId12"/>
    <p:sldId id="286" r:id="rId13"/>
    <p:sldId id="319" r:id="rId14"/>
    <p:sldId id="321" r:id="rId15"/>
    <p:sldId id="32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4" autoAdjust="0"/>
  </p:normalViewPr>
  <p:slideViewPr>
    <p:cSldViewPr>
      <p:cViewPr varScale="1">
        <p:scale>
          <a:sx n="113" d="100"/>
          <a:sy n="113" d="100"/>
        </p:scale>
        <p:origin x="456" y="114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4/26/2023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4/26/2023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091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717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00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04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1320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5595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  <a:br>
              <a:rPr lang="en-US" dirty="0"/>
            </a:br>
            <a:r>
              <a:rPr lang="en-US" dirty="0"/>
              <a:t>(German to English)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00" y="3987198"/>
            <a:ext cx="6934200" cy="1463040"/>
          </a:xfrm>
        </p:spPr>
        <p:txBody>
          <a:bodyPr>
            <a:normAutofit fontScale="92500"/>
          </a:bodyPr>
          <a:lstStyle/>
          <a:p>
            <a:r>
              <a:rPr lang="en-US" dirty="0"/>
              <a:t>Iftiaz Ahmed Alfi</a:t>
            </a:r>
          </a:p>
          <a:p>
            <a:r>
              <a:rPr lang="en-US" dirty="0"/>
              <a:t>ID: 00768112</a:t>
            </a:r>
          </a:p>
          <a:p>
            <a:r>
              <a:rPr lang="en-US" dirty="0"/>
              <a:t>CSCI 6660, Section: 01</a:t>
            </a:r>
          </a:p>
          <a:p>
            <a:r>
              <a:rPr lang="en-US" dirty="0"/>
              <a:t>GitHub Link: https://github.com/Iftiaz-Ahmed/Ger2Eng_Translation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7" y="266700"/>
            <a:ext cx="9963150" cy="1499616"/>
          </a:xfrm>
        </p:spPr>
        <p:txBody>
          <a:bodyPr/>
          <a:lstStyle/>
          <a:p>
            <a:r>
              <a:rPr lang="en-US" dirty="0"/>
              <a:t>Experiment and result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B00C2A-E385-3697-993A-3164E2B301E4}"/>
              </a:ext>
            </a:extLst>
          </p:cNvPr>
          <p:cNvSpPr txBox="1"/>
          <p:nvPr/>
        </p:nvSpPr>
        <p:spPr>
          <a:xfrm>
            <a:off x="762000" y="1575816"/>
            <a:ext cx="1068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train loss and validation loss curve are as follows: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370AF-F4DF-732B-985E-311BED048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033016"/>
            <a:ext cx="4951059" cy="397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7" y="266700"/>
            <a:ext cx="9963150" cy="1499616"/>
          </a:xfrm>
        </p:spPr>
        <p:txBody>
          <a:bodyPr/>
          <a:lstStyle/>
          <a:p>
            <a:r>
              <a:rPr lang="en-US" dirty="0"/>
              <a:t>Experiment and result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32DF2-0746-7D1E-3298-7A42F4CC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57476"/>
            <a:ext cx="3285066" cy="1738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4D2BAF-E58B-1EFE-8F22-9C7E88CF0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331" y="1565943"/>
            <a:ext cx="3327241" cy="17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5B0260-4E5C-7B37-5A04-05F3AA062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4055308"/>
            <a:ext cx="6209715" cy="20727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2DE083-DC59-7635-6587-68D4D8ADC544}"/>
              </a:ext>
            </a:extLst>
          </p:cNvPr>
          <p:cNvSpPr txBox="1"/>
          <p:nvPr/>
        </p:nvSpPr>
        <p:spPr>
          <a:xfrm>
            <a:off x="1981200" y="334260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Experiment 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F67E8-4590-AA47-A32F-718290817C05}"/>
              </a:ext>
            </a:extLst>
          </p:cNvPr>
          <p:cNvSpPr txBox="1"/>
          <p:nvPr/>
        </p:nvSpPr>
        <p:spPr>
          <a:xfrm>
            <a:off x="4743157" y="617501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Experiment 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28E8D-1259-67F9-5639-B1E4467A8328}"/>
              </a:ext>
            </a:extLst>
          </p:cNvPr>
          <p:cNvSpPr txBox="1"/>
          <p:nvPr/>
        </p:nvSpPr>
        <p:spPr>
          <a:xfrm>
            <a:off x="7467600" y="335107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Experiment 2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4B9A3F-3417-43E1-EF76-4E0250EE2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1FB19-CD43-B667-3872-739F2A6FCB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A0B025-9D08-2784-0076-B4A4822D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YOU!!!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92E4D-29B0-0843-318A-FF41560684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226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999951"/>
            <a:ext cx="10288693" cy="4327697"/>
          </a:xfrm>
        </p:spPr>
        <p:txBody>
          <a:bodyPr/>
          <a:lstStyle/>
          <a:p>
            <a:r>
              <a:rPr lang="en-US" dirty="0"/>
              <a:t>Multiple paper reviews were done</a:t>
            </a:r>
          </a:p>
          <a:p>
            <a:r>
              <a:rPr lang="en-US" dirty="0"/>
              <a:t>“Attention is all you need” paper selected for the base of this project</a:t>
            </a:r>
          </a:p>
          <a:p>
            <a:pPr lvl="1"/>
            <a:r>
              <a:rPr lang="en-US" dirty="0"/>
              <a:t>First, transformer concept used that uses only Attention technique to translate sentences</a:t>
            </a:r>
          </a:p>
          <a:p>
            <a:pPr lvl="1"/>
            <a:r>
              <a:rPr lang="en-US" dirty="0"/>
              <a:t>Achieved BLEU score 28.4 on the WMT 2014 English-to-German translation task</a:t>
            </a:r>
          </a:p>
          <a:p>
            <a:pPr lvl="1"/>
            <a:r>
              <a:rPr lang="en-US" dirty="0"/>
              <a:t>Surpassed the state-of-the-art BLEU score of that time</a:t>
            </a:r>
          </a:p>
          <a:p>
            <a:r>
              <a:rPr lang="en-US" dirty="0"/>
              <a:t>Instead of using the WMT 2014 English-to-German dataset, custom dataset was made for the project</a:t>
            </a:r>
          </a:p>
          <a:p>
            <a:r>
              <a:rPr lang="en-US" dirty="0"/>
              <a:t>Sources:</a:t>
            </a:r>
          </a:p>
          <a:p>
            <a:pPr lvl="1"/>
            <a:r>
              <a:rPr lang="en-US" dirty="0"/>
              <a:t>Yale University Website</a:t>
            </a:r>
          </a:p>
          <a:p>
            <a:pPr lvl="1"/>
            <a:r>
              <a:rPr lang="en-US" dirty="0"/>
              <a:t>Yale University Facebook</a:t>
            </a:r>
          </a:p>
          <a:p>
            <a:pPr lvl="1"/>
            <a:r>
              <a:rPr lang="en-US" dirty="0"/>
              <a:t>Yale University Twitter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381000" y="1905000"/>
            <a:ext cx="5334001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Hybrid method followed for data collection</a:t>
            </a:r>
          </a:p>
          <a:p>
            <a:pPr lvl="1"/>
            <a:r>
              <a:rPr lang="en-US" dirty="0"/>
              <a:t>Manual Process</a:t>
            </a:r>
          </a:p>
          <a:p>
            <a:pPr lvl="1"/>
            <a:r>
              <a:rPr lang="en-US" dirty="0"/>
              <a:t>Automatic Process</a:t>
            </a:r>
          </a:p>
          <a:p>
            <a:r>
              <a:rPr lang="en-US" dirty="0"/>
              <a:t>Manual Process</a:t>
            </a:r>
          </a:p>
          <a:p>
            <a:pPr lvl="1"/>
            <a:r>
              <a:rPr lang="en-US" dirty="0"/>
              <a:t>Contents were normally copied from the websites</a:t>
            </a:r>
          </a:p>
          <a:p>
            <a:pPr lvl="1"/>
            <a:r>
              <a:rPr lang="en-US" dirty="0"/>
              <a:t>Translated using Google Translator </a:t>
            </a:r>
          </a:p>
          <a:p>
            <a:pPr lvl="1"/>
            <a:r>
              <a:rPr lang="en-US" dirty="0"/>
              <a:t>Stored both English and German Sentences parallelly in a CSV file </a:t>
            </a:r>
          </a:p>
          <a:p>
            <a:r>
              <a:rPr lang="en-US" dirty="0"/>
              <a:t>Automatic Process</a:t>
            </a:r>
          </a:p>
          <a:p>
            <a:pPr lvl="1"/>
            <a:r>
              <a:rPr lang="en-US" dirty="0"/>
              <a:t>Web Scrapping technique was used</a:t>
            </a:r>
          </a:p>
          <a:p>
            <a:pPr lvl="1"/>
            <a:r>
              <a:rPr lang="en-US" dirty="0"/>
              <a:t>Retrieved sentences were cleaned</a:t>
            </a:r>
          </a:p>
          <a:p>
            <a:pPr lvl="1"/>
            <a:r>
              <a:rPr lang="en-US" dirty="0"/>
              <a:t>Translated using Google Translator API</a:t>
            </a:r>
          </a:p>
          <a:p>
            <a:pPr lvl="1"/>
            <a:r>
              <a:rPr lang="en-US" dirty="0"/>
              <a:t>Stored the sentences parallelly in a TSV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7B3A1-2CB4-CC80-6E12-D7DD3986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609600"/>
            <a:ext cx="3404681" cy="3200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7F3587-42F5-7573-853D-EA5D4590A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9" y="3905631"/>
            <a:ext cx="3404681" cy="24511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0F6934-4075-CAF0-D379-B86CD7DBB6D6}"/>
              </a:ext>
            </a:extLst>
          </p:cNvPr>
          <p:cNvSpPr txBox="1"/>
          <p:nvPr/>
        </p:nvSpPr>
        <p:spPr>
          <a:xfrm>
            <a:off x="8153400" y="6300811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Automatic Data Collection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381000" y="1905000"/>
            <a:ext cx="5334001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English and German sentences were tokenized</a:t>
            </a:r>
          </a:p>
          <a:p>
            <a:r>
              <a:rPr lang="en-US" dirty="0"/>
              <a:t>German sentence used as a source</a:t>
            </a:r>
          </a:p>
          <a:p>
            <a:r>
              <a:rPr lang="en-US" dirty="0"/>
              <a:t>English sentence used as target</a:t>
            </a:r>
          </a:p>
          <a:p>
            <a:r>
              <a:rPr lang="en-US" dirty="0"/>
              <a:t>Field object were created from </a:t>
            </a:r>
            <a:r>
              <a:rPr lang="en-US" dirty="0" err="1"/>
              <a:t>torchtext.data</a:t>
            </a:r>
            <a:r>
              <a:rPr lang="en-US" dirty="0"/>
              <a:t> that adds initial and end token to the sentences, and make the sentences lowercase</a:t>
            </a:r>
          </a:p>
          <a:p>
            <a:r>
              <a:rPr lang="en-US" dirty="0"/>
              <a:t>1000+ data were collected using the hybrid technique</a:t>
            </a:r>
          </a:p>
          <a:p>
            <a:pPr lvl="1"/>
            <a:r>
              <a:rPr lang="en-US" dirty="0"/>
              <a:t>Sentences with less than 2 and more than 20 words were removed</a:t>
            </a:r>
          </a:p>
          <a:p>
            <a:pPr lvl="1"/>
            <a:r>
              <a:rPr lang="en-US" dirty="0"/>
              <a:t>Duplicate sentences removed</a:t>
            </a:r>
          </a:p>
          <a:p>
            <a:pPr lvl="1"/>
            <a:r>
              <a:rPr lang="en-US" dirty="0"/>
              <a:t>Empty spaces or newlines were handled</a:t>
            </a:r>
          </a:p>
          <a:p>
            <a:pPr lvl="1"/>
            <a:r>
              <a:rPr lang="en-US" dirty="0"/>
              <a:t>Final dataset size 361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F6934-4075-CAF0-D379-B86CD7DBB6D6}"/>
              </a:ext>
            </a:extLst>
          </p:cNvPr>
          <p:cNvSpPr txBox="1"/>
          <p:nvPr/>
        </p:nvSpPr>
        <p:spPr>
          <a:xfrm>
            <a:off x="7467600" y="495300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 sentences in the dataset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D267A4-5924-42CF-44EB-734FB6EC5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53" y="2667000"/>
            <a:ext cx="5947741" cy="21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5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381000" y="1905000"/>
            <a:ext cx="5334001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final TSV dataset was loaded in the form of </a:t>
            </a:r>
            <a:r>
              <a:rPr lang="en-US" dirty="0" err="1"/>
              <a:t>TabularDataset</a:t>
            </a:r>
            <a:endParaRPr lang="en-US" dirty="0"/>
          </a:p>
          <a:p>
            <a:r>
              <a:rPr lang="en-US" dirty="0"/>
              <a:t>The dataset was split into 0.8:0.1:0.1 to train set, validation set and test set simultaneously</a:t>
            </a:r>
          </a:p>
          <a:p>
            <a:r>
              <a:rPr lang="en-US" dirty="0"/>
              <a:t>Vocabulary was build for both the German and English tokens</a:t>
            </a:r>
          </a:p>
          <a:p>
            <a:r>
              <a:rPr lang="en-US" dirty="0" err="1"/>
              <a:t>BucketIterator</a:t>
            </a:r>
            <a:r>
              <a:rPr lang="en-US" dirty="0"/>
              <a:t> used to batch the dataset</a:t>
            </a:r>
          </a:p>
          <a:p>
            <a:r>
              <a:rPr lang="en-US" dirty="0"/>
              <a:t>Batch Size = 128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F6934-4075-CAF0-D379-B86CD7DBB6D6}"/>
              </a:ext>
            </a:extLst>
          </p:cNvPr>
          <p:cNvSpPr txBox="1"/>
          <p:nvPr/>
        </p:nvSpPr>
        <p:spPr>
          <a:xfrm>
            <a:off x="7467600" y="495300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 sentences in the dataset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CB5F3-CB0A-DAB2-B074-5CB377713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084802"/>
            <a:ext cx="5376171" cy="28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F46617C-B696-F5C9-7091-B5A8D77D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578979"/>
            <a:ext cx="4328303" cy="57000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4C6FA4-B6CB-0266-5F3A-A3BF10B859B2}"/>
              </a:ext>
            </a:extLst>
          </p:cNvPr>
          <p:cNvSpPr txBox="1"/>
          <p:nvPr/>
        </p:nvSpPr>
        <p:spPr>
          <a:xfrm>
            <a:off x="628788" y="1715419"/>
            <a:ext cx="51624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Transformer draws all of the global dependencies between input and output using an attention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Tokens are first transmitted through common embedding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Followed by a positional embedding layer, since the model lacks a recurrent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vector that results from elementwise summing the token and positional embeddings comprises details about the token and its placement within the sequence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source sentence is first passed together with its mask into the multi-head attention layer, after which dropout, residual connection, and layer normalization are applied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passed through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position-wise feedforward layer, dropout, a residual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connection, and layer normalization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F46617C-B696-F5C9-7091-B5A8D77D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578979"/>
            <a:ext cx="4328303" cy="57000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4C6FA4-B6CB-0266-5F3A-A3BF10B859B2}"/>
              </a:ext>
            </a:extLst>
          </p:cNvPr>
          <p:cNvSpPr txBox="1"/>
          <p:nvPr/>
        </p:nvSpPr>
        <p:spPr>
          <a:xfrm>
            <a:off x="628788" y="1715419"/>
            <a:ext cx="51624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Similarly the target tokens are transmitted through common embedding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through the positional embedding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owever, it now has two multi-head attention layers. A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masked multi-head attention layer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target sequence, and a multi-head attention layer which uses the decoder representation as the query and the encoder representation as the key and value.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The decoder representation after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Nth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layer is then passed through a feed forward network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076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4C6FA4-B6CB-0266-5F3A-A3BF10B859B2}"/>
              </a:ext>
            </a:extLst>
          </p:cNvPr>
          <p:cNvSpPr txBox="1"/>
          <p:nvPr/>
        </p:nvSpPr>
        <p:spPr>
          <a:xfrm>
            <a:off x="628788" y="1715419"/>
            <a:ext cx="51624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paper introduces Multi-Head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egoeUI"/>
              </a:rPr>
              <a:t>Attention can be thought of as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SegoeUI-Italic"/>
              </a:rPr>
              <a:t>queries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UI"/>
              </a:rPr>
              <a:t>,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SegoeUI-Italic"/>
              </a:rPr>
              <a:t>keys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UI"/>
              </a:rPr>
              <a:t>and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SegoeUI-Italic"/>
              </a:rPr>
              <a:t>values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egoeUI"/>
              </a:rPr>
              <a:t>The query and key are used to create an attention vector, which is often the result of a SoftMax operation and has all values between 0 and 1 that total to 1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egoeUI"/>
              </a:rPr>
              <a:t>The attention vector is then used to create a weighted sum of the values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71018-4E94-1B03-D8FA-1A883CD1A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2" y="1905000"/>
            <a:ext cx="5257800" cy="28091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2C3DD5-30A0-6978-1DCA-4AAB38F83278}"/>
              </a:ext>
            </a:extLst>
          </p:cNvPr>
          <p:cNvSpPr txBox="1"/>
          <p:nvPr/>
        </p:nvSpPr>
        <p:spPr>
          <a:xfrm>
            <a:off x="7696200" y="5105400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Multi-head Attention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385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7" y="266700"/>
            <a:ext cx="9963150" cy="1499616"/>
          </a:xfrm>
        </p:spPr>
        <p:txBody>
          <a:bodyPr/>
          <a:lstStyle/>
          <a:p>
            <a:r>
              <a:rPr lang="en-US" dirty="0"/>
              <a:t>Experiment and result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B00C2A-E385-3697-993A-3164E2B301E4}"/>
              </a:ext>
            </a:extLst>
          </p:cNvPr>
          <p:cNvSpPr txBox="1"/>
          <p:nvPr/>
        </p:nvSpPr>
        <p:spPr>
          <a:xfrm>
            <a:off x="747182" y="1575816"/>
            <a:ext cx="106828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Hyperparameters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Batch Size: 128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Hidden dimension: 256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Encode layer: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Decoder layer: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Encoder Heads: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Decoder Heads: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Encoder Dimension: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Decoder Dimension: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Encoder Dropout =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Decoder Dropout =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Learning Rate</a:t>
            </a:r>
            <a:r>
              <a:rPr lang="en-SG" dirty="0">
                <a:solidFill>
                  <a:schemeClr val="bg1"/>
                </a:solidFill>
              </a:rPr>
              <a:t> = 0.0005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Trained for 100 epoch with early stopping if the model </a:t>
            </a:r>
          </a:p>
          <a:p>
            <a:r>
              <a:rPr lang="en-SG" dirty="0">
                <a:solidFill>
                  <a:schemeClr val="bg1"/>
                </a:solidFill>
              </a:rPr>
              <a:t>     stops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Test Loss: 2.450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Test Perplexity: 11.592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D605C-A0FE-B856-00AA-FC16767E2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749030"/>
            <a:ext cx="6675698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121</TotalTime>
  <Words>692</Words>
  <Application>Microsoft Office PowerPoint</Application>
  <PresentationFormat>Widescreen</PresentationFormat>
  <Paragraphs>108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Cambria</vt:lpstr>
      <vt:lpstr>SegoeUI</vt:lpstr>
      <vt:lpstr>SegoeUI-Italic</vt:lpstr>
      <vt:lpstr>Tahoma</vt:lpstr>
      <vt:lpstr>Tw Cen MT</vt:lpstr>
      <vt:lpstr>Tw Cen MT Condensed</vt:lpstr>
      <vt:lpstr>Wingdings 3</vt:lpstr>
      <vt:lpstr>ModernClassicBlock-3</vt:lpstr>
      <vt:lpstr>Machine Translation (German to English) </vt:lpstr>
      <vt:lpstr>Introduction</vt:lpstr>
      <vt:lpstr>Data collection</vt:lpstr>
      <vt:lpstr>Data Pre-processing</vt:lpstr>
      <vt:lpstr>Data Pre-processing</vt:lpstr>
      <vt:lpstr>Methodology</vt:lpstr>
      <vt:lpstr>Methodology</vt:lpstr>
      <vt:lpstr>Multi-head attention</vt:lpstr>
      <vt:lpstr>Experiment and result</vt:lpstr>
      <vt:lpstr>Experiment and result</vt:lpstr>
      <vt:lpstr>Experiment and result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(German to English) </dc:title>
  <dc:creator>iftiaz.alfi@northsouth.edu</dc:creator>
  <cp:lastModifiedBy>iftiaz.alfi@northsouth.edu</cp:lastModifiedBy>
  <cp:revision>2</cp:revision>
  <dcterms:created xsi:type="dcterms:W3CDTF">2023-04-27T01:59:21Z</dcterms:created>
  <dcterms:modified xsi:type="dcterms:W3CDTF">2023-04-27T04:00:38Z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