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6" r:id="rId4"/>
    <p:sldId id="258" r:id="rId5"/>
    <p:sldId id="262" r:id="rId6"/>
    <p:sldId id="259" r:id="rId7"/>
    <p:sldId id="260" r:id="rId8"/>
    <p:sldId id="264" r:id="rId9"/>
    <p:sldId id="265" r:id="rId10"/>
    <p:sldId id="268" r:id="rId11"/>
    <p:sldId id="267" r:id="rId12"/>
    <p:sldId id="269" r:id="rId13"/>
    <p:sldId id="270" r:id="rId14"/>
    <p:sldId id="271" r:id="rId15"/>
    <p:sldId id="272" r:id="rId16"/>
    <p:sldId id="273" r:id="rId17"/>
    <p:sldId id="274" r:id="rId18"/>
    <p:sldId id="275" r:id="rId19"/>
    <p:sldId id="276" r:id="rId20"/>
    <p:sldId id="277" r:id="rId21"/>
    <p:sldId id="266"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hbaz Rahmat Kareem" initials="SRK" lastIdx="1" clrIdx="0">
    <p:extLst>
      <p:ext uri="{19B8F6BF-5375-455C-9EA6-DF929625EA0E}">
        <p15:presenceInfo xmlns:p15="http://schemas.microsoft.com/office/powerpoint/2012/main" userId="S::shahbaz.Rahmat@visionetsystems.com::00a1310b-b543-4a38-9b67-c71ecfc061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4" d="100"/>
          <a:sy n="114" d="100"/>
        </p:scale>
        <p:origin x="41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16T18:49:28.137" idx="1">
    <p:pos x="10" y="1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AF099E-EDBB-4DED-B068-19C0113E4F8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C07228-27C0-4A08-A9EB-A24623C0A224}">
      <dgm:prSet custT="1"/>
      <dgm:spPr/>
      <dgm:t>
        <a:bodyPr/>
        <a:lstStyle/>
        <a:p>
          <a:r>
            <a:rPr lang="en-US" sz="2700" dirty="0">
              <a:latin typeface="Times New Roman" panose="02020603050405020304" pitchFamily="18" charset="0"/>
              <a:cs typeface="Times New Roman" panose="02020603050405020304" pitchFamily="18" charset="0"/>
            </a:rPr>
            <a:t>IAC (Infrastructure as a Code)</a:t>
          </a:r>
        </a:p>
      </dgm:t>
    </dgm:pt>
    <dgm:pt modelId="{D78F291E-ABE9-4B61-B19A-02F20CAA051D}" type="parTrans" cxnId="{EEF56914-CB19-4D86-9F50-E12310D03354}">
      <dgm:prSet/>
      <dgm:spPr/>
      <dgm:t>
        <a:bodyPr/>
        <a:lstStyle/>
        <a:p>
          <a:endParaRPr lang="en-US"/>
        </a:p>
      </dgm:t>
    </dgm:pt>
    <dgm:pt modelId="{FCDE1124-A84C-4265-BE5D-D0205C8C9BA3}" type="sibTrans" cxnId="{EEF56914-CB19-4D86-9F50-E12310D03354}">
      <dgm:prSet/>
      <dgm:spPr/>
      <dgm:t>
        <a:bodyPr/>
        <a:lstStyle/>
        <a:p>
          <a:endParaRPr lang="en-US"/>
        </a:p>
      </dgm:t>
    </dgm:pt>
    <dgm:pt modelId="{0979E48D-202D-4B7A-AFCB-00AA9814F5C0}">
      <dgm:prSet custT="1"/>
      <dgm:spPr/>
      <dgm:t>
        <a:bodyPr/>
        <a:lstStyle/>
        <a:p>
          <a:r>
            <a:rPr lang="en-US" sz="2700" dirty="0">
              <a:latin typeface="Times New Roman" panose="02020603050405020304" pitchFamily="18" charset="0"/>
              <a:cs typeface="Times New Roman" panose="02020603050405020304" pitchFamily="18" charset="0"/>
            </a:rPr>
            <a:t>CHALLENGES OF CLOUD INFRASTRUCTURE PROVISIONING</a:t>
          </a:r>
        </a:p>
      </dgm:t>
    </dgm:pt>
    <dgm:pt modelId="{E50FD84F-22C4-41F6-8936-4BE6207F9219}" type="parTrans" cxnId="{5C1FDCBD-0C2E-453F-87F6-F633D27EC9FD}">
      <dgm:prSet/>
      <dgm:spPr/>
      <dgm:t>
        <a:bodyPr/>
        <a:lstStyle/>
        <a:p>
          <a:endParaRPr lang="en-US"/>
        </a:p>
      </dgm:t>
    </dgm:pt>
    <dgm:pt modelId="{FAA8B562-E241-45DC-B262-697E99E57B02}" type="sibTrans" cxnId="{5C1FDCBD-0C2E-453F-87F6-F633D27EC9FD}">
      <dgm:prSet/>
      <dgm:spPr/>
      <dgm:t>
        <a:bodyPr/>
        <a:lstStyle/>
        <a:p>
          <a:endParaRPr lang="en-US"/>
        </a:p>
      </dgm:t>
    </dgm:pt>
    <dgm:pt modelId="{4DCDF6C8-FEB8-424E-A4BD-ADAB73D36F53}">
      <dgm:prSet/>
      <dgm:spPr/>
      <dgm:t>
        <a:bodyPr/>
        <a:lstStyle/>
        <a:p>
          <a:r>
            <a:rPr lang="en-US" dirty="0">
              <a:latin typeface="Times New Roman" panose="02020603050405020304" pitchFamily="18" charset="0"/>
              <a:cs typeface="Times New Roman" panose="02020603050405020304" pitchFamily="18" charset="0"/>
            </a:rPr>
            <a:t>Why I chose Terraform</a:t>
          </a:r>
        </a:p>
      </dgm:t>
    </dgm:pt>
    <dgm:pt modelId="{ACBFF1D2-CD15-4860-A925-7866A5766FF4}" type="parTrans" cxnId="{1C416CCD-1F1F-42A6-81DF-F3BDAE18B89F}">
      <dgm:prSet/>
      <dgm:spPr/>
      <dgm:t>
        <a:bodyPr/>
        <a:lstStyle/>
        <a:p>
          <a:endParaRPr lang="en-US"/>
        </a:p>
      </dgm:t>
    </dgm:pt>
    <dgm:pt modelId="{8850A2CD-9184-46FC-A341-D24F026E9CD5}" type="sibTrans" cxnId="{1C416CCD-1F1F-42A6-81DF-F3BDAE18B89F}">
      <dgm:prSet/>
      <dgm:spPr/>
      <dgm:t>
        <a:bodyPr/>
        <a:lstStyle/>
        <a:p>
          <a:endParaRPr lang="en-US"/>
        </a:p>
      </dgm:t>
    </dgm:pt>
    <dgm:pt modelId="{91BF182F-C4B8-44BA-B077-9974072FC291}">
      <dgm:prSet custT="1"/>
      <dgm:spPr/>
      <dgm:t>
        <a:bodyPr/>
        <a:lstStyle/>
        <a:p>
          <a:r>
            <a:rPr lang="en-US" sz="2700" kern="1200" dirty="0">
              <a:solidFill>
                <a:prstClr val="white"/>
              </a:solidFill>
              <a:latin typeface="Times New Roman" panose="02020603050405020304" pitchFamily="18" charset="0"/>
              <a:ea typeface="+mn-ea"/>
              <a:cs typeface="Times New Roman" panose="02020603050405020304" pitchFamily="18" charset="0"/>
            </a:rPr>
            <a:t>Terraform scripting</a:t>
          </a:r>
        </a:p>
      </dgm:t>
    </dgm:pt>
    <dgm:pt modelId="{0B260229-854A-4BC5-8CD4-564DCD0B6B33}" type="parTrans" cxnId="{B467CB0D-3F99-4565-8120-271EFE91B9E0}">
      <dgm:prSet/>
      <dgm:spPr/>
      <dgm:t>
        <a:bodyPr/>
        <a:lstStyle/>
        <a:p>
          <a:endParaRPr lang="en-US"/>
        </a:p>
      </dgm:t>
    </dgm:pt>
    <dgm:pt modelId="{3F89183C-BBBE-43B9-A05E-5692CC122E38}" type="sibTrans" cxnId="{B467CB0D-3F99-4565-8120-271EFE91B9E0}">
      <dgm:prSet/>
      <dgm:spPr/>
      <dgm:t>
        <a:bodyPr/>
        <a:lstStyle/>
        <a:p>
          <a:endParaRPr lang="en-US"/>
        </a:p>
      </dgm:t>
    </dgm:pt>
    <dgm:pt modelId="{4FBA638E-055E-4476-B321-2C2FD304D758}">
      <dgm:prSet custT="1"/>
      <dgm:spPr/>
      <dgm:t>
        <a:bodyPr/>
        <a:lstStyle/>
        <a:p>
          <a:r>
            <a:rPr lang="en-US" sz="2700" kern="1200" dirty="0">
              <a:solidFill>
                <a:prstClr val="white"/>
              </a:solidFill>
              <a:latin typeface="Times New Roman" panose="02020603050405020304" pitchFamily="18" charset="0"/>
              <a:ea typeface="+mn-ea"/>
              <a:cs typeface="Times New Roman" panose="02020603050405020304" pitchFamily="18" charset="0"/>
            </a:rPr>
            <a:t>Best practices</a:t>
          </a:r>
        </a:p>
      </dgm:t>
    </dgm:pt>
    <dgm:pt modelId="{C285556C-F0BE-454E-A492-EFF037666C92}" type="parTrans" cxnId="{086EFF05-E0D3-4161-81EE-2ACF64C8CB0D}">
      <dgm:prSet/>
      <dgm:spPr/>
      <dgm:t>
        <a:bodyPr/>
        <a:lstStyle/>
        <a:p>
          <a:endParaRPr lang="en-US"/>
        </a:p>
      </dgm:t>
    </dgm:pt>
    <dgm:pt modelId="{20919C23-0CF2-465D-A6DA-46D3C7C36B0E}" type="sibTrans" cxnId="{086EFF05-E0D3-4161-81EE-2ACF64C8CB0D}">
      <dgm:prSet/>
      <dgm:spPr/>
      <dgm:t>
        <a:bodyPr/>
        <a:lstStyle/>
        <a:p>
          <a:endParaRPr lang="en-US"/>
        </a:p>
      </dgm:t>
    </dgm:pt>
    <dgm:pt modelId="{E5F96B54-F0F4-4A1B-904E-6A5700BF13A6}">
      <dgm:prSet custT="1"/>
      <dgm:spPr/>
      <dgm:t>
        <a:bodyPr/>
        <a:lstStyle/>
        <a:p>
          <a:pPr marL="0" lvl="0" indent="0" algn="l" defTabSz="1200150">
            <a:lnSpc>
              <a:spcPct val="90000"/>
            </a:lnSpc>
            <a:spcBef>
              <a:spcPct val="0"/>
            </a:spcBef>
            <a:spcAft>
              <a:spcPct val="35000"/>
            </a:spcAft>
            <a:buNone/>
          </a:pPr>
          <a:r>
            <a:rPr lang="en-US" sz="2700" kern="1200" dirty="0">
              <a:solidFill>
                <a:prstClr val="white"/>
              </a:solidFill>
              <a:latin typeface="Times New Roman" panose="02020603050405020304" pitchFamily="18" charset="0"/>
              <a:ea typeface="+mn-ea"/>
              <a:cs typeface="Times New Roman" panose="02020603050405020304" pitchFamily="18" charset="0"/>
            </a:rPr>
            <a:t>Terraform code automation</a:t>
          </a:r>
        </a:p>
      </dgm:t>
    </dgm:pt>
    <dgm:pt modelId="{922E3886-0573-4108-86FE-944E536D6856}" type="parTrans" cxnId="{5E5FF26C-48E0-4DCE-BC74-E4E7503429F0}">
      <dgm:prSet/>
      <dgm:spPr/>
      <dgm:t>
        <a:bodyPr/>
        <a:lstStyle/>
        <a:p>
          <a:endParaRPr lang="en-US"/>
        </a:p>
      </dgm:t>
    </dgm:pt>
    <dgm:pt modelId="{2924CE1C-4799-4697-85D0-76D2BF5775C7}" type="sibTrans" cxnId="{5E5FF26C-48E0-4DCE-BC74-E4E7503429F0}">
      <dgm:prSet/>
      <dgm:spPr/>
      <dgm:t>
        <a:bodyPr/>
        <a:lstStyle/>
        <a:p>
          <a:endParaRPr lang="en-US"/>
        </a:p>
      </dgm:t>
    </dgm:pt>
    <dgm:pt modelId="{2F100965-77DF-42EE-9ED9-9CBC2E22736B}" type="pres">
      <dgm:prSet presAssocID="{65AF099E-EDBB-4DED-B068-19C0113E4F85}" presName="linear" presStyleCnt="0">
        <dgm:presLayoutVars>
          <dgm:animLvl val="lvl"/>
          <dgm:resizeHandles val="exact"/>
        </dgm:presLayoutVars>
      </dgm:prSet>
      <dgm:spPr/>
    </dgm:pt>
    <dgm:pt modelId="{D003240D-CEF7-427F-B14D-6F75033694B3}" type="pres">
      <dgm:prSet presAssocID="{17C07228-27C0-4A08-A9EB-A24623C0A224}" presName="parentText" presStyleLbl="node1" presStyleIdx="0" presStyleCnt="6">
        <dgm:presLayoutVars>
          <dgm:chMax val="0"/>
          <dgm:bulletEnabled val="1"/>
        </dgm:presLayoutVars>
      </dgm:prSet>
      <dgm:spPr/>
    </dgm:pt>
    <dgm:pt modelId="{07539C8C-ABAB-4FCB-8051-3E4239068E90}" type="pres">
      <dgm:prSet presAssocID="{FCDE1124-A84C-4265-BE5D-D0205C8C9BA3}" presName="spacer" presStyleCnt="0"/>
      <dgm:spPr/>
    </dgm:pt>
    <dgm:pt modelId="{CFAE5A03-6725-48DB-9A1E-212E5F02F906}" type="pres">
      <dgm:prSet presAssocID="{0979E48D-202D-4B7A-AFCB-00AA9814F5C0}" presName="parentText" presStyleLbl="node1" presStyleIdx="1" presStyleCnt="6">
        <dgm:presLayoutVars>
          <dgm:chMax val="0"/>
          <dgm:bulletEnabled val="1"/>
        </dgm:presLayoutVars>
      </dgm:prSet>
      <dgm:spPr/>
    </dgm:pt>
    <dgm:pt modelId="{3352EF4D-A7A3-4C8F-B400-1230B9FB5B44}" type="pres">
      <dgm:prSet presAssocID="{FAA8B562-E241-45DC-B262-697E99E57B02}" presName="spacer" presStyleCnt="0"/>
      <dgm:spPr/>
    </dgm:pt>
    <dgm:pt modelId="{7F8AA72D-1D73-43F1-A967-41BC11888C88}" type="pres">
      <dgm:prSet presAssocID="{4DCDF6C8-FEB8-424E-A4BD-ADAB73D36F53}" presName="parentText" presStyleLbl="node1" presStyleIdx="2" presStyleCnt="6">
        <dgm:presLayoutVars>
          <dgm:chMax val="0"/>
          <dgm:bulletEnabled val="1"/>
        </dgm:presLayoutVars>
      </dgm:prSet>
      <dgm:spPr/>
    </dgm:pt>
    <dgm:pt modelId="{8B62F873-D8E3-4921-B1AF-A51B489E2CB1}" type="pres">
      <dgm:prSet presAssocID="{8850A2CD-9184-46FC-A341-D24F026E9CD5}" presName="spacer" presStyleCnt="0"/>
      <dgm:spPr/>
    </dgm:pt>
    <dgm:pt modelId="{7BCF5A97-71FD-4BA6-854B-07BFC2CE26EC}" type="pres">
      <dgm:prSet presAssocID="{91BF182F-C4B8-44BA-B077-9974072FC291}" presName="parentText" presStyleLbl="node1" presStyleIdx="3" presStyleCnt="6">
        <dgm:presLayoutVars>
          <dgm:chMax val="0"/>
          <dgm:bulletEnabled val="1"/>
        </dgm:presLayoutVars>
      </dgm:prSet>
      <dgm:spPr/>
    </dgm:pt>
    <dgm:pt modelId="{969F0C2B-414F-474D-AACF-9B39E4EA2AB4}" type="pres">
      <dgm:prSet presAssocID="{3F89183C-BBBE-43B9-A05E-5692CC122E38}" presName="spacer" presStyleCnt="0"/>
      <dgm:spPr/>
    </dgm:pt>
    <dgm:pt modelId="{643E22C2-C68C-4D05-B65C-2775ADA77074}" type="pres">
      <dgm:prSet presAssocID="{4FBA638E-055E-4476-B321-2C2FD304D758}" presName="parentText" presStyleLbl="node1" presStyleIdx="4" presStyleCnt="6">
        <dgm:presLayoutVars>
          <dgm:chMax val="0"/>
          <dgm:bulletEnabled val="1"/>
        </dgm:presLayoutVars>
      </dgm:prSet>
      <dgm:spPr/>
    </dgm:pt>
    <dgm:pt modelId="{E62CE497-F954-47DE-A0AA-E4CD24B8A66C}" type="pres">
      <dgm:prSet presAssocID="{20919C23-0CF2-465D-A6DA-46D3C7C36B0E}" presName="spacer" presStyleCnt="0"/>
      <dgm:spPr/>
    </dgm:pt>
    <dgm:pt modelId="{F1E638C7-F6BA-4112-BB10-4AE9B366DC75}" type="pres">
      <dgm:prSet presAssocID="{E5F96B54-F0F4-4A1B-904E-6A5700BF13A6}" presName="parentText" presStyleLbl="node1" presStyleIdx="5" presStyleCnt="6" custLinFactNeighborY="-32365">
        <dgm:presLayoutVars>
          <dgm:chMax val="0"/>
          <dgm:bulletEnabled val="1"/>
        </dgm:presLayoutVars>
      </dgm:prSet>
      <dgm:spPr/>
    </dgm:pt>
  </dgm:ptLst>
  <dgm:cxnLst>
    <dgm:cxn modelId="{35487100-9DE8-45E6-9619-81D91331EEDA}" type="presOf" srcId="{0979E48D-202D-4B7A-AFCB-00AA9814F5C0}" destId="{CFAE5A03-6725-48DB-9A1E-212E5F02F906}" srcOrd="0" destOrd="0" presId="urn:microsoft.com/office/officeart/2005/8/layout/vList2"/>
    <dgm:cxn modelId="{086EFF05-E0D3-4161-81EE-2ACF64C8CB0D}" srcId="{65AF099E-EDBB-4DED-B068-19C0113E4F85}" destId="{4FBA638E-055E-4476-B321-2C2FD304D758}" srcOrd="4" destOrd="0" parTransId="{C285556C-F0BE-454E-A492-EFF037666C92}" sibTransId="{20919C23-0CF2-465D-A6DA-46D3C7C36B0E}"/>
    <dgm:cxn modelId="{B467CB0D-3F99-4565-8120-271EFE91B9E0}" srcId="{65AF099E-EDBB-4DED-B068-19C0113E4F85}" destId="{91BF182F-C4B8-44BA-B077-9974072FC291}" srcOrd="3" destOrd="0" parTransId="{0B260229-854A-4BC5-8CD4-564DCD0B6B33}" sibTransId="{3F89183C-BBBE-43B9-A05E-5692CC122E38}"/>
    <dgm:cxn modelId="{EEF56914-CB19-4D86-9F50-E12310D03354}" srcId="{65AF099E-EDBB-4DED-B068-19C0113E4F85}" destId="{17C07228-27C0-4A08-A9EB-A24623C0A224}" srcOrd="0" destOrd="0" parTransId="{D78F291E-ABE9-4B61-B19A-02F20CAA051D}" sibTransId="{FCDE1124-A84C-4265-BE5D-D0205C8C9BA3}"/>
    <dgm:cxn modelId="{EEBF5A1C-B14D-497A-9A40-A0E4AF97C038}" type="presOf" srcId="{17C07228-27C0-4A08-A9EB-A24623C0A224}" destId="{D003240D-CEF7-427F-B14D-6F75033694B3}" srcOrd="0" destOrd="0" presId="urn:microsoft.com/office/officeart/2005/8/layout/vList2"/>
    <dgm:cxn modelId="{5E5FF26C-48E0-4DCE-BC74-E4E7503429F0}" srcId="{65AF099E-EDBB-4DED-B068-19C0113E4F85}" destId="{E5F96B54-F0F4-4A1B-904E-6A5700BF13A6}" srcOrd="5" destOrd="0" parTransId="{922E3886-0573-4108-86FE-944E536D6856}" sibTransId="{2924CE1C-4799-4697-85D0-76D2BF5775C7}"/>
    <dgm:cxn modelId="{5F3FB994-351E-487C-9D5A-26DAF6E562FF}" type="presOf" srcId="{65AF099E-EDBB-4DED-B068-19C0113E4F85}" destId="{2F100965-77DF-42EE-9ED9-9CBC2E22736B}" srcOrd="0" destOrd="0" presId="urn:microsoft.com/office/officeart/2005/8/layout/vList2"/>
    <dgm:cxn modelId="{5C1FDCBD-0C2E-453F-87F6-F633D27EC9FD}" srcId="{65AF099E-EDBB-4DED-B068-19C0113E4F85}" destId="{0979E48D-202D-4B7A-AFCB-00AA9814F5C0}" srcOrd="1" destOrd="0" parTransId="{E50FD84F-22C4-41F6-8936-4BE6207F9219}" sibTransId="{FAA8B562-E241-45DC-B262-697E99E57B02}"/>
    <dgm:cxn modelId="{1C416CCD-1F1F-42A6-81DF-F3BDAE18B89F}" srcId="{65AF099E-EDBB-4DED-B068-19C0113E4F85}" destId="{4DCDF6C8-FEB8-424E-A4BD-ADAB73D36F53}" srcOrd="2" destOrd="0" parTransId="{ACBFF1D2-CD15-4860-A925-7866A5766FF4}" sibTransId="{8850A2CD-9184-46FC-A341-D24F026E9CD5}"/>
    <dgm:cxn modelId="{B0F0A9EF-B27A-41E1-BFB6-A62D274E266E}" type="presOf" srcId="{91BF182F-C4B8-44BA-B077-9974072FC291}" destId="{7BCF5A97-71FD-4BA6-854B-07BFC2CE26EC}" srcOrd="0" destOrd="0" presId="urn:microsoft.com/office/officeart/2005/8/layout/vList2"/>
    <dgm:cxn modelId="{F4560FF3-E1A2-4520-AC84-3CA189AF3931}" type="presOf" srcId="{4DCDF6C8-FEB8-424E-A4BD-ADAB73D36F53}" destId="{7F8AA72D-1D73-43F1-A967-41BC11888C88}" srcOrd="0" destOrd="0" presId="urn:microsoft.com/office/officeart/2005/8/layout/vList2"/>
    <dgm:cxn modelId="{1441D8F3-EE18-4C21-878C-0E8354A74278}" type="presOf" srcId="{4FBA638E-055E-4476-B321-2C2FD304D758}" destId="{643E22C2-C68C-4D05-B65C-2775ADA77074}" srcOrd="0" destOrd="0" presId="urn:microsoft.com/office/officeart/2005/8/layout/vList2"/>
    <dgm:cxn modelId="{DF74EAF6-6E15-4546-A5CF-C530FF32A4F0}" type="presOf" srcId="{E5F96B54-F0F4-4A1B-904E-6A5700BF13A6}" destId="{F1E638C7-F6BA-4112-BB10-4AE9B366DC75}" srcOrd="0" destOrd="0" presId="urn:microsoft.com/office/officeart/2005/8/layout/vList2"/>
    <dgm:cxn modelId="{47A40D15-6421-4981-840D-10B636198C93}" type="presParOf" srcId="{2F100965-77DF-42EE-9ED9-9CBC2E22736B}" destId="{D003240D-CEF7-427F-B14D-6F75033694B3}" srcOrd="0" destOrd="0" presId="urn:microsoft.com/office/officeart/2005/8/layout/vList2"/>
    <dgm:cxn modelId="{340FE908-E855-4E07-A826-6E9DFE472193}" type="presParOf" srcId="{2F100965-77DF-42EE-9ED9-9CBC2E22736B}" destId="{07539C8C-ABAB-4FCB-8051-3E4239068E90}" srcOrd="1" destOrd="0" presId="urn:microsoft.com/office/officeart/2005/8/layout/vList2"/>
    <dgm:cxn modelId="{CB949403-26A7-4780-AB84-EC46C8C45E2A}" type="presParOf" srcId="{2F100965-77DF-42EE-9ED9-9CBC2E22736B}" destId="{CFAE5A03-6725-48DB-9A1E-212E5F02F906}" srcOrd="2" destOrd="0" presId="urn:microsoft.com/office/officeart/2005/8/layout/vList2"/>
    <dgm:cxn modelId="{146AECDE-A548-486D-A20C-999A881AA04E}" type="presParOf" srcId="{2F100965-77DF-42EE-9ED9-9CBC2E22736B}" destId="{3352EF4D-A7A3-4C8F-B400-1230B9FB5B44}" srcOrd="3" destOrd="0" presId="urn:microsoft.com/office/officeart/2005/8/layout/vList2"/>
    <dgm:cxn modelId="{9047B7EB-58D9-43C3-8C7C-5F2EE2F457AA}" type="presParOf" srcId="{2F100965-77DF-42EE-9ED9-9CBC2E22736B}" destId="{7F8AA72D-1D73-43F1-A967-41BC11888C88}" srcOrd="4" destOrd="0" presId="urn:microsoft.com/office/officeart/2005/8/layout/vList2"/>
    <dgm:cxn modelId="{B20FD39B-07CA-4613-A5ED-9F0ACF125284}" type="presParOf" srcId="{2F100965-77DF-42EE-9ED9-9CBC2E22736B}" destId="{8B62F873-D8E3-4921-B1AF-A51B489E2CB1}" srcOrd="5" destOrd="0" presId="urn:microsoft.com/office/officeart/2005/8/layout/vList2"/>
    <dgm:cxn modelId="{AE45925C-22BC-4498-8302-BB52773FF1BF}" type="presParOf" srcId="{2F100965-77DF-42EE-9ED9-9CBC2E22736B}" destId="{7BCF5A97-71FD-4BA6-854B-07BFC2CE26EC}" srcOrd="6" destOrd="0" presId="urn:microsoft.com/office/officeart/2005/8/layout/vList2"/>
    <dgm:cxn modelId="{E0465BDB-B15E-40AA-B682-0C48A0BF2873}" type="presParOf" srcId="{2F100965-77DF-42EE-9ED9-9CBC2E22736B}" destId="{969F0C2B-414F-474D-AACF-9B39E4EA2AB4}" srcOrd="7" destOrd="0" presId="urn:microsoft.com/office/officeart/2005/8/layout/vList2"/>
    <dgm:cxn modelId="{7692CCDE-646F-4FDF-BD37-E3FFC45A2077}" type="presParOf" srcId="{2F100965-77DF-42EE-9ED9-9CBC2E22736B}" destId="{643E22C2-C68C-4D05-B65C-2775ADA77074}" srcOrd="8" destOrd="0" presId="urn:microsoft.com/office/officeart/2005/8/layout/vList2"/>
    <dgm:cxn modelId="{EE4A3E7E-CDCE-4123-80C3-67A5F38AF03F}" type="presParOf" srcId="{2F100965-77DF-42EE-9ED9-9CBC2E22736B}" destId="{E62CE497-F954-47DE-A0AA-E4CD24B8A66C}" srcOrd="9" destOrd="0" presId="urn:microsoft.com/office/officeart/2005/8/layout/vList2"/>
    <dgm:cxn modelId="{3B5884EE-97DC-4452-8295-22A38FA94ED5}" type="presParOf" srcId="{2F100965-77DF-42EE-9ED9-9CBC2E22736B}" destId="{F1E638C7-F6BA-4112-BB10-4AE9B366DC7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EE42D7-1840-43F6-987C-73B3FFDE4620}"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en-US"/>
        </a:p>
      </dgm:t>
    </dgm:pt>
    <dgm:pt modelId="{FE95C2D9-8607-4028-9182-431D438DBE9C}">
      <dgm:prSet/>
      <dgm:spPr/>
      <dgm:t>
        <a:bodyPr/>
        <a:lstStyle/>
        <a:p>
          <a:r>
            <a:rPr lang="en-US" b="1" i="0" dirty="0"/>
            <a:t>People</a:t>
          </a:r>
          <a:endParaRPr lang="en-US" dirty="0"/>
        </a:p>
      </dgm:t>
    </dgm:pt>
    <dgm:pt modelId="{621A1992-90B0-4B8A-AC7C-88529370FFE3}" type="parTrans" cxnId="{D6E98ECB-43D3-4A4A-9774-E647BD6CE372}">
      <dgm:prSet/>
      <dgm:spPr/>
      <dgm:t>
        <a:bodyPr/>
        <a:lstStyle/>
        <a:p>
          <a:endParaRPr lang="en-US"/>
        </a:p>
      </dgm:t>
    </dgm:pt>
    <dgm:pt modelId="{52C2A3E3-DFCA-472D-A4CA-F57710BF9AAA}" type="sibTrans" cxnId="{D6E98ECB-43D3-4A4A-9774-E647BD6CE372}">
      <dgm:prSet/>
      <dgm:spPr/>
      <dgm:t>
        <a:bodyPr/>
        <a:lstStyle/>
        <a:p>
          <a:endParaRPr lang="en-US"/>
        </a:p>
      </dgm:t>
    </dgm:pt>
    <dgm:pt modelId="{7CA3143A-B287-4ABE-92E2-30811D9EFE9F}">
      <dgm:prSet/>
      <dgm:spPr/>
      <dgm:t>
        <a:bodyPr/>
        <a:lstStyle/>
        <a:p>
          <a:r>
            <a:rPr lang="en-US" dirty="0"/>
            <a:t>Central IT struggles with manual workflows that are slow and error-prone.</a:t>
          </a:r>
        </a:p>
      </dgm:t>
    </dgm:pt>
    <dgm:pt modelId="{D49C79D7-EAD0-47D6-BF73-72468F757F9D}" type="parTrans" cxnId="{904A3745-B53E-4821-8C1A-DB8D44D83477}">
      <dgm:prSet/>
      <dgm:spPr/>
      <dgm:t>
        <a:bodyPr/>
        <a:lstStyle/>
        <a:p>
          <a:endParaRPr lang="en-US"/>
        </a:p>
      </dgm:t>
    </dgm:pt>
    <dgm:pt modelId="{3643598A-4CF1-4E07-BCD6-0A072BE55029}" type="sibTrans" cxnId="{904A3745-B53E-4821-8C1A-DB8D44D83477}">
      <dgm:prSet/>
      <dgm:spPr/>
      <dgm:t>
        <a:bodyPr/>
        <a:lstStyle/>
        <a:p>
          <a:endParaRPr lang="en-US"/>
        </a:p>
      </dgm:t>
    </dgm:pt>
    <dgm:pt modelId="{F7F20BE9-224F-45D1-8787-8E17F51B4EE8}">
      <dgm:prSet/>
      <dgm:spPr/>
      <dgm:t>
        <a:bodyPr/>
        <a:lstStyle/>
        <a:p>
          <a:r>
            <a:rPr lang="en-US" dirty="0"/>
            <a:t>Developers want to improve application delivery, but are stymied by manual provisioning workflows.</a:t>
          </a:r>
        </a:p>
      </dgm:t>
    </dgm:pt>
    <dgm:pt modelId="{9DBA63AF-8D6D-4ACC-9A5E-25E2AB57CDB3}" type="parTrans" cxnId="{1604049A-80CC-4180-A442-83CC102B59A9}">
      <dgm:prSet/>
      <dgm:spPr/>
      <dgm:t>
        <a:bodyPr/>
        <a:lstStyle/>
        <a:p>
          <a:endParaRPr lang="en-US"/>
        </a:p>
      </dgm:t>
    </dgm:pt>
    <dgm:pt modelId="{CFAE0DF4-7747-4A59-83F5-DAA2A3CC8E2F}" type="sibTrans" cxnId="{1604049A-80CC-4180-A442-83CC102B59A9}">
      <dgm:prSet/>
      <dgm:spPr/>
      <dgm:t>
        <a:bodyPr/>
        <a:lstStyle/>
        <a:p>
          <a:endParaRPr lang="en-US"/>
        </a:p>
      </dgm:t>
    </dgm:pt>
    <dgm:pt modelId="{169DFB3E-6468-4FA1-8464-641593BA5411}">
      <dgm:prSet/>
      <dgm:spPr/>
      <dgm:t>
        <a:bodyPr/>
        <a:lstStyle/>
        <a:p>
          <a:r>
            <a:rPr lang="en-US" b="1"/>
            <a:t>Process</a:t>
          </a:r>
          <a:endParaRPr lang="en-US"/>
        </a:p>
      </dgm:t>
    </dgm:pt>
    <dgm:pt modelId="{A6670348-BF52-47E2-A4D5-AC02ADFA46DE}" type="parTrans" cxnId="{B7191A0C-2AB7-4B47-BD3A-EF3502498479}">
      <dgm:prSet/>
      <dgm:spPr/>
      <dgm:t>
        <a:bodyPr/>
        <a:lstStyle/>
        <a:p>
          <a:endParaRPr lang="en-US"/>
        </a:p>
      </dgm:t>
    </dgm:pt>
    <dgm:pt modelId="{89B81159-4892-42B5-AADE-E7A23FF93536}" type="sibTrans" cxnId="{B7191A0C-2AB7-4B47-BD3A-EF3502498479}">
      <dgm:prSet/>
      <dgm:spPr/>
      <dgm:t>
        <a:bodyPr/>
        <a:lstStyle/>
        <a:p>
          <a:endParaRPr lang="en-US"/>
        </a:p>
      </dgm:t>
    </dgm:pt>
    <dgm:pt modelId="{3DA73BB1-EFF2-4C3C-92B8-9C1DCBC0B4A5}">
      <dgm:prSet/>
      <dgm:spPr/>
      <dgm:t>
        <a:bodyPr/>
        <a:lstStyle/>
        <a:p>
          <a:r>
            <a:rPr lang="en-US" dirty="0"/>
            <a:t>Developers still request infrastructure via ticketing which is slow.</a:t>
          </a:r>
        </a:p>
      </dgm:t>
    </dgm:pt>
    <dgm:pt modelId="{355E094D-6054-4C0C-A50A-BBBAAB038712}" type="parTrans" cxnId="{54FF3C86-DC2D-4F75-ADDE-B22B783FF075}">
      <dgm:prSet/>
      <dgm:spPr/>
      <dgm:t>
        <a:bodyPr/>
        <a:lstStyle/>
        <a:p>
          <a:endParaRPr lang="en-US"/>
        </a:p>
      </dgm:t>
    </dgm:pt>
    <dgm:pt modelId="{A7083BB6-C1E3-45E4-BB87-FE873503C7AA}" type="sibTrans" cxnId="{54FF3C86-DC2D-4F75-ADDE-B22B783FF075}">
      <dgm:prSet/>
      <dgm:spPr/>
      <dgm:t>
        <a:bodyPr/>
        <a:lstStyle/>
        <a:p>
          <a:endParaRPr lang="en-US"/>
        </a:p>
      </dgm:t>
    </dgm:pt>
    <dgm:pt modelId="{52BDF88F-11D4-4338-A38C-00A29B6F7268}">
      <dgm:prSet/>
      <dgm:spPr/>
      <dgm:t>
        <a:bodyPr/>
        <a:lstStyle/>
        <a:p>
          <a:r>
            <a:rPr lang="en-US" dirty="0"/>
            <a:t>Policy enforcement is manual or non-existent which impacts productivity and risk.</a:t>
          </a:r>
        </a:p>
      </dgm:t>
    </dgm:pt>
    <dgm:pt modelId="{E89D9E6C-A1D7-49B0-AB4F-F0470D8942E1}" type="parTrans" cxnId="{00C07472-94B0-40FF-B356-0929A2384130}">
      <dgm:prSet/>
      <dgm:spPr/>
      <dgm:t>
        <a:bodyPr/>
        <a:lstStyle/>
        <a:p>
          <a:endParaRPr lang="en-US"/>
        </a:p>
      </dgm:t>
    </dgm:pt>
    <dgm:pt modelId="{28DEF619-9091-4741-9DDC-7979D5AAD4A3}" type="sibTrans" cxnId="{00C07472-94B0-40FF-B356-0929A2384130}">
      <dgm:prSet/>
      <dgm:spPr/>
      <dgm:t>
        <a:bodyPr/>
        <a:lstStyle/>
        <a:p>
          <a:endParaRPr lang="en-US"/>
        </a:p>
      </dgm:t>
    </dgm:pt>
    <dgm:pt modelId="{1006A401-BCEA-47F2-802A-057D86104625}">
      <dgm:prSet/>
      <dgm:spPr/>
      <dgm:t>
        <a:bodyPr/>
        <a:lstStyle/>
        <a:p>
          <a:r>
            <a:rPr lang="en-US" b="1"/>
            <a:t>Tools</a:t>
          </a:r>
          <a:endParaRPr lang="en-US"/>
        </a:p>
      </dgm:t>
    </dgm:pt>
    <dgm:pt modelId="{B53C5CE3-65F6-4F62-B250-956555D1A847}" type="parTrans" cxnId="{B4EB0E7F-DC84-45D0-8670-D5B1892C53AB}">
      <dgm:prSet/>
      <dgm:spPr/>
      <dgm:t>
        <a:bodyPr/>
        <a:lstStyle/>
        <a:p>
          <a:endParaRPr lang="en-US"/>
        </a:p>
      </dgm:t>
    </dgm:pt>
    <dgm:pt modelId="{479C41E0-8C13-4F38-A326-C65126F1DF4E}" type="sibTrans" cxnId="{B4EB0E7F-DC84-45D0-8670-D5B1892C53AB}">
      <dgm:prSet/>
      <dgm:spPr/>
      <dgm:t>
        <a:bodyPr/>
        <a:lstStyle/>
        <a:p>
          <a:endParaRPr lang="en-US"/>
        </a:p>
      </dgm:t>
    </dgm:pt>
    <dgm:pt modelId="{63DE0B04-FEFA-4917-B10F-246546D4EF5F}">
      <dgm:prSet/>
      <dgm:spPr/>
      <dgm:t>
        <a:bodyPr/>
        <a:lstStyle/>
        <a:p>
          <a:r>
            <a:rPr lang="en-US"/>
            <a:t>Teams use multiple provisioning and management tools which decreases productivity.</a:t>
          </a:r>
        </a:p>
      </dgm:t>
    </dgm:pt>
    <dgm:pt modelId="{35030218-7B9A-46D0-80FA-558FD0D48F64}" type="parTrans" cxnId="{DFF3E078-1829-45FE-8D15-9EB83C794E3D}">
      <dgm:prSet/>
      <dgm:spPr/>
      <dgm:t>
        <a:bodyPr/>
        <a:lstStyle/>
        <a:p>
          <a:endParaRPr lang="en-US"/>
        </a:p>
      </dgm:t>
    </dgm:pt>
    <dgm:pt modelId="{D0D5951E-FD6A-40CD-9528-2D6462E340E1}" type="sibTrans" cxnId="{DFF3E078-1829-45FE-8D15-9EB83C794E3D}">
      <dgm:prSet/>
      <dgm:spPr/>
      <dgm:t>
        <a:bodyPr/>
        <a:lstStyle/>
        <a:p>
          <a:endParaRPr lang="en-US"/>
        </a:p>
      </dgm:t>
    </dgm:pt>
    <dgm:pt modelId="{04A666F1-9CA0-44FE-A9E0-66D9EDB739C8}">
      <dgm:prSet/>
      <dgm:spPr/>
      <dgm:t>
        <a:bodyPr/>
        <a:lstStyle/>
        <a:p>
          <a:r>
            <a:rPr lang="en-US"/>
            <a:t>Infrastructure automation lacks automation that is scalable, consistent, and reusable.</a:t>
          </a:r>
        </a:p>
      </dgm:t>
    </dgm:pt>
    <dgm:pt modelId="{59B0208E-C584-41F6-BF6E-E52C5D3F9ECB}" type="parTrans" cxnId="{DE594E89-9AA4-4376-802E-9B4B4903BF35}">
      <dgm:prSet/>
      <dgm:spPr/>
      <dgm:t>
        <a:bodyPr/>
        <a:lstStyle/>
        <a:p>
          <a:endParaRPr lang="en-US"/>
        </a:p>
      </dgm:t>
    </dgm:pt>
    <dgm:pt modelId="{0BC12557-9B06-4DF5-91B9-725C399E2F76}" type="sibTrans" cxnId="{DE594E89-9AA4-4376-802E-9B4B4903BF35}">
      <dgm:prSet/>
      <dgm:spPr/>
      <dgm:t>
        <a:bodyPr/>
        <a:lstStyle/>
        <a:p>
          <a:endParaRPr lang="en-US"/>
        </a:p>
      </dgm:t>
    </dgm:pt>
    <dgm:pt modelId="{3FAE44C9-FF97-4E8E-A4F1-5B1FD657887E}" type="pres">
      <dgm:prSet presAssocID="{5BEE42D7-1840-43F6-987C-73B3FFDE4620}" presName="linearFlow" presStyleCnt="0">
        <dgm:presLayoutVars>
          <dgm:dir/>
          <dgm:animLvl val="lvl"/>
          <dgm:resizeHandles val="exact"/>
        </dgm:presLayoutVars>
      </dgm:prSet>
      <dgm:spPr/>
    </dgm:pt>
    <dgm:pt modelId="{09B493E0-A761-4F49-B08F-88134F324C50}" type="pres">
      <dgm:prSet presAssocID="{FE95C2D9-8607-4028-9182-431D438DBE9C}" presName="composite" presStyleCnt="0"/>
      <dgm:spPr/>
    </dgm:pt>
    <dgm:pt modelId="{D775F072-FD92-445B-81CD-7E0C17C1FEFA}" type="pres">
      <dgm:prSet presAssocID="{FE95C2D9-8607-4028-9182-431D438DBE9C}" presName="parentText" presStyleLbl="alignNode1" presStyleIdx="0" presStyleCnt="3">
        <dgm:presLayoutVars>
          <dgm:chMax val="1"/>
          <dgm:bulletEnabled val="1"/>
        </dgm:presLayoutVars>
      </dgm:prSet>
      <dgm:spPr/>
    </dgm:pt>
    <dgm:pt modelId="{14C5A541-9224-4210-AAE4-B5B69B4DDC13}" type="pres">
      <dgm:prSet presAssocID="{FE95C2D9-8607-4028-9182-431D438DBE9C}" presName="descendantText" presStyleLbl="alignAcc1" presStyleIdx="0" presStyleCnt="3">
        <dgm:presLayoutVars>
          <dgm:bulletEnabled val="1"/>
        </dgm:presLayoutVars>
      </dgm:prSet>
      <dgm:spPr/>
    </dgm:pt>
    <dgm:pt modelId="{C863AF91-B064-4008-AE3B-2E8C862179B6}" type="pres">
      <dgm:prSet presAssocID="{52C2A3E3-DFCA-472D-A4CA-F57710BF9AAA}" presName="sp" presStyleCnt="0"/>
      <dgm:spPr/>
    </dgm:pt>
    <dgm:pt modelId="{C569FA74-4527-47F5-9034-72D9F52C2997}" type="pres">
      <dgm:prSet presAssocID="{169DFB3E-6468-4FA1-8464-641593BA5411}" presName="composite" presStyleCnt="0"/>
      <dgm:spPr/>
    </dgm:pt>
    <dgm:pt modelId="{0D62FB0F-586D-44DD-9BAF-CD7CDE689633}" type="pres">
      <dgm:prSet presAssocID="{169DFB3E-6468-4FA1-8464-641593BA5411}" presName="parentText" presStyleLbl="alignNode1" presStyleIdx="1" presStyleCnt="3">
        <dgm:presLayoutVars>
          <dgm:chMax val="1"/>
          <dgm:bulletEnabled val="1"/>
        </dgm:presLayoutVars>
      </dgm:prSet>
      <dgm:spPr/>
    </dgm:pt>
    <dgm:pt modelId="{F5F93196-E136-4848-90A7-B0791A487FF8}" type="pres">
      <dgm:prSet presAssocID="{169DFB3E-6468-4FA1-8464-641593BA5411}" presName="descendantText" presStyleLbl="alignAcc1" presStyleIdx="1" presStyleCnt="3">
        <dgm:presLayoutVars>
          <dgm:bulletEnabled val="1"/>
        </dgm:presLayoutVars>
      </dgm:prSet>
      <dgm:spPr/>
    </dgm:pt>
    <dgm:pt modelId="{E51E7D9F-1F8B-416A-A19A-8CDA559978E2}" type="pres">
      <dgm:prSet presAssocID="{89B81159-4892-42B5-AADE-E7A23FF93536}" presName="sp" presStyleCnt="0"/>
      <dgm:spPr/>
    </dgm:pt>
    <dgm:pt modelId="{7095A59D-99AC-49EB-B8E0-B2F638DCA599}" type="pres">
      <dgm:prSet presAssocID="{1006A401-BCEA-47F2-802A-057D86104625}" presName="composite" presStyleCnt="0"/>
      <dgm:spPr/>
    </dgm:pt>
    <dgm:pt modelId="{4129B228-002D-42A2-A8F4-BCEDBEFE4991}" type="pres">
      <dgm:prSet presAssocID="{1006A401-BCEA-47F2-802A-057D86104625}" presName="parentText" presStyleLbl="alignNode1" presStyleIdx="2" presStyleCnt="3">
        <dgm:presLayoutVars>
          <dgm:chMax val="1"/>
          <dgm:bulletEnabled val="1"/>
        </dgm:presLayoutVars>
      </dgm:prSet>
      <dgm:spPr/>
    </dgm:pt>
    <dgm:pt modelId="{6726AD2D-75B3-4018-AB5F-E4FF3B59E8A1}" type="pres">
      <dgm:prSet presAssocID="{1006A401-BCEA-47F2-802A-057D86104625}" presName="descendantText" presStyleLbl="alignAcc1" presStyleIdx="2" presStyleCnt="3">
        <dgm:presLayoutVars>
          <dgm:bulletEnabled val="1"/>
        </dgm:presLayoutVars>
      </dgm:prSet>
      <dgm:spPr/>
    </dgm:pt>
  </dgm:ptLst>
  <dgm:cxnLst>
    <dgm:cxn modelId="{B7191A0C-2AB7-4B47-BD3A-EF3502498479}" srcId="{5BEE42D7-1840-43F6-987C-73B3FFDE4620}" destId="{169DFB3E-6468-4FA1-8464-641593BA5411}" srcOrd="1" destOrd="0" parTransId="{A6670348-BF52-47E2-A4D5-AC02ADFA46DE}" sibTransId="{89B81159-4892-42B5-AADE-E7A23FF93536}"/>
    <dgm:cxn modelId="{B2CF041D-B74F-43BC-BFF1-B3B02137ADF1}" type="presOf" srcId="{1006A401-BCEA-47F2-802A-057D86104625}" destId="{4129B228-002D-42A2-A8F4-BCEDBEFE4991}" srcOrd="0" destOrd="0" presId="urn:microsoft.com/office/officeart/2005/8/layout/chevron2"/>
    <dgm:cxn modelId="{107FC228-E468-4833-A5A3-DC3BE9674D22}" type="presOf" srcId="{3DA73BB1-EFF2-4C3C-92B8-9C1DCBC0B4A5}" destId="{F5F93196-E136-4848-90A7-B0791A487FF8}" srcOrd="0" destOrd="0" presId="urn:microsoft.com/office/officeart/2005/8/layout/chevron2"/>
    <dgm:cxn modelId="{14544C40-3BC8-4F4B-A798-F0A4A158526D}" type="presOf" srcId="{FE95C2D9-8607-4028-9182-431D438DBE9C}" destId="{D775F072-FD92-445B-81CD-7E0C17C1FEFA}" srcOrd="0" destOrd="0" presId="urn:microsoft.com/office/officeart/2005/8/layout/chevron2"/>
    <dgm:cxn modelId="{904A3745-B53E-4821-8C1A-DB8D44D83477}" srcId="{FE95C2D9-8607-4028-9182-431D438DBE9C}" destId="{7CA3143A-B287-4ABE-92E2-30811D9EFE9F}" srcOrd="0" destOrd="0" parTransId="{D49C79D7-EAD0-47D6-BF73-72468F757F9D}" sibTransId="{3643598A-4CF1-4E07-BCD6-0A072BE55029}"/>
    <dgm:cxn modelId="{00C07472-94B0-40FF-B356-0929A2384130}" srcId="{169DFB3E-6468-4FA1-8464-641593BA5411}" destId="{52BDF88F-11D4-4338-A38C-00A29B6F7268}" srcOrd="1" destOrd="0" parTransId="{E89D9E6C-A1D7-49B0-AB4F-F0470D8942E1}" sibTransId="{28DEF619-9091-4741-9DDC-7979D5AAD4A3}"/>
    <dgm:cxn modelId="{4C995475-6009-4EE4-A4D4-A859785D9734}" type="presOf" srcId="{52BDF88F-11D4-4338-A38C-00A29B6F7268}" destId="{F5F93196-E136-4848-90A7-B0791A487FF8}" srcOrd="0" destOrd="1" presId="urn:microsoft.com/office/officeart/2005/8/layout/chevron2"/>
    <dgm:cxn modelId="{DFF3E078-1829-45FE-8D15-9EB83C794E3D}" srcId="{1006A401-BCEA-47F2-802A-057D86104625}" destId="{63DE0B04-FEFA-4917-B10F-246546D4EF5F}" srcOrd="0" destOrd="0" parTransId="{35030218-7B9A-46D0-80FA-558FD0D48F64}" sibTransId="{D0D5951E-FD6A-40CD-9528-2D6462E340E1}"/>
    <dgm:cxn modelId="{07B8FE7C-389F-4649-899C-DDA4C8C8EB84}" type="presOf" srcId="{04A666F1-9CA0-44FE-A9E0-66D9EDB739C8}" destId="{6726AD2D-75B3-4018-AB5F-E4FF3B59E8A1}" srcOrd="0" destOrd="1" presId="urn:microsoft.com/office/officeart/2005/8/layout/chevron2"/>
    <dgm:cxn modelId="{B4EB0E7F-DC84-45D0-8670-D5B1892C53AB}" srcId="{5BEE42D7-1840-43F6-987C-73B3FFDE4620}" destId="{1006A401-BCEA-47F2-802A-057D86104625}" srcOrd="2" destOrd="0" parTransId="{B53C5CE3-65F6-4F62-B250-956555D1A847}" sibTransId="{479C41E0-8C13-4F38-A326-C65126F1DF4E}"/>
    <dgm:cxn modelId="{8E0B447F-0C82-4D47-AE6C-D091686C50C4}" type="presOf" srcId="{5BEE42D7-1840-43F6-987C-73B3FFDE4620}" destId="{3FAE44C9-FF97-4E8E-A4F1-5B1FD657887E}" srcOrd="0" destOrd="0" presId="urn:microsoft.com/office/officeart/2005/8/layout/chevron2"/>
    <dgm:cxn modelId="{54FF3C86-DC2D-4F75-ADDE-B22B783FF075}" srcId="{169DFB3E-6468-4FA1-8464-641593BA5411}" destId="{3DA73BB1-EFF2-4C3C-92B8-9C1DCBC0B4A5}" srcOrd="0" destOrd="0" parTransId="{355E094D-6054-4C0C-A50A-BBBAAB038712}" sibTransId="{A7083BB6-C1E3-45E4-BB87-FE873503C7AA}"/>
    <dgm:cxn modelId="{DE594E89-9AA4-4376-802E-9B4B4903BF35}" srcId="{1006A401-BCEA-47F2-802A-057D86104625}" destId="{04A666F1-9CA0-44FE-A9E0-66D9EDB739C8}" srcOrd="1" destOrd="0" parTransId="{59B0208E-C584-41F6-BF6E-E52C5D3F9ECB}" sibTransId="{0BC12557-9B06-4DF5-91B9-725C399E2F76}"/>
    <dgm:cxn modelId="{1E34DC8A-760F-4B45-A37E-C0A295ADA4CB}" type="presOf" srcId="{169DFB3E-6468-4FA1-8464-641593BA5411}" destId="{0D62FB0F-586D-44DD-9BAF-CD7CDE689633}" srcOrd="0" destOrd="0" presId="urn:microsoft.com/office/officeart/2005/8/layout/chevron2"/>
    <dgm:cxn modelId="{1604049A-80CC-4180-A442-83CC102B59A9}" srcId="{FE95C2D9-8607-4028-9182-431D438DBE9C}" destId="{F7F20BE9-224F-45D1-8787-8E17F51B4EE8}" srcOrd="1" destOrd="0" parTransId="{9DBA63AF-8D6D-4ACC-9A5E-25E2AB57CDB3}" sibTransId="{CFAE0DF4-7747-4A59-83F5-DAA2A3CC8E2F}"/>
    <dgm:cxn modelId="{FA4325A8-6787-433D-AE74-C882AB622354}" type="presOf" srcId="{7CA3143A-B287-4ABE-92E2-30811D9EFE9F}" destId="{14C5A541-9224-4210-AAE4-B5B69B4DDC13}" srcOrd="0" destOrd="0" presId="urn:microsoft.com/office/officeart/2005/8/layout/chevron2"/>
    <dgm:cxn modelId="{D6E98ECB-43D3-4A4A-9774-E647BD6CE372}" srcId="{5BEE42D7-1840-43F6-987C-73B3FFDE4620}" destId="{FE95C2D9-8607-4028-9182-431D438DBE9C}" srcOrd="0" destOrd="0" parTransId="{621A1992-90B0-4B8A-AC7C-88529370FFE3}" sibTransId="{52C2A3E3-DFCA-472D-A4CA-F57710BF9AAA}"/>
    <dgm:cxn modelId="{001986D4-DB51-408D-AAC6-357A53992987}" type="presOf" srcId="{63DE0B04-FEFA-4917-B10F-246546D4EF5F}" destId="{6726AD2D-75B3-4018-AB5F-E4FF3B59E8A1}" srcOrd="0" destOrd="0" presId="urn:microsoft.com/office/officeart/2005/8/layout/chevron2"/>
    <dgm:cxn modelId="{4D7200FA-CE26-49C2-928B-36FEBD1DEB9F}" type="presOf" srcId="{F7F20BE9-224F-45D1-8787-8E17F51B4EE8}" destId="{14C5A541-9224-4210-AAE4-B5B69B4DDC13}" srcOrd="0" destOrd="1" presId="urn:microsoft.com/office/officeart/2005/8/layout/chevron2"/>
    <dgm:cxn modelId="{5C12A7ED-7061-4C2B-BD89-ED7240CE1525}" type="presParOf" srcId="{3FAE44C9-FF97-4E8E-A4F1-5B1FD657887E}" destId="{09B493E0-A761-4F49-B08F-88134F324C50}" srcOrd="0" destOrd="0" presId="urn:microsoft.com/office/officeart/2005/8/layout/chevron2"/>
    <dgm:cxn modelId="{8AE86784-D80E-4AA6-8977-A78168EDA780}" type="presParOf" srcId="{09B493E0-A761-4F49-B08F-88134F324C50}" destId="{D775F072-FD92-445B-81CD-7E0C17C1FEFA}" srcOrd="0" destOrd="0" presId="urn:microsoft.com/office/officeart/2005/8/layout/chevron2"/>
    <dgm:cxn modelId="{FD8E926E-1354-4F93-9DAB-CC37741C7C04}" type="presParOf" srcId="{09B493E0-A761-4F49-B08F-88134F324C50}" destId="{14C5A541-9224-4210-AAE4-B5B69B4DDC13}" srcOrd="1" destOrd="0" presId="urn:microsoft.com/office/officeart/2005/8/layout/chevron2"/>
    <dgm:cxn modelId="{3B9F1C3B-8D12-474E-8535-BA3110EF9100}" type="presParOf" srcId="{3FAE44C9-FF97-4E8E-A4F1-5B1FD657887E}" destId="{C863AF91-B064-4008-AE3B-2E8C862179B6}" srcOrd="1" destOrd="0" presId="urn:microsoft.com/office/officeart/2005/8/layout/chevron2"/>
    <dgm:cxn modelId="{88AAB0EA-9E98-4F07-9837-CFD574218F72}" type="presParOf" srcId="{3FAE44C9-FF97-4E8E-A4F1-5B1FD657887E}" destId="{C569FA74-4527-47F5-9034-72D9F52C2997}" srcOrd="2" destOrd="0" presId="urn:microsoft.com/office/officeart/2005/8/layout/chevron2"/>
    <dgm:cxn modelId="{21A9B0B4-85A0-4B56-98D9-5DDB2B6EB4CF}" type="presParOf" srcId="{C569FA74-4527-47F5-9034-72D9F52C2997}" destId="{0D62FB0F-586D-44DD-9BAF-CD7CDE689633}" srcOrd="0" destOrd="0" presId="urn:microsoft.com/office/officeart/2005/8/layout/chevron2"/>
    <dgm:cxn modelId="{59C91C4A-8457-41F9-B02B-AD98543EF9E7}" type="presParOf" srcId="{C569FA74-4527-47F5-9034-72D9F52C2997}" destId="{F5F93196-E136-4848-90A7-B0791A487FF8}" srcOrd="1" destOrd="0" presId="urn:microsoft.com/office/officeart/2005/8/layout/chevron2"/>
    <dgm:cxn modelId="{290CD7D4-D440-4239-BF63-A792E6291843}" type="presParOf" srcId="{3FAE44C9-FF97-4E8E-A4F1-5B1FD657887E}" destId="{E51E7D9F-1F8B-416A-A19A-8CDA559978E2}" srcOrd="3" destOrd="0" presId="urn:microsoft.com/office/officeart/2005/8/layout/chevron2"/>
    <dgm:cxn modelId="{BB9C36BC-CCDF-43DB-B5F2-AD4CD955764A}" type="presParOf" srcId="{3FAE44C9-FF97-4E8E-A4F1-5B1FD657887E}" destId="{7095A59D-99AC-49EB-B8E0-B2F638DCA599}" srcOrd="4" destOrd="0" presId="urn:microsoft.com/office/officeart/2005/8/layout/chevron2"/>
    <dgm:cxn modelId="{FCB5CC36-3A1B-4938-9948-D33BBC5FA788}" type="presParOf" srcId="{7095A59D-99AC-49EB-B8E0-B2F638DCA599}" destId="{4129B228-002D-42A2-A8F4-BCEDBEFE4991}" srcOrd="0" destOrd="0" presId="urn:microsoft.com/office/officeart/2005/8/layout/chevron2"/>
    <dgm:cxn modelId="{7CA36379-5182-4995-A9FA-7C804D8E9532}" type="presParOf" srcId="{7095A59D-99AC-49EB-B8E0-B2F638DCA599}" destId="{6726AD2D-75B3-4018-AB5F-E4FF3B59E8A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3240D-CEF7-427F-B14D-6F75033694B3}">
      <dsp:nvSpPr>
        <dsp:cNvPr id="0" name=""/>
        <dsp:cNvSpPr/>
      </dsp:nvSpPr>
      <dsp:spPr>
        <a:xfrm>
          <a:off x="0" y="85868"/>
          <a:ext cx="10515600" cy="631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IAC (Infrastructure as a Code)</a:t>
          </a:r>
        </a:p>
      </dsp:txBody>
      <dsp:txXfrm>
        <a:off x="30842" y="116710"/>
        <a:ext cx="10453916" cy="570116"/>
      </dsp:txXfrm>
    </dsp:sp>
    <dsp:sp modelId="{CFAE5A03-6725-48DB-9A1E-212E5F02F906}">
      <dsp:nvSpPr>
        <dsp:cNvPr id="0" name=""/>
        <dsp:cNvSpPr/>
      </dsp:nvSpPr>
      <dsp:spPr>
        <a:xfrm>
          <a:off x="0" y="795429"/>
          <a:ext cx="10515600" cy="631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CHALLENGES OF CLOUD INFRASTRUCTURE PROVISIONING</a:t>
          </a:r>
        </a:p>
      </dsp:txBody>
      <dsp:txXfrm>
        <a:off x="30842" y="826271"/>
        <a:ext cx="10453916" cy="570116"/>
      </dsp:txXfrm>
    </dsp:sp>
    <dsp:sp modelId="{7F8AA72D-1D73-43F1-A967-41BC11888C88}">
      <dsp:nvSpPr>
        <dsp:cNvPr id="0" name=""/>
        <dsp:cNvSpPr/>
      </dsp:nvSpPr>
      <dsp:spPr>
        <a:xfrm>
          <a:off x="0" y="1504989"/>
          <a:ext cx="10515600" cy="631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Why I chose Terraform</a:t>
          </a:r>
        </a:p>
      </dsp:txBody>
      <dsp:txXfrm>
        <a:off x="30842" y="1535831"/>
        <a:ext cx="10453916" cy="570116"/>
      </dsp:txXfrm>
    </dsp:sp>
    <dsp:sp modelId="{7BCF5A97-71FD-4BA6-854B-07BFC2CE26EC}">
      <dsp:nvSpPr>
        <dsp:cNvPr id="0" name=""/>
        <dsp:cNvSpPr/>
      </dsp:nvSpPr>
      <dsp:spPr>
        <a:xfrm>
          <a:off x="0" y="2214549"/>
          <a:ext cx="10515600" cy="631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solidFill>
                <a:prstClr val="white"/>
              </a:solidFill>
              <a:latin typeface="Times New Roman" panose="02020603050405020304" pitchFamily="18" charset="0"/>
              <a:ea typeface="+mn-ea"/>
              <a:cs typeface="Times New Roman" panose="02020603050405020304" pitchFamily="18" charset="0"/>
            </a:rPr>
            <a:t>Terraform scripting</a:t>
          </a:r>
        </a:p>
      </dsp:txBody>
      <dsp:txXfrm>
        <a:off x="30842" y="2245391"/>
        <a:ext cx="10453916" cy="570116"/>
      </dsp:txXfrm>
    </dsp:sp>
    <dsp:sp modelId="{643E22C2-C68C-4D05-B65C-2775ADA77074}">
      <dsp:nvSpPr>
        <dsp:cNvPr id="0" name=""/>
        <dsp:cNvSpPr/>
      </dsp:nvSpPr>
      <dsp:spPr>
        <a:xfrm>
          <a:off x="0" y="2924109"/>
          <a:ext cx="10515600" cy="631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solidFill>
                <a:prstClr val="white"/>
              </a:solidFill>
              <a:latin typeface="Times New Roman" panose="02020603050405020304" pitchFamily="18" charset="0"/>
              <a:ea typeface="+mn-ea"/>
              <a:cs typeface="Times New Roman" panose="02020603050405020304" pitchFamily="18" charset="0"/>
            </a:rPr>
            <a:t>Best practices</a:t>
          </a:r>
        </a:p>
      </dsp:txBody>
      <dsp:txXfrm>
        <a:off x="30842" y="2954951"/>
        <a:ext cx="10453916" cy="570116"/>
      </dsp:txXfrm>
    </dsp:sp>
    <dsp:sp modelId="{F1E638C7-F6BA-4112-BB10-4AE9B366DC75}">
      <dsp:nvSpPr>
        <dsp:cNvPr id="0" name=""/>
        <dsp:cNvSpPr/>
      </dsp:nvSpPr>
      <dsp:spPr>
        <a:xfrm>
          <a:off x="0" y="3608501"/>
          <a:ext cx="10515600" cy="631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solidFill>
                <a:prstClr val="white"/>
              </a:solidFill>
              <a:latin typeface="Times New Roman" panose="02020603050405020304" pitchFamily="18" charset="0"/>
              <a:ea typeface="+mn-ea"/>
              <a:cs typeface="Times New Roman" panose="02020603050405020304" pitchFamily="18" charset="0"/>
            </a:rPr>
            <a:t>Terraform code automation</a:t>
          </a:r>
        </a:p>
      </dsp:txBody>
      <dsp:txXfrm>
        <a:off x="30842" y="3639343"/>
        <a:ext cx="10453916" cy="570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5F072-FD92-445B-81CD-7E0C17C1FEFA}">
      <dsp:nvSpPr>
        <dsp:cNvPr id="0" name=""/>
        <dsp:cNvSpPr/>
      </dsp:nvSpPr>
      <dsp:spPr>
        <a:xfrm rot="5400000">
          <a:off x="-236795" y="238852"/>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b="1" i="0" kern="1200" dirty="0"/>
            <a:t>People</a:t>
          </a:r>
          <a:endParaRPr lang="en-US" sz="2600" kern="1200" dirty="0"/>
        </a:p>
      </dsp:txBody>
      <dsp:txXfrm rot="-5400000">
        <a:off x="0" y="554579"/>
        <a:ext cx="1105044" cy="473590"/>
      </dsp:txXfrm>
    </dsp:sp>
    <dsp:sp modelId="{14C5A541-9224-4210-AAE4-B5B69B4DDC13}">
      <dsp:nvSpPr>
        <dsp:cNvPr id="0" name=""/>
        <dsp:cNvSpPr/>
      </dsp:nvSpPr>
      <dsp:spPr>
        <a:xfrm rot="5400000">
          <a:off x="5297265" y="-4190163"/>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Central IT struggles with manual workflows that are slow and error-prone.</a:t>
          </a:r>
        </a:p>
        <a:p>
          <a:pPr marL="228600" lvl="1" indent="-228600" algn="l" defTabSz="889000">
            <a:lnSpc>
              <a:spcPct val="90000"/>
            </a:lnSpc>
            <a:spcBef>
              <a:spcPct val="0"/>
            </a:spcBef>
            <a:spcAft>
              <a:spcPct val="15000"/>
            </a:spcAft>
            <a:buChar char="•"/>
          </a:pPr>
          <a:r>
            <a:rPr lang="en-US" sz="2000" kern="1200" dirty="0"/>
            <a:t>Developers want to improve application delivery, but are stymied by manual provisioning workflows.</a:t>
          </a:r>
        </a:p>
      </dsp:txBody>
      <dsp:txXfrm rot="-5400000">
        <a:off x="1105044" y="52149"/>
        <a:ext cx="9360464" cy="925930"/>
      </dsp:txXfrm>
    </dsp:sp>
    <dsp:sp modelId="{0D62FB0F-586D-44DD-9BAF-CD7CDE689633}">
      <dsp:nvSpPr>
        <dsp:cNvPr id="0" name=""/>
        <dsp:cNvSpPr/>
      </dsp:nvSpPr>
      <dsp:spPr>
        <a:xfrm rot="5400000">
          <a:off x="-236795" y="1623146"/>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b="1" kern="1200"/>
            <a:t>Process</a:t>
          </a:r>
          <a:endParaRPr lang="en-US" sz="2600" kern="1200"/>
        </a:p>
      </dsp:txBody>
      <dsp:txXfrm rot="-5400000">
        <a:off x="0" y="1938873"/>
        <a:ext cx="1105044" cy="473590"/>
      </dsp:txXfrm>
    </dsp:sp>
    <dsp:sp modelId="{F5F93196-E136-4848-90A7-B0791A487FF8}">
      <dsp:nvSpPr>
        <dsp:cNvPr id="0" name=""/>
        <dsp:cNvSpPr/>
      </dsp:nvSpPr>
      <dsp:spPr>
        <a:xfrm rot="5400000">
          <a:off x="5297265" y="-2805869"/>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Developers still request infrastructure via ticketing which is slow.</a:t>
          </a:r>
        </a:p>
        <a:p>
          <a:pPr marL="228600" lvl="1" indent="-228600" algn="l" defTabSz="889000">
            <a:lnSpc>
              <a:spcPct val="90000"/>
            </a:lnSpc>
            <a:spcBef>
              <a:spcPct val="0"/>
            </a:spcBef>
            <a:spcAft>
              <a:spcPct val="15000"/>
            </a:spcAft>
            <a:buChar char="•"/>
          </a:pPr>
          <a:r>
            <a:rPr lang="en-US" sz="2000" kern="1200" dirty="0"/>
            <a:t>Policy enforcement is manual or non-existent which impacts productivity and risk.</a:t>
          </a:r>
        </a:p>
      </dsp:txBody>
      <dsp:txXfrm rot="-5400000">
        <a:off x="1105044" y="1436443"/>
        <a:ext cx="9360464" cy="925930"/>
      </dsp:txXfrm>
    </dsp:sp>
    <dsp:sp modelId="{4129B228-002D-42A2-A8F4-BCEDBEFE4991}">
      <dsp:nvSpPr>
        <dsp:cNvPr id="0" name=""/>
        <dsp:cNvSpPr/>
      </dsp:nvSpPr>
      <dsp:spPr>
        <a:xfrm rot="5400000">
          <a:off x="-236795" y="3007440"/>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b="1" kern="1200"/>
            <a:t>Tools</a:t>
          </a:r>
          <a:endParaRPr lang="en-US" sz="2600" kern="1200"/>
        </a:p>
      </dsp:txBody>
      <dsp:txXfrm rot="-5400000">
        <a:off x="0" y="3323167"/>
        <a:ext cx="1105044" cy="473590"/>
      </dsp:txXfrm>
    </dsp:sp>
    <dsp:sp modelId="{6726AD2D-75B3-4018-AB5F-E4FF3B59E8A1}">
      <dsp:nvSpPr>
        <dsp:cNvPr id="0" name=""/>
        <dsp:cNvSpPr/>
      </dsp:nvSpPr>
      <dsp:spPr>
        <a:xfrm rot="5400000">
          <a:off x="5297265" y="-1421576"/>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Teams use multiple provisioning and management tools which decreases productivity.</a:t>
          </a:r>
        </a:p>
        <a:p>
          <a:pPr marL="228600" lvl="1" indent="-228600" algn="l" defTabSz="889000">
            <a:lnSpc>
              <a:spcPct val="90000"/>
            </a:lnSpc>
            <a:spcBef>
              <a:spcPct val="0"/>
            </a:spcBef>
            <a:spcAft>
              <a:spcPct val="15000"/>
            </a:spcAft>
            <a:buChar char="•"/>
          </a:pPr>
          <a:r>
            <a:rPr lang="en-US" sz="2000" kern="1200"/>
            <a:t>Infrastructure automation lacks automation that is scalable, consistent, and reusable.</a:t>
          </a:r>
        </a:p>
      </dsp:txBody>
      <dsp:txXfrm rot="-5400000">
        <a:off x="1105044" y="2820736"/>
        <a:ext cx="9360464" cy="9259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54E3-D5A5-5BDB-0E2C-17490E9E9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44B408-7813-40C9-641B-030D2ECFC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475DF4-EFFB-BE96-AE88-297ECEE20CF3}"/>
              </a:ext>
            </a:extLst>
          </p:cNvPr>
          <p:cNvSpPr>
            <a:spLocks noGrp="1"/>
          </p:cNvSpPr>
          <p:nvPr>
            <p:ph type="dt" sz="half" idx="10"/>
          </p:nvPr>
        </p:nvSpPr>
        <p:spPr/>
        <p:txBody>
          <a:bodyPr/>
          <a:lstStyle/>
          <a:p>
            <a:fld id="{D59F822F-7067-4019-BD28-477DCA67A290}" type="datetimeFigureOut">
              <a:rPr lang="en-US" smtClean="0"/>
              <a:t>5/21/2022</a:t>
            </a:fld>
            <a:endParaRPr lang="en-US"/>
          </a:p>
        </p:txBody>
      </p:sp>
      <p:sp>
        <p:nvSpPr>
          <p:cNvPr id="5" name="Footer Placeholder 4">
            <a:extLst>
              <a:ext uri="{FF2B5EF4-FFF2-40B4-BE49-F238E27FC236}">
                <a16:creationId xmlns:a16="http://schemas.microsoft.com/office/drawing/2014/main" id="{8A8C2BD9-F2A4-953D-20FC-8449B8ECE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0A599-2D36-D05A-2CFB-F7A117AC7E2F}"/>
              </a:ext>
            </a:extLst>
          </p:cNvPr>
          <p:cNvSpPr>
            <a:spLocks noGrp="1"/>
          </p:cNvSpPr>
          <p:nvPr>
            <p:ph type="sldNum" sz="quarter" idx="12"/>
          </p:nvPr>
        </p:nvSpPr>
        <p:spPr/>
        <p:txBody>
          <a:bodyPr/>
          <a:lstStyle/>
          <a:p>
            <a:fld id="{FC6CA2DF-95BB-454E-A093-E4F06068628F}" type="slidenum">
              <a:rPr lang="en-US" smtClean="0"/>
              <a:t>‹#›</a:t>
            </a:fld>
            <a:endParaRPr lang="en-US"/>
          </a:p>
        </p:txBody>
      </p:sp>
    </p:spTree>
    <p:extLst>
      <p:ext uri="{BB962C8B-B14F-4D97-AF65-F5344CB8AC3E}">
        <p14:creationId xmlns:p14="http://schemas.microsoft.com/office/powerpoint/2010/main" val="126544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03E7-8BFC-052D-7428-A0D3137540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88C8C1-6749-E186-2259-D0275FA727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AFA0B-DB70-5240-CBF2-AFC769B40E31}"/>
              </a:ext>
            </a:extLst>
          </p:cNvPr>
          <p:cNvSpPr>
            <a:spLocks noGrp="1"/>
          </p:cNvSpPr>
          <p:nvPr>
            <p:ph type="dt" sz="half" idx="10"/>
          </p:nvPr>
        </p:nvSpPr>
        <p:spPr/>
        <p:txBody>
          <a:bodyPr/>
          <a:lstStyle/>
          <a:p>
            <a:fld id="{D59F822F-7067-4019-BD28-477DCA67A290}" type="datetimeFigureOut">
              <a:rPr lang="en-US" smtClean="0"/>
              <a:t>5/21/2022</a:t>
            </a:fld>
            <a:endParaRPr lang="en-US"/>
          </a:p>
        </p:txBody>
      </p:sp>
      <p:sp>
        <p:nvSpPr>
          <p:cNvPr id="5" name="Footer Placeholder 4">
            <a:extLst>
              <a:ext uri="{FF2B5EF4-FFF2-40B4-BE49-F238E27FC236}">
                <a16:creationId xmlns:a16="http://schemas.microsoft.com/office/drawing/2014/main" id="{B1913BB1-5852-4A30-1EB1-DB13DD543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4517A-DD93-FE06-3A4C-8F84D542271E}"/>
              </a:ext>
            </a:extLst>
          </p:cNvPr>
          <p:cNvSpPr>
            <a:spLocks noGrp="1"/>
          </p:cNvSpPr>
          <p:nvPr>
            <p:ph type="sldNum" sz="quarter" idx="12"/>
          </p:nvPr>
        </p:nvSpPr>
        <p:spPr/>
        <p:txBody>
          <a:bodyPr/>
          <a:lstStyle/>
          <a:p>
            <a:fld id="{FC6CA2DF-95BB-454E-A093-E4F06068628F}" type="slidenum">
              <a:rPr lang="en-US" smtClean="0"/>
              <a:t>‹#›</a:t>
            </a:fld>
            <a:endParaRPr lang="en-US"/>
          </a:p>
        </p:txBody>
      </p:sp>
    </p:spTree>
    <p:extLst>
      <p:ext uri="{BB962C8B-B14F-4D97-AF65-F5344CB8AC3E}">
        <p14:creationId xmlns:p14="http://schemas.microsoft.com/office/powerpoint/2010/main" val="293007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5A75A7-F498-9154-6154-DCB8F5F7C5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963433-03B7-F4B8-68D2-510F991763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7A22D-1F3F-96FE-4712-355F1DC1B6AF}"/>
              </a:ext>
            </a:extLst>
          </p:cNvPr>
          <p:cNvSpPr>
            <a:spLocks noGrp="1"/>
          </p:cNvSpPr>
          <p:nvPr>
            <p:ph type="dt" sz="half" idx="10"/>
          </p:nvPr>
        </p:nvSpPr>
        <p:spPr/>
        <p:txBody>
          <a:bodyPr/>
          <a:lstStyle/>
          <a:p>
            <a:fld id="{D59F822F-7067-4019-BD28-477DCA67A290}" type="datetimeFigureOut">
              <a:rPr lang="en-US" smtClean="0"/>
              <a:t>5/21/2022</a:t>
            </a:fld>
            <a:endParaRPr lang="en-US"/>
          </a:p>
        </p:txBody>
      </p:sp>
      <p:sp>
        <p:nvSpPr>
          <p:cNvPr id="5" name="Footer Placeholder 4">
            <a:extLst>
              <a:ext uri="{FF2B5EF4-FFF2-40B4-BE49-F238E27FC236}">
                <a16:creationId xmlns:a16="http://schemas.microsoft.com/office/drawing/2014/main" id="{8BCBD70F-5470-D9D2-7125-316E3DF2A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3C335-225B-DCA7-14D0-1B30CA80FC5B}"/>
              </a:ext>
            </a:extLst>
          </p:cNvPr>
          <p:cNvSpPr>
            <a:spLocks noGrp="1"/>
          </p:cNvSpPr>
          <p:nvPr>
            <p:ph type="sldNum" sz="quarter" idx="12"/>
          </p:nvPr>
        </p:nvSpPr>
        <p:spPr/>
        <p:txBody>
          <a:bodyPr/>
          <a:lstStyle/>
          <a:p>
            <a:fld id="{FC6CA2DF-95BB-454E-A093-E4F06068628F}" type="slidenum">
              <a:rPr lang="en-US" smtClean="0"/>
              <a:t>‹#›</a:t>
            </a:fld>
            <a:endParaRPr lang="en-US"/>
          </a:p>
        </p:txBody>
      </p:sp>
    </p:spTree>
    <p:extLst>
      <p:ext uri="{BB962C8B-B14F-4D97-AF65-F5344CB8AC3E}">
        <p14:creationId xmlns:p14="http://schemas.microsoft.com/office/powerpoint/2010/main" val="112593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D7D4-8DE1-781A-ED25-83CC404C0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13795D-EE96-7952-35DE-83C913E7FE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2C7621-DDCC-1F5D-6789-58DDDD908259}"/>
              </a:ext>
            </a:extLst>
          </p:cNvPr>
          <p:cNvSpPr>
            <a:spLocks noGrp="1"/>
          </p:cNvSpPr>
          <p:nvPr>
            <p:ph type="dt" sz="half" idx="10"/>
          </p:nvPr>
        </p:nvSpPr>
        <p:spPr/>
        <p:txBody>
          <a:bodyPr/>
          <a:lstStyle/>
          <a:p>
            <a:fld id="{D59F822F-7067-4019-BD28-477DCA67A290}" type="datetimeFigureOut">
              <a:rPr lang="en-US" smtClean="0"/>
              <a:t>5/21/2022</a:t>
            </a:fld>
            <a:endParaRPr lang="en-US"/>
          </a:p>
        </p:txBody>
      </p:sp>
      <p:sp>
        <p:nvSpPr>
          <p:cNvPr id="5" name="Footer Placeholder 4">
            <a:extLst>
              <a:ext uri="{FF2B5EF4-FFF2-40B4-BE49-F238E27FC236}">
                <a16:creationId xmlns:a16="http://schemas.microsoft.com/office/drawing/2014/main" id="{ED9AD29A-9F6F-BE0C-BA04-D5C000495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74461F-6FD9-6C63-E743-14777030A7DC}"/>
              </a:ext>
            </a:extLst>
          </p:cNvPr>
          <p:cNvSpPr>
            <a:spLocks noGrp="1"/>
          </p:cNvSpPr>
          <p:nvPr>
            <p:ph type="sldNum" sz="quarter" idx="12"/>
          </p:nvPr>
        </p:nvSpPr>
        <p:spPr/>
        <p:txBody>
          <a:bodyPr/>
          <a:lstStyle/>
          <a:p>
            <a:fld id="{FC6CA2DF-95BB-454E-A093-E4F06068628F}" type="slidenum">
              <a:rPr lang="en-US" smtClean="0"/>
              <a:t>‹#›</a:t>
            </a:fld>
            <a:endParaRPr lang="en-US"/>
          </a:p>
        </p:txBody>
      </p:sp>
    </p:spTree>
    <p:extLst>
      <p:ext uri="{BB962C8B-B14F-4D97-AF65-F5344CB8AC3E}">
        <p14:creationId xmlns:p14="http://schemas.microsoft.com/office/powerpoint/2010/main" val="473909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3BC3-1212-E3E5-6A67-B8FF8E110E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23E1D3-5679-D156-B3C7-E5E138F29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1E647B-1C70-F86D-21CF-5665FD722F36}"/>
              </a:ext>
            </a:extLst>
          </p:cNvPr>
          <p:cNvSpPr>
            <a:spLocks noGrp="1"/>
          </p:cNvSpPr>
          <p:nvPr>
            <p:ph type="dt" sz="half" idx="10"/>
          </p:nvPr>
        </p:nvSpPr>
        <p:spPr/>
        <p:txBody>
          <a:bodyPr/>
          <a:lstStyle/>
          <a:p>
            <a:fld id="{D59F822F-7067-4019-BD28-477DCA67A290}" type="datetimeFigureOut">
              <a:rPr lang="en-US" smtClean="0"/>
              <a:t>5/21/2022</a:t>
            </a:fld>
            <a:endParaRPr lang="en-US"/>
          </a:p>
        </p:txBody>
      </p:sp>
      <p:sp>
        <p:nvSpPr>
          <p:cNvPr id="5" name="Footer Placeholder 4">
            <a:extLst>
              <a:ext uri="{FF2B5EF4-FFF2-40B4-BE49-F238E27FC236}">
                <a16:creationId xmlns:a16="http://schemas.microsoft.com/office/drawing/2014/main" id="{58ADAC00-07FB-522D-BC4F-564E1B377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0BC1E-C7EC-E83F-C226-D985B0116197}"/>
              </a:ext>
            </a:extLst>
          </p:cNvPr>
          <p:cNvSpPr>
            <a:spLocks noGrp="1"/>
          </p:cNvSpPr>
          <p:nvPr>
            <p:ph type="sldNum" sz="quarter" idx="12"/>
          </p:nvPr>
        </p:nvSpPr>
        <p:spPr/>
        <p:txBody>
          <a:bodyPr/>
          <a:lstStyle/>
          <a:p>
            <a:fld id="{FC6CA2DF-95BB-454E-A093-E4F06068628F}" type="slidenum">
              <a:rPr lang="en-US" smtClean="0"/>
              <a:t>‹#›</a:t>
            </a:fld>
            <a:endParaRPr lang="en-US"/>
          </a:p>
        </p:txBody>
      </p:sp>
    </p:spTree>
    <p:extLst>
      <p:ext uri="{BB962C8B-B14F-4D97-AF65-F5344CB8AC3E}">
        <p14:creationId xmlns:p14="http://schemas.microsoft.com/office/powerpoint/2010/main" val="373137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648C-430C-CD00-DE1A-14FA15B54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D39E28-54B1-4341-8407-F73C9D294C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8C5DD7-0E22-B132-EB3A-F64206A074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A8BDC2-2080-D4B6-6FBF-C9014346941E}"/>
              </a:ext>
            </a:extLst>
          </p:cNvPr>
          <p:cNvSpPr>
            <a:spLocks noGrp="1"/>
          </p:cNvSpPr>
          <p:nvPr>
            <p:ph type="dt" sz="half" idx="10"/>
          </p:nvPr>
        </p:nvSpPr>
        <p:spPr/>
        <p:txBody>
          <a:bodyPr/>
          <a:lstStyle/>
          <a:p>
            <a:fld id="{D59F822F-7067-4019-BD28-477DCA67A290}" type="datetimeFigureOut">
              <a:rPr lang="en-US" smtClean="0"/>
              <a:t>5/21/2022</a:t>
            </a:fld>
            <a:endParaRPr lang="en-US"/>
          </a:p>
        </p:txBody>
      </p:sp>
      <p:sp>
        <p:nvSpPr>
          <p:cNvPr id="6" name="Footer Placeholder 5">
            <a:extLst>
              <a:ext uri="{FF2B5EF4-FFF2-40B4-BE49-F238E27FC236}">
                <a16:creationId xmlns:a16="http://schemas.microsoft.com/office/drawing/2014/main" id="{69D4AEFE-998F-07CE-C11E-CC213B2400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11969B-9695-3138-7D89-2DC35419DFF4}"/>
              </a:ext>
            </a:extLst>
          </p:cNvPr>
          <p:cNvSpPr>
            <a:spLocks noGrp="1"/>
          </p:cNvSpPr>
          <p:nvPr>
            <p:ph type="sldNum" sz="quarter" idx="12"/>
          </p:nvPr>
        </p:nvSpPr>
        <p:spPr/>
        <p:txBody>
          <a:bodyPr/>
          <a:lstStyle/>
          <a:p>
            <a:fld id="{FC6CA2DF-95BB-454E-A093-E4F06068628F}" type="slidenum">
              <a:rPr lang="en-US" smtClean="0"/>
              <a:t>‹#›</a:t>
            </a:fld>
            <a:endParaRPr lang="en-US"/>
          </a:p>
        </p:txBody>
      </p:sp>
    </p:spTree>
    <p:extLst>
      <p:ext uri="{BB962C8B-B14F-4D97-AF65-F5344CB8AC3E}">
        <p14:creationId xmlns:p14="http://schemas.microsoft.com/office/powerpoint/2010/main" val="221048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90865-93A0-F8CD-5298-95A777D182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3F9790-5893-432E-8303-5C955DFECD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F83363-F3A0-9105-85EC-0481E12BEA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5D1DE4-7371-6DD0-F032-C9C948BAD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7AD1C7-0543-B976-1407-0599C95E40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E0FCBD-662D-FB7D-73BB-B72E5CEA7B0F}"/>
              </a:ext>
            </a:extLst>
          </p:cNvPr>
          <p:cNvSpPr>
            <a:spLocks noGrp="1"/>
          </p:cNvSpPr>
          <p:nvPr>
            <p:ph type="dt" sz="half" idx="10"/>
          </p:nvPr>
        </p:nvSpPr>
        <p:spPr/>
        <p:txBody>
          <a:bodyPr/>
          <a:lstStyle/>
          <a:p>
            <a:fld id="{D59F822F-7067-4019-BD28-477DCA67A290}" type="datetimeFigureOut">
              <a:rPr lang="en-US" smtClean="0"/>
              <a:t>5/21/2022</a:t>
            </a:fld>
            <a:endParaRPr lang="en-US"/>
          </a:p>
        </p:txBody>
      </p:sp>
      <p:sp>
        <p:nvSpPr>
          <p:cNvPr id="8" name="Footer Placeholder 7">
            <a:extLst>
              <a:ext uri="{FF2B5EF4-FFF2-40B4-BE49-F238E27FC236}">
                <a16:creationId xmlns:a16="http://schemas.microsoft.com/office/drawing/2014/main" id="{B26A59CE-9384-E356-84A5-8A65C24E33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E7A6D4-0AE2-B5E4-D6B4-34C3EF988327}"/>
              </a:ext>
            </a:extLst>
          </p:cNvPr>
          <p:cNvSpPr>
            <a:spLocks noGrp="1"/>
          </p:cNvSpPr>
          <p:nvPr>
            <p:ph type="sldNum" sz="quarter" idx="12"/>
          </p:nvPr>
        </p:nvSpPr>
        <p:spPr/>
        <p:txBody>
          <a:bodyPr/>
          <a:lstStyle/>
          <a:p>
            <a:fld id="{FC6CA2DF-95BB-454E-A093-E4F06068628F}" type="slidenum">
              <a:rPr lang="en-US" smtClean="0"/>
              <a:t>‹#›</a:t>
            </a:fld>
            <a:endParaRPr lang="en-US"/>
          </a:p>
        </p:txBody>
      </p:sp>
    </p:spTree>
    <p:extLst>
      <p:ext uri="{BB962C8B-B14F-4D97-AF65-F5344CB8AC3E}">
        <p14:creationId xmlns:p14="http://schemas.microsoft.com/office/powerpoint/2010/main" val="77869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F167-E212-67AA-5F0F-4917190B6D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3498FC-EEED-85EC-C945-D34DE619606B}"/>
              </a:ext>
            </a:extLst>
          </p:cNvPr>
          <p:cNvSpPr>
            <a:spLocks noGrp="1"/>
          </p:cNvSpPr>
          <p:nvPr>
            <p:ph type="dt" sz="half" idx="10"/>
          </p:nvPr>
        </p:nvSpPr>
        <p:spPr/>
        <p:txBody>
          <a:bodyPr/>
          <a:lstStyle/>
          <a:p>
            <a:fld id="{D59F822F-7067-4019-BD28-477DCA67A290}" type="datetimeFigureOut">
              <a:rPr lang="en-US" smtClean="0"/>
              <a:t>5/21/2022</a:t>
            </a:fld>
            <a:endParaRPr lang="en-US"/>
          </a:p>
        </p:txBody>
      </p:sp>
      <p:sp>
        <p:nvSpPr>
          <p:cNvPr id="4" name="Footer Placeholder 3">
            <a:extLst>
              <a:ext uri="{FF2B5EF4-FFF2-40B4-BE49-F238E27FC236}">
                <a16:creationId xmlns:a16="http://schemas.microsoft.com/office/drawing/2014/main" id="{9E7BCE8B-0F65-9FAD-456A-E7930D814D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3F04B2-0127-AF16-4765-4C3A72DB21B0}"/>
              </a:ext>
            </a:extLst>
          </p:cNvPr>
          <p:cNvSpPr>
            <a:spLocks noGrp="1"/>
          </p:cNvSpPr>
          <p:nvPr>
            <p:ph type="sldNum" sz="quarter" idx="12"/>
          </p:nvPr>
        </p:nvSpPr>
        <p:spPr/>
        <p:txBody>
          <a:bodyPr/>
          <a:lstStyle/>
          <a:p>
            <a:fld id="{FC6CA2DF-95BB-454E-A093-E4F06068628F}" type="slidenum">
              <a:rPr lang="en-US" smtClean="0"/>
              <a:t>‹#›</a:t>
            </a:fld>
            <a:endParaRPr lang="en-US"/>
          </a:p>
        </p:txBody>
      </p:sp>
    </p:spTree>
    <p:extLst>
      <p:ext uri="{BB962C8B-B14F-4D97-AF65-F5344CB8AC3E}">
        <p14:creationId xmlns:p14="http://schemas.microsoft.com/office/powerpoint/2010/main" val="170042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87635-69CF-27CA-CFE5-BDA3EE889C92}"/>
              </a:ext>
            </a:extLst>
          </p:cNvPr>
          <p:cNvSpPr>
            <a:spLocks noGrp="1"/>
          </p:cNvSpPr>
          <p:nvPr>
            <p:ph type="dt" sz="half" idx="10"/>
          </p:nvPr>
        </p:nvSpPr>
        <p:spPr/>
        <p:txBody>
          <a:bodyPr/>
          <a:lstStyle/>
          <a:p>
            <a:fld id="{D59F822F-7067-4019-BD28-477DCA67A290}" type="datetimeFigureOut">
              <a:rPr lang="en-US" smtClean="0"/>
              <a:t>5/21/2022</a:t>
            </a:fld>
            <a:endParaRPr lang="en-US"/>
          </a:p>
        </p:txBody>
      </p:sp>
      <p:sp>
        <p:nvSpPr>
          <p:cNvPr id="3" name="Footer Placeholder 2">
            <a:extLst>
              <a:ext uri="{FF2B5EF4-FFF2-40B4-BE49-F238E27FC236}">
                <a16:creationId xmlns:a16="http://schemas.microsoft.com/office/drawing/2014/main" id="{72E48282-4AA9-AF4A-5192-19DEF3BB90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9E395B-CE18-165F-3FA6-E30EA695A731}"/>
              </a:ext>
            </a:extLst>
          </p:cNvPr>
          <p:cNvSpPr>
            <a:spLocks noGrp="1"/>
          </p:cNvSpPr>
          <p:nvPr>
            <p:ph type="sldNum" sz="quarter" idx="12"/>
          </p:nvPr>
        </p:nvSpPr>
        <p:spPr/>
        <p:txBody>
          <a:bodyPr/>
          <a:lstStyle/>
          <a:p>
            <a:fld id="{FC6CA2DF-95BB-454E-A093-E4F06068628F}" type="slidenum">
              <a:rPr lang="en-US" smtClean="0"/>
              <a:t>‹#›</a:t>
            </a:fld>
            <a:endParaRPr lang="en-US"/>
          </a:p>
        </p:txBody>
      </p:sp>
    </p:spTree>
    <p:extLst>
      <p:ext uri="{BB962C8B-B14F-4D97-AF65-F5344CB8AC3E}">
        <p14:creationId xmlns:p14="http://schemas.microsoft.com/office/powerpoint/2010/main" val="662544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29B3-DE08-AC53-0DA3-674DAD988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4F14FA-B56F-3D14-34DF-172D6062A1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EF1225-AE4D-911C-15C3-53C6EAC40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E4BC66-B5F3-7130-E7BB-E8BD3A90387F}"/>
              </a:ext>
            </a:extLst>
          </p:cNvPr>
          <p:cNvSpPr>
            <a:spLocks noGrp="1"/>
          </p:cNvSpPr>
          <p:nvPr>
            <p:ph type="dt" sz="half" idx="10"/>
          </p:nvPr>
        </p:nvSpPr>
        <p:spPr/>
        <p:txBody>
          <a:bodyPr/>
          <a:lstStyle/>
          <a:p>
            <a:fld id="{D59F822F-7067-4019-BD28-477DCA67A290}" type="datetimeFigureOut">
              <a:rPr lang="en-US" smtClean="0"/>
              <a:t>5/21/2022</a:t>
            </a:fld>
            <a:endParaRPr lang="en-US"/>
          </a:p>
        </p:txBody>
      </p:sp>
      <p:sp>
        <p:nvSpPr>
          <p:cNvPr id="6" name="Footer Placeholder 5">
            <a:extLst>
              <a:ext uri="{FF2B5EF4-FFF2-40B4-BE49-F238E27FC236}">
                <a16:creationId xmlns:a16="http://schemas.microsoft.com/office/drawing/2014/main" id="{7869B8AE-D16E-7672-F9AE-2571586867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9B6FB-6C06-42F4-D083-59B45E6EA3E3}"/>
              </a:ext>
            </a:extLst>
          </p:cNvPr>
          <p:cNvSpPr>
            <a:spLocks noGrp="1"/>
          </p:cNvSpPr>
          <p:nvPr>
            <p:ph type="sldNum" sz="quarter" idx="12"/>
          </p:nvPr>
        </p:nvSpPr>
        <p:spPr/>
        <p:txBody>
          <a:bodyPr/>
          <a:lstStyle/>
          <a:p>
            <a:fld id="{FC6CA2DF-95BB-454E-A093-E4F06068628F}" type="slidenum">
              <a:rPr lang="en-US" smtClean="0"/>
              <a:t>‹#›</a:t>
            </a:fld>
            <a:endParaRPr lang="en-US"/>
          </a:p>
        </p:txBody>
      </p:sp>
    </p:spTree>
    <p:extLst>
      <p:ext uri="{BB962C8B-B14F-4D97-AF65-F5344CB8AC3E}">
        <p14:creationId xmlns:p14="http://schemas.microsoft.com/office/powerpoint/2010/main" val="403785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A283-A8CF-BF99-719A-7AB6DF12D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1B3CE5-879A-1D12-0086-F119C75B1A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D33761-0E4A-CE2B-CBF8-4B9CD6087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4ACEC-54B2-314C-65A4-E5ED3B4FAE93}"/>
              </a:ext>
            </a:extLst>
          </p:cNvPr>
          <p:cNvSpPr>
            <a:spLocks noGrp="1"/>
          </p:cNvSpPr>
          <p:nvPr>
            <p:ph type="dt" sz="half" idx="10"/>
          </p:nvPr>
        </p:nvSpPr>
        <p:spPr/>
        <p:txBody>
          <a:bodyPr/>
          <a:lstStyle/>
          <a:p>
            <a:fld id="{D59F822F-7067-4019-BD28-477DCA67A290}" type="datetimeFigureOut">
              <a:rPr lang="en-US" smtClean="0"/>
              <a:t>5/21/2022</a:t>
            </a:fld>
            <a:endParaRPr lang="en-US"/>
          </a:p>
        </p:txBody>
      </p:sp>
      <p:sp>
        <p:nvSpPr>
          <p:cNvPr id="6" name="Footer Placeholder 5">
            <a:extLst>
              <a:ext uri="{FF2B5EF4-FFF2-40B4-BE49-F238E27FC236}">
                <a16:creationId xmlns:a16="http://schemas.microsoft.com/office/drawing/2014/main" id="{1EA49D8C-65EF-D188-C569-72EBB91BA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00910-46A7-2008-E2FB-F1EBC7B47DD9}"/>
              </a:ext>
            </a:extLst>
          </p:cNvPr>
          <p:cNvSpPr>
            <a:spLocks noGrp="1"/>
          </p:cNvSpPr>
          <p:nvPr>
            <p:ph type="sldNum" sz="quarter" idx="12"/>
          </p:nvPr>
        </p:nvSpPr>
        <p:spPr/>
        <p:txBody>
          <a:bodyPr/>
          <a:lstStyle/>
          <a:p>
            <a:fld id="{FC6CA2DF-95BB-454E-A093-E4F06068628F}" type="slidenum">
              <a:rPr lang="en-US" smtClean="0"/>
              <a:t>‹#›</a:t>
            </a:fld>
            <a:endParaRPr lang="en-US"/>
          </a:p>
        </p:txBody>
      </p:sp>
    </p:spTree>
    <p:extLst>
      <p:ext uri="{BB962C8B-B14F-4D97-AF65-F5344CB8AC3E}">
        <p14:creationId xmlns:p14="http://schemas.microsoft.com/office/powerpoint/2010/main" val="268927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906F14-35A0-1C7A-619C-C0431B2AC7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673853-F82F-4209-CF97-94D1D1103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C372-F971-DDBD-B0B7-BB3BFDE14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F822F-7067-4019-BD28-477DCA67A290}" type="datetimeFigureOut">
              <a:rPr lang="en-US" smtClean="0"/>
              <a:t>5/21/2022</a:t>
            </a:fld>
            <a:endParaRPr lang="en-US"/>
          </a:p>
        </p:txBody>
      </p:sp>
      <p:sp>
        <p:nvSpPr>
          <p:cNvPr id="5" name="Footer Placeholder 4">
            <a:extLst>
              <a:ext uri="{FF2B5EF4-FFF2-40B4-BE49-F238E27FC236}">
                <a16:creationId xmlns:a16="http://schemas.microsoft.com/office/drawing/2014/main" id="{58CB0536-67B5-7D11-9345-14975D417C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B23328-18C4-BB82-D908-4A0EF3A9D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CA2DF-95BB-454E-A093-E4F06068628F}" type="slidenum">
              <a:rPr lang="en-US" smtClean="0"/>
              <a:t>‹#›</a:t>
            </a:fld>
            <a:endParaRPr lang="en-US"/>
          </a:p>
        </p:txBody>
      </p:sp>
    </p:spTree>
    <p:extLst>
      <p:ext uri="{BB962C8B-B14F-4D97-AF65-F5344CB8AC3E}">
        <p14:creationId xmlns:p14="http://schemas.microsoft.com/office/powerpoint/2010/main" val="243547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ozbillwang/terraform-best-practices/blob/master/s3-backen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56AF-68D2-A3EF-8CDC-17629D0DB679}"/>
              </a:ext>
            </a:extLst>
          </p:cNvPr>
          <p:cNvSpPr>
            <a:spLocks noGrp="1"/>
          </p:cNvSpPr>
          <p:nvPr>
            <p:ph type="title"/>
          </p:nvPr>
        </p:nvSpPr>
        <p:spPr/>
        <p:txBody>
          <a:bodyPr/>
          <a:lstStyle/>
          <a:p>
            <a:r>
              <a:rPr lang="en-US" b="1" u="sng" dirty="0">
                <a:solidFill>
                  <a:schemeClr val="accent1">
                    <a:lumMod val="75000"/>
                  </a:schemeClr>
                </a:solidFill>
                <a:latin typeface="Times New Roman" panose="02020603050405020304" pitchFamily="18" charset="0"/>
                <a:cs typeface="Times New Roman" panose="02020603050405020304" pitchFamily="18" charset="0"/>
              </a:rPr>
              <a:t>IAC with Terraform and AWS Cloud</a:t>
            </a:r>
          </a:p>
        </p:txBody>
      </p:sp>
      <p:sp>
        <p:nvSpPr>
          <p:cNvPr id="3" name="Content Placeholder 2">
            <a:extLst>
              <a:ext uri="{FF2B5EF4-FFF2-40B4-BE49-F238E27FC236}">
                <a16:creationId xmlns:a16="http://schemas.microsoft.com/office/drawing/2014/main" id="{8CF03171-455F-3E7B-E9D6-7CDC052AEE23}"/>
              </a:ext>
            </a:extLst>
          </p:cNvPr>
          <p:cNvSpPr>
            <a:spLocks noGrp="1"/>
          </p:cNvSpPr>
          <p:nvPr>
            <p:ph idx="1"/>
          </p:nvPr>
        </p:nvSpPr>
        <p:spPr>
          <a:xfrm>
            <a:off x="6350466" y="5601282"/>
            <a:ext cx="5439562" cy="95062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Author: Shahbaz Rahmat Kareem</a:t>
            </a:r>
          </a:p>
          <a:p>
            <a:pPr marL="0" indent="0">
              <a:buNone/>
            </a:pPr>
            <a:r>
              <a:rPr lang="en-US" sz="1400" dirty="0">
                <a:latin typeface="Times New Roman" panose="02020603050405020304" pitchFamily="18" charset="0"/>
                <a:cs typeface="Times New Roman" panose="02020603050405020304" pitchFamily="18" charset="0"/>
              </a:rPr>
              <a:t>	Senior Consultant in Infrastructure and Cloud Services</a:t>
            </a:r>
          </a:p>
        </p:txBody>
      </p:sp>
      <p:pic>
        <p:nvPicPr>
          <p:cNvPr id="5" name="Picture 4">
            <a:extLst>
              <a:ext uri="{FF2B5EF4-FFF2-40B4-BE49-F238E27FC236}">
                <a16:creationId xmlns:a16="http://schemas.microsoft.com/office/drawing/2014/main" id="{AA2652AB-CCF8-20B5-159B-D0B4D6585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713" y="1818663"/>
            <a:ext cx="3769104" cy="3769104"/>
          </a:xfrm>
          <a:prstGeom prst="rect">
            <a:avLst/>
          </a:prstGeom>
        </p:spPr>
      </p:pic>
    </p:spTree>
    <p:extLst>
      <p:ext uri="{BB962C8B-B14F-4D97-AF65-F5344CB8AC3E}">
        <p14:creationId xmlns:p14="http://schemas.microsoft.com/office/powerpoint/2010/main" val="349648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D6F6-D213-7057-8EDA-8C6C84ECB97E}"/>
              </a:ext>
            </a:extLst>
          </p:cNvPr>
          <p:cNvSpPr>
            <a:spLocks noGrp="1"/>
          </p:cNvSpPr>
          <p:nvPr>
            <p:ph type="title"/>
          </p:nvPr>
        </p:nvSpPr>
        <p:spPr/>
        <p:txBody>
          <a:bodyPr/>
          <a:lstStyle/>
          <a:p>
            <a:r>
              <a:rPr lang="en-US" sz="4400" kern="1200" dirty="0">
                <a:latin typeface="Times New Roman" panose="02020603050405020304" pitchFamily="18" charset="0"/>
                <a:ea typeface="+mn-ea"/>
                <a:cs typeface="Times New Roman" panose="02020603050405020304" pitchFamily="18" charset="0"/>
              </a:rPr>
              <a:t>Terraform scripting</a:t>
            </a:r>
            <a:endParaRPr lang="en-US" dirty="0"/>
          </a:p>
        </p:txBody>
      </p:sp>
      <p:sp>
        <p:nvSpPr>
          <p:cNvPr id="3" name="Content Placeholder 2">
            <a:extLst>
              <a:ext uri="{FF2B5EF4-FFF2-40B4-BE49-F238E27FC236}">
                <a16:creationId xmlns:a16="http://schemas.microsoft.com/office/drawing/2014/main" id="{4E7C660E-39E5-9955-2987-262EC5B9B0B1}"/>
              </a:ext>
            </a:extLst>
          </p:cNvPr>
          <p:cNvSpPr>
            <a:spLocks noGrp="1"/>
          </p:cNvSpPr>
          <p:nvPr>
            <p:ph idx="1"/>
          </p:nvPr>
        </p:nvSpPr>
        <p:spPr>
          <a:xfrm>
            <a:off x="838200" y="1825625"/>
            <a:ext cx="10515600" cy="4667250"/>
          </a:xfrm>
        </p:spPr>
        <p:txBody>
          <a:bodyPr>
            <a:normAutofit fontScale="32500" lnSpcReduction="20000"/>
          </a:bodyPr>
          <a:lstStyle/>
          <a:p>
            <a:pPr marL="0" indent="0">
              <a:buNone/>
            </a:pPr>
            <a:r>
              <a:rPr lang="en-US" sz="5600" b="0" dirty="0">
                <a:solidFill>
                  <a:srgbClr val="4EC9B0"/>
                </a:solidFill>
                <a:effectLst/>
                <a:latin typeface="Times New Roman" panose="02020603050405020304" pitchFamily="18" charset="0"/>
                <a:cs typeface="Times New Roman" panose="02020603050405020304" pitchFamily="18" charset="0"/>
              </a:rPr>
              <a:t>provider</a:t>
            </a:r>
            <a:r>
              <a:rPr lang="en-US" sz="5600" b="0" dirty="0">
                <a:solidFill>
                  <a:srgbClr val="D4D4D4"/>
                </a:solidFill>
                <a:effectLst/>
                <a:latin typeface="Times New Roman" panose="02020603050405020304" pitchFamily="18" charset="0"/>
                <a:cs typeface="Times New Roman" panose="02020603050405020304" pitchFamily="18" charset="0"/>
              </a:rPr>
              <a:t> </a:t>
            </a:r>
            <a:r>
              <a:rPr lang="en-US" sz="5600" b="0" dirty="0">
                <a:solidFill>
                  <a:srgbClr val="CE9178"/>
                </a:solidFill>
                <a:effectLst/>
                <a:latin typeface="Times New Roman" panose="02020603050405020304" pitchFamily="18" charset="0"/>
                <a:cs typeface="Times New Roman" panose="02020603050405020304" pitchFamily="18" charset="0"/>
              </a:rPr>
              <a:t>"</a:t>
            </a:r>
            <a:r>
              <a:rPr lang="en-US" sz="5600" b="0" dirty="0" err="1">
                <a:solidFill>
                  <a:srgbClr val="CE9178"/>
                </a:solidFill>
                <a:effectLst/>
                <a:latin typeface="Times New Roman" panose="02020603050405020304" pitchFamily="18" charset="0"/>
                <a:cs typeface="Times New Roman" panose="02020603050405020304" pitchFamily="18" charset="0"/>
              </a:rPr>
              <a:t>aws</a:t>
            </a:r>
            <a:r>
              <a:rPr lang="en-US" sz="5600" b="0" dirty="0">
                <a:solidFill>
                  <a:srgbClr val="CE9178"/>
                </a:solidFill>
                <a:effectLst/>
                <a:latin typeface="Times New Roman" panose="02020603050405020304" pitchFamily="18" charset="0"/>
                <a:cs typeface="Times New Roman" panose="02020603050405020304" pitchFamily="18" charset="0"/>
              </a:rPr>
              <a:t>"</a:t>
            </a:r>
            <a:r>
              <a:rPr lang="en-US" sz="5600" b="0" dirty="0">
                <a:solidFill>
                  <a:srgbClr val="D4D4D4"/>
                </a:solidFill>
                <a:effectLst/>
                <a:latin typeface="Times New Roman" panose="02020603050405020304" pitchFamily="18" charset="0"/>
                <a:cs typeface="Times New Roman" panose="02020603050405020304" pitchFamily="18" charset="0"/>
              </a:rPr>
              <a:t> {    </a:t>
            </a:r>
          </a:p>
          <a:p>
            <a:pPr marL="0" indent="0">
              <a:buNone/>
            </a:pPr>
            <a:r>
              <a:rPr lang="en-US" sz="5600" b="0" dirty="0">
                <a:solidFill>
                  <a:srgbClr val="D4D4D4"/>
                </a:solidFill>
                <a:effectLst/>
                <a:latin typeface="Times New Roman" panose="02020603050405020304" pitchFamily="18" charset="0"/>
                <a:cs typeface="Times New Roman" panose="02020603050405020304" pitchFamily="18" charset="0"/>
              </a:rPr>
              <a:t>  </a:t>
            </a:r>
            <a:r>
              <a:rPr lang="en-US" sz="5600" b="0" dirty="0">
                <a:solidFill>
                  <a:srgbClr val="9CDCFE"/>
                </a:solidFill>
                <a:effectLst/>
                <a:latin typeface="Times New Roman" panose="02020603050405020304" pitchFamily="18" charset="0"/>
                <a:cs typeface="Times New Roman" panose="02020603050405020304" pitchFamily="18" charset="0"/>
              </a:rPr>
              <a:t>region </a:t>
            </a:r>
            <a:r>
              <a:rPr lang="en-US" sz="5600" b="0" dirty="0">
                <a:solidFill>
                  <a:srgbClr val="D4D4D4"/>
                </a:solidFill>
                <a:effectLst/>
                <a:latin typeface="Times New Roman" panose="02020603050405020304" pitchFamily="18" charset="0"/>
                <a:cs typeface="Times New Roman" panose="02020603050405020304" pitchFamily="18" charset="0"/>
              </a:rPr>
              <a:t>=</a:t>
            </a:r>
            <a:r>
              <a:rPr lang="en-US" sz="5600" b="0" dirty="0">
                <a:solidFill>
                  <a:srgbClr val="9CDCFE"/>
                </a:solidFill>
                <a:effectLst/>
                <a:latin typeface="Times New Roman" panose="02020603050405020304" pitchFamily="18" charset="0"/>
                <a:cs typeface="Times New Roman" panose="02020603050405020304" pitchFamily="18" charset="0"/>
              </a:rPr>
              <a:t> </a:t>
            </a:r>
            <a:r>
              <a:rPr lang="en-US" sz="5600" b="0" dirty="0" err="1">
                <a:solidFill>
                  <a:srgbClr val="D4D4D4"/>
                </a:solidFill>
                <a:effectLst/>
                <a:latin typeface="Times New Roman" panose="02020603050405020304" pitchFamily="18" charset="0"/>
                <a:cs typeface="Times New Roman" panose="02020603050405020304" pitchFamily="18" charset="0"/>
              </a:rPr>
              <a:t>var.</a:t>
            </a:r>
            <a:r>
              <a:rPr lang="en-US" sz="5600" b="0" dirty="0" err="1">
                <a:solidFill>
                  <a:srgbClr val="9CDCFE"/>
                </a:solidFill>
                <a:effectLst/>
                <a:latin typeface="Times New Roman" panose="02020603050405020304" pitchFamily="18" charset="0"/>
                <a:cs typeface="Times New Roman" panose="02020603050405020304" pitchFamily="18" charset="0"/>
              </a:rPr>
              <a:t>region</a:t>
            </a:r>
            <a:endParaRPr lang="en-US" sz="56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en-US" sz="5600" b="0" dirty="0">
                <a:solidFill>
                  <a:srgbClr val="D4D4D4"/>
                </a:solidFill>
                <a:effectLst/>
                <a:latin typeface="Times New Roman" panose="02020603050405020304" pitchFamily="18" charset="0"/>
                <a:cs typeface="Times New Roman" panose="02020603050405020304" pitchFamily="18" charset="0"/>
              </a:rPr>
              <a:t>}</a:t>
            </a:r>
          </a:p>
          <a:p>
            <a:pPr marL="0" indent="0">
              <a:buNone/>
            </a:pPr>
            <a:br>
              <a:rPr lang="en-US" sz="5600" b="0" dirty="0">
                <a:solidFill>
                  <a:srgbClr val="D4D4D4"/>
                </a:solidFill>
                <a:effectLst/>
                <a:latin typeface="Times New Roman" panose="02020603050405020304" pitchFamily="18" charset="0"/>
                <a:cs typeface="Times New Roman" panose="02020603050405020304" pitchFamily="18" charset="0"/>
              </a:rPr>
            </a:br>
            <a:r>
              <a:rPr lang="en-US" sz="5600" b="0" dirty="0">
                <a:solidFill>
                  <a:srgbClr val="4EC9B0"/>
                </a:solidFill>
                <a:effectLst/>
                <a:latin typeface="Times New Roman" panose="02020603050405020304" pitchFamily="18" charset="0"/>
                <a:cs typeface="Times New Roman" panose="02020603050405020304" pitchFamily="18" charset="0"/>
              </a:rPr>
              <a:t>terraform</a:t>
            </a:r>
            <a:r>
              <a:rPr lang="en-US" sz="5600" b="0" dirty="0">
                <a:solidFill>
                  <a:srgbClr val="D4D4D4"/>
                </a:solidFill>
                <a:effectLst/>
                <a:latin typeface="Times New Roman" panose="02020603050405020304" pitchFamily="18" charset="0"/>
                <a:cs typeface="Times New Roman" panose="02020603050405020304" pitchFamily="18" charset="0"/>
              </a:rPr>
              <a:t> {</a:t>
            </a:r>
          </a:p>
          <a:p>
            <a:pPr marL="0" indent="0">
              <a:buNone/>
            </a:pPr>
            <a:r>
              <a:rPr lang="en-US" sz="5600" b="0" dirty="0">
                <a:solidFill>
                  <a:srgbClr val="D4D4D4"/>
                </a:solidFill>
                <a:effectLst/>
                <a:latin typeface="Times New Roman" panose="02020603050405020304" pitchFamily="18" charset="0"/>
                <a:cs typeface="Times New Roman" panose="02020603050405020304" pitchFamily="18" charset="0"/>
              </a:rPr>
              <a:t>  </a:t>
            </a:r>
            <a:r>
              <a:rPr lang="en-US" sz="5600" b="0" dirty="0">
                <a:solidFill>
                  <a:srgbClr val="C8C8C8"/>
                </a:solidFill>
                <a:effectLst/>
                <a:latin typeface="Times New Roman" panose="02020603050405020304" pitchFamily="18" charset="0"/>
                <a:cs typeface="Times New Roman" panose="02020603050405020304" pitchFamily="18" charset="0"/>
              </a:rPr>
              <a:t>backend</a:t>
            </a:r>
            <a:r>
              <a:rPr lang="en-US" sz="5600" b="0" dirty="0">
                <a:solidFill>
                  <a:srgbClr val="D4D4D4"/>
                </a:solidFill>
                <a:effectLst/>
                <a:latin typeface="Times New Roman" panose="02020603050405020304" pitchFamily="18" charset="0"/>
                <a:cs typeface="Times New Roman" panose="02020603050405020304" pitchFamily="18" charset="0"/>
              </a:rPr>
              <a:t> </a:t>
            </a:r>
            <a:r>
              <a:rPr lang="en-US" sz="5600" b="0" dirty="0">
                <a:solidFill>
                  <a:srgbClr val="CE9178"/>
                </a:solidFill>
                <a:effectLst/>
                <a:latin typeface="Times New Roman" panose="02020603050405020304" pitchFamily="18" charset="0"/>
                <a:cs typeface="Times New Roman" panose="02020603050405020304" pitchFamily="18" charset="0"/>
              </a:rPr>
              <a:t>"s3"</a:t>
            </a:r>
            <a:r>
              <a:rPr lang="en-US" sz="5600" b="0" dirty="0">
                <a:solidFill>
                  <a:srgbClr val="D4D4D4"/>
                </a:solidFill>
                <a:effectLst/>
                <a:latin typeface="Times New Roman" panose="02020603050405020304" pitchFamily="18" charset="0"/>
                <a:cs typeface="Times New Roman" panose="02020603050405020304" pitchFamily="18" charset="0"/>
              </a:rPr>
              <a:t> {}</a:t>
            </a:r>
          </a:p>
          <a:p>
            <a:pPr marL="0" indent="0">
              <a:buNone/>
            </a:pPr>
            <a:r>
              <a:rPr lang="en-US" sz="5600" b="0" dirty="0">
                <a:solidFill>
                  <a:srgbClr val="D4D4D4"/>
                </a:solidFill>
                <a:effectLst/>
                <a:latin typeface="Times New Roman" panose="02020603050405020304" pitchFamily="18" charset="0"/>
                <a:cs typeface="Times New Roman" panose="02020603050405020304" pitchFamily="18" charset="0"/>
              </a:rPr>
              <a:t>}</a:t>
            </a:r>
          </a:p>
          <a:p>
            <a:pPr marL="0" indent="0">
              <a:buNone/>
            </a:pPr>
            <a:br>
              <a:rPr lang="en-US" sz="5600" b="0" dirty="0">
                <a:solidFill>
                  <a:srgbClr val="D4D4D4"/>
                </a:solidFill>
                <a:effectLst/>
                <a:latin typeface="Times New Roman" panose="02020603050405020304" pitchFamily="18" charset="0"/>
                <a:cs typeface="Times New Roman" panose="02020603050405020304" pitchFamily="18" charset="0"/>
              </a:rPr>
            </a:br>
            <a:r>
              <a:rPr lang="en-US" sz="5600" b="0" dirty="0">
                <a:solidFill>
                  <a:srgbClr val="4EC9B0"/>
                </a:solidFill>
                <a:effectLst/>
                <a:latin typeface="Times New Roman" panose="02020603050405020304" pitchFamily="18" charset="0"/>
                <a:cs typeface="Times New Roman" panose="02020603050405020304" pitchFamily="18" charset="0"/>
              </a:rPr>
              <a:t>module</a:t>
            </a:r>
            <a:r>
              <a:rPr lang="en-US" sz="5600" b="0" dirty="0">
                <a:solidFill>
                  <a:srgbClr val="D4D4D4"/>
                </a:solidFill>
                <a:effectLst/>
                <a:latin typeface="Times New Roman" panose="02020603050405020304" pitchFamily="18" charset="0"/>
                <a:cs typeface="Times New Roman" panose="02020603050405020304" pitchFamily="18" charset="0"/>
              </a:rPr>
              <a:t> </a:t>
            </a:r>
            <a:r>
              <a:rPr lang="en-US" sz="5600" b="0" dirty="0">
                <a:solidFill>
                  <a:srgbClr val="CE9178"/>
                </a:solidFill>
                <a:effectLst/>
                <a:latin typeface="Times New Roman" panose="02020603050405020304" pitchFamily="18" charset="0"/>
                <a:cs typeface="Times New Roman" panose="02020603050405020304" pitchFamily="18" charset="0"/>
              </a:rPr>
              <a:t>"network"</a:t>
            </a:r>
            <a:r>
              <a:rPr lang="en-US" sz="5600" b="0" dirty="0">
                <a:solidFill>
                  <a:srgbClr val="D4D4D4"/>
                </a:solidFill>
                <a:effectLst/>
                <a:latin typeface="Times New Roman" panose="02020603050405020304" pitchFamily="18" charset="0"/>
                <a:cs typeface="Times New Roman" panose="02020603050405020304" pitchFamily="18" charset="0"/>
              </a:rPr>
              <a:t> {</a:t>
            </a:r>
          </a:p>
          <a:p>
            <a:pPr marL="0" indent="0">
              <a:buNone/>
            </a:pPr>
            <a:r>
              <a:rPr lang="en-US" sz="5600" b="0" dirty="0">
                <a:solidFill>
                  <a:srgbClr val="D4D4D4"/>
                </a:solidFill>
                <a:effectLst/>
                <a:latin typeface="Times New Roman" panose="02020603050405020304" pitchFamily="18" charset="0"/>
                <a:cs typeface="Times New Roman" panose="02020603050405020304" pitchFamily="18" charset="0"/>
              </a:rPr>
              <a:t>  </a:t>
            </a:r>
            <a:r>
              <a:rPr lang="en-US" sz="5600" b="0" dirty="0">
                <a:solidFill>
                  <a:srgbClr val="9CDCFE"/>
                </a:solidFill>
                <a:effectLst/>
                <a:latin typeface="Times New Roman" panose="02020603050405020304" pitchFamily="18" charset="0"/>
                <a:cs typeface="Times New Roman" panose="02020603050405020304" pitchFamily="18" charset="0"/>
              </a:rPr>
              <a:t>source </a:t>
            </a:r>
            <a:r>
              <a:rPr lang="en-US" sz="5600" b="0" dirty="0">
                <a:solidFill>
                  <a:srgbClr val="D4D4D4"/>
                </a:solidFill>
                <a:effectLst/>
                <a:latin typeface="Times New Roman" panose="02020603050405020304" pitchFamily="18" charset="0"/>
                <a:cs typeface="Times New Roman" panose="02020603050405020304" pitchFamily="18" charset="0"/>
              </a:rPr>
              <a:t>=</a:t>
            </a:r>
            <a:r>
              <a:rPr lang="en-US" sz="5600" b="0" dirty="0">
                <a:solidFill>
                  <a:srgbClr val="9CDCFE"/>
                </a:solidFill>
                <a:effectLst/>
                <a:latin typeface="Times New Roman" panose="02020603050405020304" pitchFamily="18" charset="0"/>
                <a:cs typeface="Times New Roman" panose="02020603050405020304" pitchFamily="18" charset="0"/>
              </a:rPr>
              <a:t> </a:t>
            </a:r>
            <a:r>
              <a:rPr lang="en-US" sz="5600" b="0" dirty="0">
                <a:solidFill>
                  <a:srgbClr val="CE9178"/>
                </a:solidFill>
                <a:effectLst/>
                <a:latin typeface="Times New Roman" panose="02020603050405020304" pitchFamily="18" charset="0"/>
                <a:cs typeface="Times New Roman" panose="02020603050405020304" pitchFamily="18" charset="0"/>
              </a:rPr>
              <a:t>"./modules/</a:t>
            </a:r>
            <a:r>
              <a:rPr lang="en-US" sz="5600" b="0" dirty="0" err="1">
                <a:solidFill>
                  <a:srgbClr val="CE9178"/>
                </a:solidFill>
                <a:effectLst/>
                <a:latin typeface="Times New Roman" panose="02020603050405020304" pitchFamily="18" charset="0"/>
                <a:cs typeface="Times New Roman" panose="02020603050405020304" pitchFamily="18" charset="0"/>
              </a:rPr>
              <a:t>vpc</a:t>
            </a:r>
            <a:r>
              <a:rPr lang="en-US" sz="5600" b="0" dirty="0">
                <a:solidFill>
                  <a:srgbClr val="CE9178"/>
                </a:solidFill>
                <a:effectLst/>
                <a:latin typeface="Times New Roman" panose="02020603050405020304" pitchFamily="18" charset="0"/>
                <a:cs typeface="Times New Roman" panose="02020603050405020304" pitchFamily="18" charset="0"/>
              </a:rPr>
              <a:t>"</a:t>
            </a:r>
            <a:endParaRPr lang="en-US" sz="5600" b="0" dirty="0">
              <a:solidFill>
                <a:srgbClr val="D4D4D4"/>
              </a:solidFill>
              <a:effectLst/>
              <a:latin typeface="Times New Roman" panose="02020603050405020304" pitchFamily="18" charset="0"/>
              <a:cs typeface="Times New Roman" panose="02020603050405020304" pitchFamily="18" charset="0"/>
            </a:endParaRPr>
          </a:p>
          <a:p>
            <a:pPr marL="0" indent="0">
              <a:buNone/>
            </a:pPr>
            <a:br>
              <a:rPr lang="en-US" sz="5600" b="0" dirty="0">
                <a:solidFill>
                  <a:srgbClr val="D4D4D4"/>
                </a:solidFill>
                <a:effectLst/>
                <a:latin typeface="Times New Roman" panose="02020603050405020304" pitchFamily="18" charset="0"/>
                <a:cs typeface="Times New Roman" panose="02020603050405020304" pitchFamily="18" charset="0"/>
              </a:rPr>
            </a:br>
            <a:r>
              <a:rPr lang="en-US" sz="5600" b="0" dirty="0">
                <a:solidFill>
                  <a:srgbClr val="D4D4D4"/>
                </a:solidFill>
                <a:effectLst/>
                <a:latin typeface="Times New Roman" panose="02020603050405020304" pitchFamily="18" charset="0"/>
                <a:cs typeface="Times New Roman" panose="02020603050405020304" pitchFamily="18" charset="0"/>
              </a:rPr>
              <a:t>  </a:t>
            </a:r>
            <a:r>
              <a:rPr lang="en-US" sz="5600" b="0" dirty="0" err="1">
                <a:solidFill>
                  <a:srgbClr val="9CDCFE"/>
                </a:solidFill>
                <a:effectLst/>
                <a:latin typeface="Times New Roman" panose="02020603050405020304" pitchFamily="18" charset="0"/>
                <a:cs typeface="Times New Roman" panose="02020603050405020304" pitchFamily="18" charset="0"/>
              </a:rPr>
              <a:t>vpc_cidr</a:t>
            </a:r>
            <a:r>
              <a:rPr lang="en-US" sz="5600" b="0" dirty="0">
                <a:solidFill>
                  <a:srgbClr val="9CDCFE"/>
                </a:solidFill>
                <a:effectLst/>
                <a:latin typeface="Times New Roman" panose="02020603050405020304" pitchFamily="18" charset="0"/>
                <a:cs typeface="Times New Roman" panose="02020603050405020304" pitchFamily="18" charset="0"/>
              </a:rPr>
              <a:t> </a:t>
            </a:r>
            <a:r>
              <a:rPr lang="en-US" sz="5600" b="0" dirty="0">
                <a:solidFill>
                  <a:srgbClr val="D4D4D4"/>
                </a:solidFill>
                <a:effectLst/>
                <a:latin typeface="Times New Roman" panose="02020603050405020304" pitchFamily="18" charset="0"/>
                <a:cs typeface="Times New Roman" panose="02020603050405020304" pitchFamily="18" charset="0"/>
              </a:rPr>
              <a:t>=</a:t>
            </a:r>
            <a:r>
              <a:rPr lang="en-US" sz="5600" b="0" dirty="0">
                <a:solidFill>
                  <a:srgbClr val="9CDCFE"/>
                </a:solidFill>
                <a:effectLst/>
                <a:latin typeface="Times New Roman" panose="02020603050405020304" pitchFamily="18" charset="0"/>
                <a:cs typeface="Times New Roman" panose="02020603050405020304" pitchFamily="18" charset="0"/>
              </a:rPr>
              <a:t> </a:t>
            </a:r>
            <a:r>
              <a:rPr lang="en-US" sz="5600" b="0" dirty="0" err="1">
                <a:solidFill>
                  <a:srgbClr val="D4D4D4"/>
                </a:solidFill>
                <a:effectLst/>
                <a:latin typeface="Times New Roman" panose="02020603050405020304" pitchFamily="18" charset="0"/>
                <a:cs typeface="Times New Roman" panose="02020603050405020304" pitchFamily="18" charset="0"/>
              </a:rPr>
              <a:t>var.</a:t>
            </a:r>
            <a:r>
              <a:rPr lang="en-US" sz="5600" b="0" dirty="0" err="1">
                <a:solidFill>
                  <a:srgbClr val="9CDCFE"/>
                </a:solidFill>
                <a:effectLst/>
                <a:latin typeface="Times New Roman" panose="02020603050405020304" pitchFamily="18" charset="0"/>
                <a:cs typeface="Times New Roman" panose="02020603050405020304" pitchFamily="18" charset="0"/>
              </a:rPr>
              <a:t>vpc_cidr</a:t>
            </a:r>
            <a:endParaRPr lang="en-US" sz="56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en-US" sz="5600" b="0" dirty="0">
                <a:solidFill>
                  <a:srgbClr val="D4D4D4"/>
                </a:solidFill>
                <a:effectLst/>
                <a:latin typeface="Times New Roman" panose="02020603050405020304" pitchFamily="18" charset="0"/>
                <a:cs typeface="Times New Roman" panose="02020603050405020304" pitchFamily="18" charset="0"/>
              </a:rPr>
              <a:t>  </a:t>
            </a:r>
            <a:r>
              <a:rPr lang="en-US" sz="5600" b="0" dirty="0">
                <a:solidFill>
                  <a:srgbClr val="9CDCFE"/>
                </a:solidFill>
                <a:effectLst/>
                <a:latin typeface="Times New Roman" panose="02020603050405020304" pitchFamily="18" charset="0"/>
                <a:cs typeface="Times New Roman" panose="02020603050405020304" pitchFamily="18" charset="0"/>
              </a:rPr>
              <a:t>tenancy </a:t>
            </a:r>
            <a:r>
              <a:rPr lang="en-US" sz="5600" b="0" dirty="0">
                <a:solidFill>
                  <a:srgbClr val="D4D4D4"/>
                </a:solidFill>
                <a:effectLst/>
                <a:latin typeface="Times New Roman" panose="02020603050405020304" pitchFamily="18" charset="0"/>
                <a:cs typeface="Times New Roman" panose="02020603050405020304" pitchFamily="18" charset="0"/>
              </a:rPr>
              <a:t>=</a:t>
            </a:r>
            <a:r>
              <a:rPr lang="en-US" sz="5600" b="0" dirty="0">
                <a:solidFill>
                  <a:srgbClr val="9CDCFE"/>
                </a:solidFill>
                <a:effectLst/>
                <a:latin typeface="Times New Roman" panose="02020603050405020304" pitchFamily="18" charset="0"/>
                <a:cs typeface="Times New Roman" panose="02020603050405020304" pitchFamily="18" charset="0"/>
              </a:rPr>
              <a:t> </a:t>
            </a:r>
            <a:r>
              <a:rPr lang="en-US" sz="5600" b="0" dirty="0" err="1">
                <a:solidFill>
                  <a:srgbClr val="D4D4D4"/>
                </a:solidFill>
                <a:effectLst/>
                <a:latin typeface="Times New Roman" panose="02020603050405020304" pitchFamily="18" charset="0"/>
                <a:cs typeface="Times New Roman" panose="02020603050405020304" pitchFamily="18" charset="0"/>
              </a:rPr>
              <a:t>var.</a:t>
            </a:r>
            <a:r>
              <a:rPr lang="en-US" sz="5600" b="0" dirty="0" err="1">
                <a:solidFill>
                  <a:srgbClr val="9CDCFE"/>
                </a:solidFill>
                <a:effectLst/>
                <a:latin typeface="Times New Roman" panose="02020603050405020304" pitchFamily="18" charset="0"/>
                <a:cs typeface="Times New Roman" panose="02020603050405020304" pitchFamily="18" charset="0"/>
              </a:rPr>
              <a:t>tenancy</a:t>
            </a:r>
            <a:endParaRPr lang="en-US" sz="56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en-US" sz="5600" b="0" dirty="0">
                <a:solidFill>
                  <a:srgbClr val="D4D4D4"/>
                </a:solidFill>
                <a:effectLst/>
                <a:latin typeface="Times New Roman" panose="02020603050405020304" pitchFamily="18" charset="0"/>
                <a:cs typeface="Times New Roman" panose="02020603050405020304" pitchFamily="18" charset="0"/>
              </a:rPr>
              <a:t>  </a:t>
            </a:r>
            <a:r>
              <a:rPr lang="en-US" sz="5600" b="0" dirty="0">
                <a:solidFill>
                  <a:srgbClr val="9CDCFE"/>
                </a:solidFill>
                <a:effectLst/>
                <a:latin typeface="Times New Roman" panose="02020603050405020304" pitchFamily="18" charset="0"/>
                <a:cs typeface="Times New Roman" panose="02020603050405020304" pitchFamily="18" charset="0"/>
              </a:rPr>
              <a:t>env </a:t>
            </a:r>
            <a:r>
              <a:rPr lang="en-US" sz="5600" b="0" dirty="0">
                <a:solidFill>
                  <a:srgbClr val="D4D4D4"/>
                </a:solidFill>
                <a:effectLst/>
                <a:latin typeface="Times New Roman" panose="02020603050405020304" pitchFamily="18" charset="0"/>
                <a:cs typeface="Times New Roman" panose="02020603050405020304" pitchFamily="18" charset="0"/>
              </a:rPr>
              <a:t>=</a:t>
            </a:r>
            <a:r>
              <a:rPr lang="en-US" sz="5600" b="0" dirty="0">
                <a:solidFill>
                  <a:srgbClr val="9CDCFE"/>
                </a:solidFill>
                <a:effectLst/>
                <a:latin typeface="Times New Roman" panose="02020603050405020304" pitchFamily="18" charset="0"/>
                <a:cs typeface="Times New Roman" panose="02020603050405020304" pitchFamily="18" charset="0"/>
              </a:rPr>
              <a:t> </a:t>
            </a:r>
            <a:r>
              <a:rPr lang="en-US" sz="5600" b="0" dirty="0" err="1">
                <a:solidFill>
                  <a:srgbClr val="D4D4D4"/>
                </a:solidFill>
                <a:effectLst/>
                <a:latin typeface="Times New Roman" panose="02020603050405020304" pitchFamily="18" charset="0"/>
                <a:cs typeface="Times New Roman" panose="02020603050405020304" pitchFamily="18" charset="0"/>
              </a:rPr>
              <a:t>var.</a:t>
            </a:r>
            <a:r>
              <a:rPr lang="en-US" sz="5600" b="0" dirty="0" err="1">
                <a:solidFill>
                  <a:srgbClr val="9CDCFE"/>
                </a:solidFill>
                <a:effectLst/>
                <a:latin typeface="Times New Roman" panose="02020603050405020304" pitchFamily="18" charset="0"/>
                <a:cs typeface="Times New Roman" panose="02020603050405020304" pitchFamily="18" charset="0"/>
              </a:rPr>
              <a:t>env</a:t>
            </a:r>
            <a:endParaRPr lang="en-US" sz="5600" b="0" dirty="0">
              <a:solidFill>
                <a:srgbClr val="9CDCFE"/>
              </a:solidFill>
              <a:effectLst/>
              <a:latin typeface="Times New Roman" panose="02020603050405020304" pitchFamily="18" charset="0"/>
              <a:cs typeface="Times New Roman" panose="02020603050405020304" pitchFamily="18" charset="0"/>
            </a:endParaRPr>
          </a:p>
          <a:p>
            <a:pPr marL="0" indent="0">
              <a:buNone/>
            </a:pPr>
            <a:r>
              <a:rPr lang="en-US" sz="5600" b="0" dirty="0">
                <a:solidFill>
                  <a:srgbClr val="D4D4D4"/>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52153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81D3D-D7E4-8695-76EB-40CF54E55DEB}"/>
              </a:ext>
            </a:extLst>
          </p:cNvPr>
          <p:cNvSpPr>
            <a:spLocks noGrp="1"/>
          </p:cNvSpPr>
          <p:nvPr>
            <p:ph type="title"/>
          </p:nvPr>
        </p:nvSpPr>
        <p:spPr/>
        <p:txBody>
          <a:bodyPr/>
          <a:lstStyle/>
          <a:p>
            <a:r>
              <a:rPr lang="en-US" dirty="0">
                <a:solidFill>
                  <a:schemeClr val="accent5">
                    <a:lumMod val="50000"/>
                  </a:schemeClr>
                </a:solidFill>
                <a:latin typeface="Times New Roman" panose="02020603050405020304" pitchFamily="18" charset="0"/>
                <a:cs typeface="Times New Roman" panose="02020603050405020304" pitchFamily="18" charset="0"/>
              </a:rPr>
              <a:t>Best Practice</a:t>
            </a:r>
          </a:p>
        </p:txBody>
      </p:sp>
      <p:sp>
        <p:nvSpPr>
          <p:cNvPr id="3" name="Content Placeholder 2">
            <a:extLst>
              <a:ext uri="{FF2B5EF4-FFF2-40B4-BE49-F238E27FC236}">
                <a16:creationId xmlns:a16="http://schemas.microsoft.com/office/drawing/2014/main" id="{C4F8E373-A98A-8A11-1AA8-EA516E45E84D}"/>
              </a:ext>
            </a:extLst>
          </p:cNvPr>
          <p:cNvSpPr>
            <a:spLocks noGrp="1"/>
          </p:cNvSpPr>
          <p:nvPr>
            <p:ph idx="1"/>
          </p:nvPr>
        </p:nvSpPr>
        <p:spPr>
          <a:xfrm>
            <a:off x="838200" y="1333500"/>
            <a:ext cx="10515600" cy="5283200"/>
          </a:xfrm>
        </p:spPr>
        <p:txBody>
          <a:bodyPr>
            <a:normAutofit/>
          </a:bodyPr>
          <a:lstStyle/>
          <a:p>
            <a:r>
              <a:rPr lang="en-US" dirty="0">
                <a:solidFill>
                  <a:schemeClr val="accent5">
                    <a:lumMod val="75000"/>
                  </a:schemeClr>
                </a:solidFill>
                <a:latin typeface="Times New Roman" panose="02020603050405020304" pitchFamily="18" charset="0"/>
                <a:cs typeface="Times New Roman" panose="02020603050405020304" pitchFamily="18" charset="0"/>
              </a:rPr>
              <a:t>Structuring</a:t>
            </a:r>
          </a:p>
          <a:p>
            <a:r>
              <a:rPr lang="en-US" dirty="0">
                <a:solidFill>
                  <a:schemeClr val="accent5">
                    <a:lumMod val="75000"/>
                  </a:schemeClr>
                </a:solidFill>
                <a:latin typeface="Times New Roman" panose="02020603050405020304" pitchFamily="18" charset="0"/>
                <a:cs typeface="Times New Roman" panose="02020603050405020304" pitchFamily="18" charset="0"/>
              </a:rPr>
              <a:t>Naming Convention</a:t>
            </a:r>
          </a:p>
          <a:p>
            <a:r>
              <a:rPr lang="en-US" dirty="0">
                <a:solidFill>
                  <a:schemeClr val="accent5">
                    <a:lumMod val="75000"/>
                  </a:schemeClr>
                </a:solidFill>
                <a:latin typeface="Times New Roman" panose="02020603050405020304" pitchFamily="18" charset="0"/>
                <a:cs typeface="Times New Roman" panose="02020603050405020304" pitchFamily="18" charset="0"/>
              </a:rPr>
              <a:t>Latest Version of Terraform and providers</a:t>
            </a:r>
          </a:p>
          <a:p>
            <a:r>
              <a:rPr lang="en-US" dirty="0">
                <a:solidFill>
                  <a:schemeClr val="accent5">
                    <a:lumMod val="75000"/>
                  </a:schemeClr>
                </a:solidFill>
                <a:latin typeface="Times New Roman" panose="02020603050405020304" pitchFamily="18" charset="0"/>
                <a:cs typeface="Times New Roman" panose="02020603050405020304" pitchFamily="18" charset="0"/>
              </a:rPr>
              <a:t>Lock State File</a:t>
            </a:r>
          </a:p>
          <a:p>
            <a:pPr algn="l">
              <a:buFont typeface="Arial" panose="020B0604020202020204" pitchFamily="34" charset="0"/>
              <a:buChar char="•"/>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Run terraform command with var-file</a:t>
            </a:r>
          </a:p>
          <a:p>
            <a:pPr algn="l">
              <a:buFont typeface="Arial" panose="020B0604020202020204" pitchFamily="34" charset="0"/>
              <a:buChar char="•"/>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Enable version control on terraform state files bucket</a:t>
            </a:r>
          </a:p>
          <a:p>
            <a:pPr algn="l">
              <a:buFont typeface="Arial" panose="020B0604020202020204" pitchFamily="34" charset="0"/>
              <a:buChar char="•"/>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Manage backend for </a:t>
            </a:r>
            <a:r>
              <a:rPr lang="en-US" b="0" i="0" dirty="0" err="1">
                <a:solidFill>
                  <a:schemeClr val="accent5">
                    <a:lumMod val="75000"/>
                  </a:schemeClr>
                </a:solidFill>
                <a:effectLst/>
                <a:latin typeface="Times New Roman" panose="02020603050405020304" pitchFamily="18" charset="0"/>
                <a:cs typeface="Times New Roman" panose="02020603050405020304" pitchFamily="18" charset="0"/>
              </a:rPr>
              <a:t>tfstate</a:t>
            </a: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 files</a:t>
            </a:r>
          </a:p>
          <a:p>
            <a:pPr algn="l">
              <a:buFont typeface="Arial" panose="020B0604020202020204" pitchFamily="34" charset="0"/>
              <a:buChar char="•"/>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Manage multiple Terraform modules</a:t>
            </a:r>
          </a:p>
          <a:p>
            <a:pPr algn="l">
              <a:buFont typeface="Arial" panose="020B0604020202020204" pitchFamily="34" charset="0"/>
              <a:buChar char="•"/>
            </a:pP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Turn on debug when you need do troubleshooting</a:t>
            </a:r>
            <a:endParaRPr lang="en-US" dirty="0">
              <a:solidFill>
                <a:schemeClr val="accent5">
                  <a:lumMod val="75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7915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8983-3F48-0EE1-D8A8-7D2B3B68F34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Structure</a:t>
            </a:r>
            <a:r>
              <a:rPr lang="en-US" dirty="0"/>
              <a:t> </a:t>
            </a:r>
          </a:p>
        </p:txBody>
      </p:sp>
      <p:pic>
        <p:nvPicPr>
          <p:cNvPr id="5" name="Content Placeholder 4">
            <a:extLst>
              <a:ext uri="{FF2B5EF4-FFF2-40B4-BE49-F238E27FC236}">
                <a16:creationId xmlns:a16="http://schemas.microsoft.com/office/drawing/2014/main" id="{20BFD8C6-6EE9-F0CF-36A7-3A4C8D40CC77}"/>
              </a:ext>
            </a:extLst>
          </p:cNvPr>
          <p:cNvPicPr>
            <a:picLocks noGrp="1" noChangeAspect="1"/>
          </p:cNvPicPr>
          <p:nvPr>
            <p:ph idx="1"/>
          </p:nvPr>
        </p:nvPicPr>
        <p:blipFill>
          <a:blip r:embed="rId2"/>
          <a:stretch>
            <a:fillRect/>
          </a:stretch>
        </p:blipFill>
        <p:spPr>
          <a:xfrm>
            <a:off x="4556899" y="1825625"/>
            <a:ext cx="3078201" cy="4351338"/>
          </a:xfrm>
        </p:spPr>
      </p:pic>
    </p:spTree>
    <p:extLst>
      <p:ext uri="{BB962C8B-B14F-4D97-AF65-F5344CB8AC3E}">
        <p14:creationId xmlns:p14="http://schemas.microsoft.com/office/powerpoint/2010/main" val="3681690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F366-BD1B-FC41-B527-B093B8899474}"/>
              </a:ext>
            </a:extLst>
          </p:cNvPr>
          <p:cNvSpPr>
            <a:spLocks noGrp="1"/>
          </p:cNvSpPr>
          <p:nvPr>
            <p:ph type="title"/>
          </p:nvPr>
        </p:nvSpPr>
        <p:spPr/>
        <p:txBody>
          <a:bodyPr/>
          <a:lstStyle/>
          <a:p>
            <a:r>
              <a:rPr lang="en-US" dirty="0">
                <a:solidFill>
                  <a:schemeClr val="accent5">
                    <a:lumMod val="75000"/>
                  </a:schemeClr>
                </a:solidFill>
                <a:latin typeface="Times New Roman" panose="02020603050405020304" pitchFamily="18" charset="0"/>
                <a:cs typeface="Times New Roman" panose="02020603050405020304" pitchFamily="18" charset="0"/>
              </a:rPr>
              <a:t>Naming Convention</a:t>
            </a:r>
            <a:endParaRPr lang="en-US" dirty="0"/>
          </a:p>
        </p:txBody>
      </p:sp>
      <p:sp>
        <p:nvSpPr>
          <p:cNvPr id="3" name="Content Placeholder 2">
            <a:extLst>
              <a:ext uri="{FF2B5EF4-FFF2-40B4-BE49-F238E27FC236}">
                <a16:creationId xmlns:a16="http://schemas.microsoft.com/office/drawing/2014/main" id="{A8EF4C08-1CAB-2DD5-CF4A-33697D7CC99B}"/>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Naming conventions are used in Terraform to make things easily understandable.</a:t>
            </a:r>
          </a:p>
          <a:p>
            <a:r>
              <a:rPr lang="en-US" dirty="0">
                <a:latin typeface="Times New Roman" panose="02020603050405020304" pitchFamily="18" charset="0"/>
                <a:cs typeface="Times New Roman" panose="02020603050405020304" pitchFamily="18" charset="0"/>
              </a:rPr>
              <a:t>For example, let’s say you want to make three different workspaces for different environments in a project. So, rather than naming then as env1, en2, env3, you should call them as a dev, stage, prod. From the name itself, it becomes pretty clear that there are three different workspaces for each environment.</a:t>
            </a:r>
          </a:p>
          <a:p>
            <a:r>
              <a:rPr lang="en-US" dirty="0">
                <a:latin typeface="Times New Roman" panose="02020603050405020304" pitchFamily="18" charset="0"/>
                <a:cs typeface="Times New Roman" panose="02020603050405020304" pitchFamily="18" charset="0"/>
              </a:rPr>
              <a:t>Similar conventions for resources, variables, modules, etc. also should be followed. The resource name in Terraform should start with a provider name followed by an underscore and other details.</a:t>
            </a:r>
          </a:p>
          <a:p>
            <a:r>
              <a:rPr lang="en-US" dirty="0">
                <a:latin typeface="Times New Roman" panose="02020603050405020304" pitchFamily="18" charset="0"/>
                <a:cs typeface="Times New Roman" panose="02020603050405020304" pitchFamily="18" charset="0"/>
              </a:rPr>
              <a:t>For example, the resource name for creating a terraform object for a route table in AWS would be </a:t>
            </a:r>
            <a:r>
              <a:rPr lang="en-US" dirty="0" err="1">
                <a:latin typeface="Times New Roman" panose="02020603050405020304" pitchFamily="18" charset="0"/>
                <a:cs typeface="Times New Roman" panose="02020603050405020304" pitchFamily="18" charset="0"/>
              </a:rPr>
              <a:t>aws_route_table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04374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3B67-6405-F8B0-872A-E42E28E6805D}"/>
              </a:ext>
            </a:extLst>
          </p:cNvPr>
          <p:cNvSpPr>
            <a:spLocks noGrp="1"/>
          </p:cNvSpPr>
          <p:nvPr>
            <p:ph type="title"/>
          </p:nvPr>
        </p:nvSpPr>
        <p:spPr/>
        <p:txBody>
          <a:bodyPr/>
          <a:lstStyle/>
          <a:p>
            <a:r>
              <a:rPr lang="en-US" dirty="0">
                <a:solidFill>
                  <a:schemeClr val="accent5">
                    <a:lumMod val="75000"/>
                  </a:schemeClr>
                </a:solidFill>
                <a:latin typeface="Times New Roman" panose="02020603050405020304" pitchFamily="18" charset="0"/>
                <a:cs typeface="Times New Roman" panose="02020603050405020304" pitchFamily="18" charset="0"/>
              </a:rPr>
              <a:t>Latest Version of Terraform and providers</a:t>
            </a:r>
            <a:endParaRPr lang="en-US" dirty="0"/>
          </a:p>
        </p:txBody>
      </p:sp>
      <p:sp>
        <p:nvSpPr>
          <p:cNvPr id="3" name="Content Placeholder 2">
            <a:extLst>
              <a:ext uri="{FF2B5EF4-FFF2-40B4-BE49-F238E27FC236}">
                <a16:creationId xmlns:a16="http://schemas.microsoft.com/office/drawing/2014/main" id="{A92DA1A6-7EE1-964A-5847-B827FB68949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Terraform development community is very active, and the release of new functionalities happens frequently. It is recommended to stay on the latest version of Terraform as in when a new major release happens. You can easily upgrade to the latest version.</a:t>
            </a:r>
          </a:p>
          <a:p>
            <a:r>
              <a:rPr lang="en-US" sz="2400" dirty="0">
                <a:latin typeface="Times New Roman" panose="02020603050405020304" pitchFamily="18" charset="0"/>
                <a:cs typeface="Times New Roman" panose="02020603050405020304" pitchFamily="18" charset="0"/>
              </a:rPr>
              <a:t>If you skip multiple major releases, upgrading will become very complex.</a:t>
            </a:r>
          </a:p>
        </p:txBody>
      </p:sp>
    </p:spTree>
    <p:extLst>
      <p:ext uri="{BB962C8B-B14F-4D97-AF65-F5344CB8AC3E}">
        <p14:creationId xmlns:p14="http://schemas.microsoft.com/office/powerpoint/2010/main" val="87234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4D4D-45F0-C775-C7DD-38A0884964B8}"/>
              </a:ext>
            </a:extLst>
          </p:cNvPr>
          <p:cNvSpPr>
            <a:spLocks noGrp="1"/>
          </p:cNvSpPr>
          <p:nvPr>
            <p:ph type="title"/>
          </p:nvPr>
        </p:nvSpPr>
        <p:spPr/>
        <p:txBody>
          <a:bodyPr/>
          <a:lstStyle/>
          <a:p>
            <a:r>
              <a:rPr lang="en-US" dirty="0">
                <a:solidFill>
                  <a:schemeClr val="accent5">
                    <a:lumMod val="75000"/>
                  </a:schemeClr>
                </a:solidFill>
                <a:latin typeface="Times New Roman" panose="02020603050405020304" pitchFamily="18" charset="0"/>
                <a:cs typeface="Times New Roman" panose="02020603050405020304" pitchFamily="18" charset="0"/>
              </a:rPr>
              <a:t>Lock State File</a:t>
            </a:r>
            <a:endParaRPr lang="en-US" dirty="0"/>
          </a:p>
        </p:txBody>
      </p:sp>
      <p:sp>
        <p:nvSpPr>
          <p:cNvPr id="3" name="Content Placeholder 2">
            <a:extLst>
              <a:ext uri="{FF2B5EF4-FFF2-40B4-BE49-F238E27FC236}">
                <a16:creationId xmlns:a16="http://schemas.microsoft.com/office/drawing/2014/main" id="{EA99FAC8-DF67-F789-8760-C974898EA90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There can be multiple scenarios where more than one developer tries to run the terraform configuration at the same time. This can lead to the corruption of the terraform state file or even data loss. The locking mechanism helps to prevent such scenarios. It makes sure that at a time, only one person is running the terraform configurations, and there is no conflict.</a:t>
            </a:r>
          </a:p>
          <a:p>
            <a:r>
              <a:rPr lang="en-US" sz="2400" dirty="0">
                <a:latin typeface="Times New Roman" panose="02020603050405020304" pitchFamily="18" charset="0"/>
                <a:cs typeface="Times New Roman" panose="02020603050405020304" pitchFamily="18" charset="0"/>
              </a:rPr>
              <a:t>Here is an example of locking the state file, which is at a remote location using DynamoDB.</a:t>
            </a:r>
          </a:p>
        </p:txBody>
      </p:sp>
    </p:spTree>
    <p:extLst>
      <p:ext uri="{BB962C8B-B14F-4D97-AF65-F5344CB8AC3E}">
        <p14:creationId xmlns:p14="http://schemas.microsoft.com/office/powerpoint/2010/main" val="197302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734A-AA7C-D17D-640F-853AC63D762A}"/>
              </a:ext>
            </a:extLst>
          </p:cNvPr>
          <p:cNvSpPr>
            <a:spLocks noGrp="1"/>
          </p:cNvSpPr>
          <p:nvPr>
            <p:ph type="title"/>
          </p:nvPr>
        </p:nvSpPr>
        <p:spPr/>
        <p:txBody>
          <a:bodyPr/>
          <a:lstStyle/>
          <a:p>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Run terraform command with var-file</a:t>
            </a:r>
            <a:endParaRPr lang="en-US" dirty="0"/>
          </a:p>
        </p:txBody>
      </p:sp>
      <p:sp>
        <p:nvSpPr>
          <p:cNvPr id="3" name="Content Placeholder 2">
            <a:extLst>
              <a:ext uri="{FF2B5EF4-FFF2-40B4-BE49-F238E27FC236}">
                <a16:creationId xmlns:a16="http://schemas.microsoft.com/office/drawing/2014/main" id="{61D42B5E-61AB-EB1A-5174-9BE357700CD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terraform, you can create a file with extension &lt;</a:t>
            </a:r>
            <a:r>
              <a:rPr lang="en-US" sz="2400" dirty="0" err="1">
                <a:latin typeface="Times New Roman" panose="02020603050405020304" pitchFamily="18" charset="0"/>
                <a:cs typeface="Times New Roman" panose="02020603050405020304" pitchFamily="18" charset="0"/>
              </a:rPr>
              <a:t>em</a:t>
            </a:r>
            <a:r>
              <a:rPr lang="en-US" sz="2400" dirty="0">
                <a:latin typeface="Times New Roman" panose="02020603050405020304" pitchFamily="18" charset="0"/>
                <a:cs typeface="Times New Roman" panose="02020603050405020304" pitchFamily="18" charset="0"/>
              </a:rPr>
              <a:t>&gt;.&lt;/</a:t>
            </a:r>
            <a:r>
              <a:rPr lang="en-US" sz="2400" dirty="0" err="1">
                <a:latin typeface="Times New Roman" panose="02020603050405020304" pitchFamily="18" charset="0"/>
                <a:cs typeface="Times New Roman" panose="02020603050405020304" pitchFamily="18" charset="0"/>
              </a:rPr>
              <a:t>em</a:t>
            </a:r>
            <a:r>
              <a:rPr lang="en-US" sz="2400" dirty="0">
                <a:latin typeface="Times New Roman" panose="02020603050405020304" pitchFamily="18" charset="0"/>
                <a:cs typeface="Times New Roman" panose="02020603050405020304" pitchFamily="18" charset="0"/>
              </a:rPr>
              <a:t>&gt;</a:t>
            </a:r>
            <a:r>
              <a:rPr lang="en-US" sz="2400" dirty="0" err="1">
                <a:latin typeface="Times New Roman" panose="02020603050405020304" pitchFamily="18" charset="0"/>
                <a:cs typeface="Times New Roman" panose="02020603050405020304" pitchFamily="18" charset="0"/>
              </a:rPr>
              <a:t>tfvars</a:t>
            </a:r>
            <a:r>
              <a:rPr lang="en-US" sz="2400" dirty="0">
                <a:latin typeface="Times New Roman" panose="02020603050405020304" pitchFamily="18" charset="0"/>
                <a:cs typeface="Times New Roman" panose="02020603050405020304" pitchFamily="18" charset="0"/>
              </a:rPr>
              <a:t> and pass this file to terraform apply command using -var-file flag. This helps you in passing those variables which you don’t want to put in the terraform configuration code.</a:t>
            </a:r>
          </a:p>
          <a:p>
            <a:r>
              <a:rPr lang="en-US" sz="2400" dirty="0">
                <a:latin typeface="Times New Roman" panose="02020603050405020304" pitchFamily="18" charset="0"/>
                <a:cs typeface="Times New Roman" panose="02020603050405020304" pitchFamily="18" charset="0"/>
              </a:rPr>
              <a:t>It is always suggested to pass variables for a password, secret key, etc. locally through -var-file rather than saving it inside terraform configurations or on a remote location version control system.</a:t>
            </a:r>
          </a:p>
        </p:txBody>
      </p:sp>
    </p:spTree>
    <p:extLst>
      <p:ext uri="{BB962C8B-B14F-4D97-AF65-F5344CB8AC3E}">
        <p14:creationId xmlns:p14="http://schemas.microsoft.com/office/powerpoint/2010/main" val="1796691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DC1DA-E2FF-4B47-70E6-8E37175E9189}"/>
              </a:ext>
            </a:extLst>
          </p:cNvPr>
          <p:cNvSpPr>
            <a:spLocks noGrp="1"/>
          </p:cNvSpPr>
          <p:nvPr>
            <p:ph type="title"/>
          </p:nvPr>
        </p:nvSpPr>
        <p:spPr/>
        <p:txBody>
          <a:bodyPr/>
          <a:lstStyle/>
          <a:p>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Enable version control on terraform state files bucket</a:t>
            </a:r>
            <a:endParaRPr lang="en-US" dirty="0"/>
          </a:p>
        </p:txBody>
      </p:sp>
      <p:sp>
        <p:nvSpPr>
          <p:cNvPr id="3" name="Content Placeholder 2">
            <a:extLst>
              <a:ext uri="{FF2B5EF4-FFF2-40B4-BE49-F238E27FC236}">
                <a16:creationId xmlns:a16="http://schemas.microsoft.com/office/drawing/2014/main" id="{4CBC24D8-2BA3-9FB1-A7EF-E1311DC052C1}"/>
              </a:ext>
            </a:extLst>
          </p:cNvPr>
          <p:cNvSpPr>
            <a:spLocks noGrp="1"/>
          </p:cNvSpPr>
          <p:nvPr>
            <p:ph idx="1"/>
          </p:nvPr>
        </p:nvSpPr>
        <p:spPr/>
        <p:txBody>
          <a:bodyPr/>
          <a:lstStyle/>
          <a:p>
            <a:pPr algn="l"/>
            <a:r>
              <a:rPr lang="en-US" b="0" i="0" dirty="0">
                <a:solidFill>
                  <a:srgbClr val="24292F"/>
                </a:solidFill>
                <a:effectLst/>
                <a:latin typeface="Times New Roman" panose="02020603050405020304" pitchFamily="18" charset="0"/>
                <a:cs typeface="Times New Roman" panose="02020603050405020304" pitchFamily="18" charset="0"/>
              </a:rPr>
              <a:t>Always set backend to s3 and enable version control on this bucket.</a:t>
            </a:r>
          </a:p>
          <a:p>
            <a:pPr algn="l"/>
            <a:r>
              <a:rPr lang="en-US" b="0" i="0" u="none" strike="noStrike" dirty="0">
                <a:solidFill>
                  <a:srgbClr val="24292F"/>
                </a:solidFill>
                <a:effectLst/>
                <a:latin typeface="Times New Roman" panose="02020603050405020304" pitchFamily="18" charset="0"/>
                <a:cs typeface="Times New Roman" panose="02020603050405020304" pitchFamily="18" charset="0"/>
                <a:hlinkClick r:id="rId2"/>
              </a:rPr>
              <a:t>s3-backend</a:t>
            </a:r>
            <a:r>
              <a:rPr lang="en-US" b="0" i="0" dirty="0">
                <a:solidFill>
                  <a:srgbClr val="24292F"/>
                </a:solidFill>
                <a:effectLst/>
                <a:latin typeface="Times New Roman" panose="02020603050405020304" pitchFamily="18" charset="0"/>
                <a:cs typeface="Times New Roman" panose="02020603050405020304" pitchFamily="18" charset="0"/>
              </a:rPr>
              <a:t> to create s3 bucket and </a:t>
            </a:r>
            <a:r>
              <a:rPr lang="en-US" b="0" i="0" dirty="0" err="1">
                <a:solidFill>
                  <a:srgbClr val="24292F"/>
                </a:solidFill>
                <a:effectLst/>
                <a:latin typeface="Times New Roman" panose="02020603050405020304" pitchFamily="18" charset="0"/>
                <a:cs typeface="Times New Roman" panose="02020603050405020304" pitchFamily="18" charset="0"/>
              </a:rPr>
              <a:t>dynamodb</a:t>
            </a:r>
            <a:r>
              <a:rPr lang="en-US" b="0" i="0" dirty="0">
                <a:solidFill>
                  <a:srgbClr val="24292F"/>
                </a:solidFill>
                <a:effectLst/>
                <a:latin typeface="Times New Roman" panose="02020603050405020304" pitchFamily="18" charset="0"/>
                <a:cs typeface="Times New Roman" panose="02020603050405020304" pitchFamily="18" charset="0"/>
              </a:rPr>
              <a:t> table to use as terraform backend.</a:t>
            </a:r>
          </a:p>
          <a:p>
            <a:endParaRPr lang="en-US" dirty="0"/>
          </a:p>
        </p:txBody>
      </p:sp>
    </p:spTree>
    <p:extLst>
      <p:ext uri="{BB962C8B-B14F-4D97-AF65-F5344CB8AC3E}">
        <p14:creationId xmlns:p14="http://schemas.microsoft.com/office/powerpoint/2010/main" val="255170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0431-6BD3-4585-474F-B18E94704A9E}"/>
              </a:ext>
            </a:extLst>
          </p:cNvPr>
          <p:cNvSpPr>
            <a:spLocks noGrp="1"/>
          </p:cNvSpPr>
          <p:nvPr>
            <p:ph type="title"/>
          </p:nvPr>
        </p:nvSpPr>
        <p:spPr/>
        <p:txBody>
          <a:bodyPr/>
          <a:lstStyle/>
          <a:p>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Manage backend for </a:t>
            </a:r>
            <a:r>
              <a:rPr lang="en-US" b="0" i="0" dirty="0" err="1">
                <a:solidFill>
                  <a:schemeClr val="accent5">
                    <a:lumMod val="75000"/>
                  </a:schemeClr>
                </a:solidFill>
                <a:effectLst/>
                <a:latin typeface="Times New Roman" panose="02020603050405020304" pitchFamily="18" charset="0"/>
                <a:cs typeface="Times New Roman" panose="02020603050405020304" pitchFamily="18" charset="0"/>
              </a:rPr>
              <a:t>tfstate</a:t>
            </a:r>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 files</a:t>
            </a:r>
            <a:endParaRPr lang="en-US" dirty="0"/>
          </a:p>
        </p:txBody>
      </p:sp>
      <p:sp>
        <p:nvSpPr>
          <p:cNvPr id="3" name="Content Placeholder 2">
            <a:extLst>
              <a:ext uri="{FF2B5EF4-FFF2-40B4-BE49-F238E27FC236}">
                <a16:creationId xmlns:a16="http://schemas.microsoft.com/office/drawing/2014/main" id="{444A9451-2C19-B78D-7CF9-E6FF90CD2B6C}"/>
              </a:ext>
            </a:extLst>
          </p:cNvPr>
          <p:cNvSpPr>
            <a:spLocks noGrp="1"/>
          </p:cNvSpPr>
          <p:nvPr>
            <p:ph idx="1"/>
          </p:nvPr>
        </p:nvSpPr>
        <p:spPr>
          <a:xfrm>
            <a:off x="838200" y="1825624"/>
            <a:ext cx="10515600" cy="4826845"/>
          </a:xfrm>
        </p:spPr>
        <p:txBody>
          <a:bodyPr>
            <a:normAutofit fontScale="47500" lnSpcReduction="20000"/>
          </a:bodyPr>
          <a:lstStyle/>
          <a:p>
            <a:r>
              <a:rPr lang="en-US" sz="4400" dirty="0">
                <a:latin typeface="Times New Roman" panose="02020603050405020304" pitchFamily="18" charset="0"/>
                <a:cs typeface="Times New Roman" panose="02020603050405020304" pitchFamily="18" charset="0"/>
              </a:rPr>
              <a:t>Terraform doesn't support Interpolated variables in terraform backend config, normally you write a </a:t>
            </a:r>
            <a:r>
              <a:rPr lang="en-US" sz="4400" dirty="0" err="1">
                <a:latin typeface="Times New Roman" panose="02020603050405020304" pitchFamily="18" charset="0"/>
                <a:cs typeface="Times New Roman" panose="02020603050405020304" pitchFamily="18" charset="0"/>
              </a:rPr>
              <a:t>seperate</a:t>
            </a:r>
            <a:r>
              <a:rPr lang="en-US" sz="4400" dirty="0">
                <a:latin typeface="Times New Roman" panose="02020603050405020304" pitchFamily="18" charset="0"/>
                <a:cs typeface="Times New Roman" panose="02020603050405020304" pitchFamily="18" charset="0"/>
              </a:rPr>
              <a:t> script to define s3 backend bucket name for different environments, but I recommend to hard code it directly as below. This way is called as partial configuration</a:t>
            </a:r>
          </a:p>
          <a:p>
            <a:r>
              <a:rPr lang="en-US" sz="4400" dirty="0">
                <a:latin typeface="Times New Roman" panose="02020603050405020304" pitchFamily="18" charset="0"/>
                <a:cs typeface="Times New Roman" panose="02020603050405020304" pitchFamily="18" charset="0"/>
              </a:rPr>
              <a:t>Add below code in terraform configuration files.</a:t>
            </a:r>
          </a:p>
          <a:p>
            <a:pPr marL="0" indent="0">
              <a:buNone/>
            </a:pPr>
            <a:r>
              <a:rPr lang="en-US" sz="2100" dirty="0"/>
              <a:t>$ cat main.tf</a:t>
            </a:r>
          </a:p>
          <a:p>
            <a:pPr marL="0" indent="0">
              <a:buNone/>
            </a:pPr>
            <a:r>
              <a:rPr lang="en-US" sz="2100" dirty="0"/>
              <a:t>terraform {</a:t>
            </a:r>
          </a:p>
          <a:p>
            <a:pPr marL="0" indent="0">
              <a:buNone/>
            </a:pPr>
            <a:r>
              <a:rPr lang="en-US" sz="2100" dirty="0"/>
              <a:t>  backend "s3" {</a:t>
            </a:r>
          </a:p>
          <a:p>
            <a:pPr marL="0" indent="0">
              <a:buNone/>
            </a:pPr>
            <a:r>
              <a:rPr lang="en-US" sz="2100" dirty="0"/>
              <a:t>    encrypt = true</a:t>
            </a:r>
          </a:p>
          <a:p>
            <a:pPr marL="0" indent="0">
              <a:buNone/>
            </a:pPr>
            <a:r>
              <a:rPr lang="en-US" sz="2100" dirty="0"/>
              <a:t>  }</a:t>
            </a:r>
          </a:p>
          <a:p>
            <a:pPr marL="0" indent="0">
              <a:buNone/>
            </a:pPr>
            <a:r>
              <a:rPr lang="en-US" sz="2100" dirty="0"/>
              <a:t>}</a:t>
            </a:r>
          </a:p>
          <a:p>
            <a:pPr marL="0" indent="0">
              <a:buNone/>
            </a:pPr>
            <a:r>
              <a:rPr lang="en-US" sz="2100" dirty="0"/>
              <a:t>Define backend variables for particular environment</a:t>
            </a:r>
          </a:p>
          <a:p>
            <a:endParaRPr lang="en-US" sz="2100" dirty="0"/>
          </a:p>
          <a:p>
            <a:pPr marL="0" indent="0">
              <a:buNone/>
            </a:pPr>
            <a:r>
              <a:rPr lang="en-US" sz="2100" dirty="0"/>
              <a:t>$ cat config/backend-</a:t>
            </a:r>
            <a:r>
              <a:rPr lang="en-US" sz="2100" dirty="0" err="1"/>
              <a:t>dev.conf</a:t>
            </a:r>
            <a:endParaRPr lang="en-US" sz="2100" dirty="0"/>
          </a:p>
          <a:p>
            <a:pPr marL="0" indent="0">
              <a:buNone/>
            </a:pPr>
            <a:r>
              <a:rPr lang="en-US" sz="2100" dirty="0"/>
              <a:t>bucket  = "&lt;</a:t>
            </a:r>
            <a:r>
              <a:rPr lang="en-US" sz="2100" dirty="0" err="1"/>
              <a:t>account_id</a:t>
            </a:r>
            <a:r>
              <a:rPr lang="en-US" sz="2100" dirty="0"/>
              <a:t>&gt;-terraform-states"</a:t>
            </a:r>
          </a:p>
          <a:p>
            <a:pPr marL="0" indent="0">
              <a:buNone/>
            </a:pPr>
            <a:r>
              <a:rPr lang="en-US" sz="2100" dirty="0"/>
              <a:t>key     = "development/service-</a:t>
            </a:r>
            <a:r>
              <a:rPr lang="en-US" sz="2100" dirty="0" err="1"/>
              <a:t>name.tfstate</a:t>
            </a:r>
            <a:r>
              <a:rPr lang="en-US" sz="2100" dirty="0"/>
              <a:t>"</a:t>
            </a:r>
          </a:p>
          <a:p>
            <a:pPr marL="0" indent="0">
              <a:buNone/>
            </a:pPr>
            <a:r>
              <a:rPr lang="en-US" sz="2100" dirty="0"/>
              <a:t>encrypt = true</a:t>
            </a:r>
          </a:p>
          <a:p>
            <a:pPr marL="0" indent="0">
              <a:buNone/>
            </a:pPr>
            <a:r>
              <a:rPr lang="en-US" sz="2100" dirty="0"/>
              <a:t>region  = "ap-southeast-2"</a:t>
            </a:r>
          </a:p>
          <a:p>
            <a:pPr marL="0" indent="0">
              <a:buNone/>
            </a:pPr>
            <a:r>
              <a:rPr lang="en-US" sz="2100" dirty="0"/>
              <a:t>#dynamodb_table = "terraform-lock"</a:t>
            </a:r>
          </a:p>
        </p:txBody>
      </p:sp>
    </p:spTree>
    <p:extLst>
      <p:ext uri="{BB962C8B-B14F-4D97-AF65-F5344CB8AC3E}">
        <p14:creationId xmlns:p14="http://schemas.microsoft.com/office/powerpoint/2010/main" val="4152094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0979-D5B5-E8DE-1615-FA682CB0C39D}"/>
              </a:ext>
            </a:extLst>
          </p:cNvPr>
          <p:cNvSpPr>
            <a:spLocks noGrp="1"/>
          </p:cNvSpPr>
          <p:nvPr>
            <p:ph type="title"/>
          </p:nvPr>
        </p:nvSpPr>
        <p:spPr/>
        <p:txBody>
          <a:bodyPr/>
          <a:lstStyle/>
          <a:p>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Manage multiple Terraform modules</a:t>
            </a:r>
            <a:endParaRPr lang="en-US" dirty="0"/>
          </a:p>
        </p:txBody>
      </p:sp>
      <p:sp>
        <p:nvSpPr>
          <p:cNvPr id="3" name="Content Placeholder 2">
            <a:extLst>
              <a:ext uri="{FF2B5EF4-FFF2-40B4-BE49-F238E27FC236}">
                <a16:creationId xmlns:a16="http://schemas.microsoft.com/office/drawing/2014/main" id="{F93006EB-2618-6BC7-85CD-884DB482D35B}"/>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Manage terraform resource with shared modules, this will save a lot of coding time. No need re-invent the wheel!</a:t>
            </a:r>
          </a:p>
          <a:p>
            <a:pPr marL="0" indent="0">
              <a:buNone/>
            </a:pPr>
            <a:r>
              <a:rPr lang="en-US" sz="2400" dirty="0">
                <a:latin typeface="Times New Roman" panose="02020603050405020304" pitchFamily="18" charset="0"/>
                <a:cs typeface="Times New Roman" panose="02020603050405020304" pitchFamily="18" charset="0"/>
              </a:rPr>
              <a:t>You can start from below links:</a:t>
            </a:r>
          </a:p>
          <a:p>
            <a:r>
              <a:rPr lang="en-US" sz="2400" dirty="0">
                <a:latin typeface="Times New Roman" panose="02020603050405020304" pitchFamily="18" charset="0"/>
                <a:cs typeface="Times New Roman" panose="02020603050405020304" pitchFamily="18" charset="0"/>
              </a:rPr>
              <a:t>Terraform module usage</a:t>
            </a:r>
          </a:p>
          <a:p>
            <a:r>
              <a:rPr lang="en-US" sz="2400" dirty="0">
                <a:latin typeface="Times New Roman" panose="02020603050405020304" pitchFamily="18" charset="0"/>
                <a:cs typeface="Times New Roman" panose="02020603050405020304" pitchFamily="18" charset="0"/>
              </a:rPr>
              <a:t>Terraform Module Registry</a:t>
            </a:r>
          </a:p>
          <a:p>
            <a:r>
              <a:rPr lang="en-US" sz="2400" dirty="0">
                <a:latin typeface="Times New Roman" panose="02020603050405020304" pitchFamily="18" charset="0"/>
                <a:cs typeface="Times New Roman" panose="02020603050405020304" pitchFamily="18" charset="0"/>
              </a:rPr>
              <a:t>Terraform </a:t>
            </a:r>
            <a:r>
              <a:rPr lang="en-US" sz="2400" dirty="0" err="1">
                <a:latin typeface="Times New Roman" panose="02020603050405020304" pitchFamily="18" charset="0"/>
                <a:cs typeface="Times New Roman" panose="02020603050405020304" pitchFamily="18" charset="0"/>
              </a:rPr>
              <a:t>aws</a:t>
            </a:r>
            <a:r>
              <a:rPr lang="en-US" sz="2400" dirty="0">
                <a:latin typeface="Times New Roman" panose="02020603050405020304" pitchFamily="18" charset="0"/>
                <a:cs typeface="Times New Roman" panose="02020603050405020304" pitchFamily="18" charset="0"/>
              </a:rPr>
              <a:t> modules</a:t>
            </a:r>
          </a:p>
          <a:p>
            <a:pPr marL="0" indent="0">
              <a:buNone/>
            </a:pPr>
            <a:r>
              <a:rPr lang="en-US" sz="2400" dirty="0">
                <a:latin typeface="Times New Roman" panose="02020603050405020304" pitchFamily="18" charset="0"/>
                <a:cs typeface="Times New Roman" panose="02020603050405020304" pitchFamily="18" charset="0"/>
              </a:rPr>
              <a:t>Up to Terraform 0.12, Terraform modules didn't support count parameter.</a:t>
            </a:r>
          </a:p>
          <a:p>
            <a:pPr marL="0" indent="0">
              <a:buNone/>
            </a:pPr>
            <a:r>
              <a:rPr lang="en-US" sz="2400" dirty="0">
                <a:latin typeface="Times New Roman" panose="02020603050405020304" pitchFamily="18" charset="0"/>
                <a:cs typeface="Times New Roman" panose="02020603050405020304" pitchFamily="18" charset="0"/>
              </a:rPr>
              <a:t>From Terraform 0.13 on this feature is already available for your pleasure!</a:t>
            </a:r>
          </a:p>
        </p:txBody>
      </p:sp>
    </p:spTree>
    <p:extLst>
      <p:ext uri="{BB962C8B-B14F-4D97-AF65-F5344CB8AC3E}">
        <p14:creationId xmlns:p14="http://schemas.microsoft.com/office/powerpoint/2010/main" val="85511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20AB-6DFD-0F2A-ABC5-7BCB703B5E8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Topics</a:t>
            </a:r>
          </a:p>
        </p:txBody>
      </p:sp>
      <p:graphicFrame>
        <p:nvGraphicFramePr>
          <p:cNvPr id="5" name="Content Placeholder 4">
            <a:extLst>
              <a:ext uri="{FF2B5EF4-FFF2-40B4-BE49-F238E27FC236}">
                <a16:creationId xmlns:a16="http://schemas.microsoft.com/office/drawing/2014/main" id="{25AB777F-11A9-8BE1-9988-33B5503299C6}"/>
              </a:ext>
            </a:extLst>
          </p:cNvPr>
          <p:cNvGraphicFramePr>
            <a:graphicFrameLocks noGrp="1"/>
          </p:cNvGraphicFramePr>
          <p:nvPr>
            <p:ph idx="1"/>
            <p:extLst>
              <p:ext uri="{D42A27DB-BD31-4B8C-83A1-F6EECF244321}">
                <p14:modId xmlns:p14="http://schemas.microsoft.com/office/powerpoint/2010/main" val="21130626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402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5A8F-BD8E-4DA2-E266-7ECD5B1AB687}"/>
              </a:ext>
            </a:extLst>
          </p:cNvPr>
          <p:cNvSpPr>
            <a:spLocks noGrp="1"/>
          </p:cNvSpPr>
          <p:nvPr>
            <p:ph type="title"/>
          </p:nvPr>
        </p:nvSpPr>
        <p:spPr/>
        <p:txBody>
          <a:bodyPr>
            <a:normAutofit/>
          </a:bodyPr>
          <a:lstStyle/>
          <a:p>
            <a:pPr algn="l"/>
            <a:r>
              <a:rPr lang="en-US" b="0" i="0" dirty="0">
                <a:solidFill>
                  <a:schemeClr val="accent5">
                    <a:lumMod val="75000"/>
                  </a:schemeClr>
                </a:solidFill>
                <a:effectLst/>
                <a:latin typeface="Times New Roman" panose="02020603050405020304" pitchFamily="18" charset="0"/>
                <a:cs typeface="Times New Roman" panose="02020603050405020304" pitchFamily="18" charset="0"/>
              </a:rPr>
              <a:t>Turn on debug when you need do troubleshooting</a:t>
            </a:r>
            <a:endParaRPr lang="en-US"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9C8742-F662-3A25-6A05-4AE541D94DD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TF_LOG=DEBUG terraform &lt;command&gt;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or if you run with </a:t>
            </a:r>
            <a:r>
              <a:rPr lang="en-US" dirty="0" err="1">
                <a:latin typeface="Times New Roman" panose="02020603050405020304" pitchFamily="18" charset="0"/>
                <a:cs typeface="Times New Roman" panose="02020603050405020304" pitchFamily="18" charset="0"/>
              </a:rPr>
              <a:t>terragrunt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TF_LOG=DEBUG </a:t>
            </a:r>
            <a:r>
              <a:rPr lang="en-US" dirty="0" err="1">
                <a:latin typeface="Times New Roman" panose="02020603050405020304" pitchFamily="18" charset="0"/>
                <a:cs typeface="Times New Roman" panose="02020603050405020304" pitchFamily="18" charset="0"/>
              </a:rPr>
              <a:t>terragrunt</a:t>
            </a:r>
            <a:r>
              <a:rPr lang="en-US" dirty="0">
                <a:latin typeface="Times New Roman" panose="02020603050405020304" pitchFamily="18" charset="0"/>
                <a:cs typeface="Times New Roman" panose="02020603050405020304" pitchFamily="18" charset="0"/>
              </a:rPr>
              <a:t> &lt;command&gt;</a:t>
            </a:r>
          </a:p>
        </p:txBody>
      </p:sp>
    </p:spTree>
    <p:extLst>
      <p:ext uri="{BB962C8B-B14F-4D97-AF65-F5344CB8AC3E}">
        <p14:creationId xmlns:p14="http://schemas.microsoft.com/office/powerpoint/2010/main" val="4036621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FA35-6993-96AE-B34F-934F54FB1085}"/>
              </a:ext>
            </a:extLst>
          </p:cNvPr>
          <p:cNvSpPr>
            <a:spLocks noGrp="1"/>
          </p:cNvSpPr>
          <p:nvPr>
            <p:ph type="title"/>
          </p:nvPr>
        </p:nvSpPr>
        <p:spPr/>
        <p:txBody>
          <a:bodyPr/>
          <a:lstStyle/>
          <a:p>
            <a:r>
              <a:rPr lang="en-US" dirty="0">
                <a:solidFill>
                  <a:schemeClr val="accent5">
                    <a:lumMod val="50000"/>
                  </a:schemeClr>
                </a:solidFill>
                <a:latin typeface="Times New Roman" panose="02020603050405020304" pitchFamily="18" charset="0"/>
                <a:cs typeface="Times New Roman" panose="02020603050405020304" pitchFamily="18" charset="0"/>
              </a:rPr>
              <a:t>Best Practice</a:t>
            </a:r>
          </a:p>
        </p:txBody>
      </p:sp>
      <p:sp>
        <p:nvSpPr>
          <p:cNvPr id="3" name="Content Placeholder 2">
            <a:extLst>
              <a:ext uri="{FF2B5EF4-FFF2-40B4-BE49-F238E27FC236}">
                <a16:creationId xmlns:a16="http://schemas.microsoft.com/office/drawing/2014/main" id="{DABB3032-6923-4416-82F9-5497732262ED}"/>
              </a:ext>
            </a:extLst>
          </p:cNvPr>
          <p:cNvSpPr>
            <a:spLocks noGrp="1"/>
          </p:cNvSpPr>
          <p:nvPr>
            <p:ph idx="1"/>
          </p:nvPr>
        </p:nvSpPr>
        <p:spPr/>
        <p:txBody>
          <a:bodyPr>
            <a:normAutofit fontScale="85000" lnSpcReduction="10000"/>
          </a:bodyPr>
          <a:lstStyle/>
          <a:p>
            <a:pPr marL="514350" indent="-514350" algn="l">
              <a:buFont typeface="+mj-lt"/>
              <a:buAutoNum type="arabicPeriod"/>
            </a:pPr>
            <a:r>
              <a:rPr lang="en-US" b="1" i="0" dirty="0">
                <a:solidFill>
                  <a:schemeClr val="accent5">
                    <a:lumMod val="75000"/>
                  </a:schemeClr>
                </a:solidFill>
                <a:latin typeface="Times New Roman" panose="02020603050405020304" pitchFamily="18" charset="0"/>
                <a:cs typeface="Times New Roman" panose="02020603050405020304" pitchFamily="18" charset="0"/>
              </a:rPr>
              <a:t>Shared storage for state files</a:t>
            </a:r>
            <a:r>
              <a:rPr lang="en-US" b="0" i="0" dirty="0">
                <a:solidFill>
                  <a:schemeClr val="accent5">
                    <a:lumMod val="75000"/>
                  </a:schemeClr>
                </a:solidFill>
                <a:latin typeface="Times New Roman" panose="02020603050405020304" pitchFamily="18" charset="0"/>
                <a:cs typeface="Times New Roman" panose="02020603050405020304" pitchFamily="18" charset="0"/>
              </a:rPr>
              <a:t>: To be able to use Terraform to update your infrastructure, each of your team members needs access to the same Terraform state files. That means you need to store those files in a shared location.</a:t>
            </a:r>
          </a:p>
          <a:p>
            <a:pPr marL="514350" indent="-514350" algn="l">
              <a:buFont typeface="+mj-lt"/>
              <a:buAutoNum type="arabicPeriod"/>
            </a:pPr>
            <a:r>
              <a:rPr lang="en-US" b="1" i="0" dirty="0">
                <a:solidFill>
                  <a:schemeClr val="accent5">
                    <a:lumMod val="75000"/>
                  </a:schemeClr>
                </a:solidFill>
                <a:latin typeface="Times New Roman" panose="02020603050405020304" pitchFamily="18" charset="0"/>
                <a:cs typeface="Times New Roman" panose="02020603050405020304" pitchFamily="18" charset="0"/>
              </a:rPr>
              <a:t>Locking state files:</a:t>
            </a:r>
            <a:r>
              <a:rPr lang="en-US" b="0" i="0" dirty="0">
                <a:solidFill>
                  <a:schemeClr val="accent5">
                    <a:lumMod val="75000"/>
                  </a:schemeClr>
                </a:solidFill>
                <a:latin typeface="Times New Roman" panose="02020603050405020304" pitchFamily="18" charset="0"/>
                <a:cs typeface="Times New Roman" panose="02020603050405020304" pitchFamily="18" charset="0"/>
              </a:rPr>
              <a:t> As soon as data is shared, you run into a new problem: locking. Without locking, if two team members are running Terraform at the same time, you may run into race conditions as multiple Terraform processes make concurrent updates to the state files, leading to conflicts, data loss, and state file corruption.</a:t>
            </a:r>
          </a:p>
          <a:p>
            <a:pPr marL="514350" indent="-514350" algn="l">
              <a:buFont typeface="+mj-lt"/>
              <a:buAutoNum type="arabicPeriod"/>
            </a:pPr>
            <a:r>
              <a:rPr lang="en-US" b="1" i="0" dirty="0">
                <a:solidFill>
                  <a:schemeClr val="accent5">
                    <a:lumMod val="75000"/>
                  </a:schemeClr>
                </a:solidFill>
                <a:latin typeface="Times New Roman" panose="02020603050405020304" pitchFamily="18" charset="0"/>
                <a:cs typeface="Times New Roman" panose="02020603050405020304" pitchFamily="18" charset="0"/>
              </a:rPr>
              <a:t>Isolating state files: </a:t>
            </a:r>
            <a:r>
              <a:rPr lang="en-US" b="0" i="0" dirty="0">
                <a:solidFill>
                  <a:schemeClr val="accent5">
                    <a:lumMod val="75000"/>
                  </a:schemeClr>
                </a:solidFill>
                <a:latin typeface="Times New Roman" panose="02020603050405020304" pitchFamily="18" charset="0"/>
                <a:cs typeface="Times New Roman" panose="02020603050405020304" pitchFamily="18" charset="0"/>
              </a:rPr>
              <a:t>When making changes to your infrastructure, it’s a best practice to isolate different environments. For example, when making a change in the staging environment, you want to be sure that you’re not going to accidentally break production. But how can you isolate your changes if all of your infrastructure is defined in the same Terraform state file?</a:t>
            </a:r>
          </a:p>
          <a:p>
            <a:endParaRPr lang="en-US" dirty="0"/>
          </a:p>
        </p:txBody>
      </p:sp>
    </p:spTree>
    <p:extLst>
      <p:ext uri="{BB962C8B-B14F-4D97-AF65-F5344CB8AC3E}">
        <p14:creationId xmlns:p14="http://schemas.microsoft.com/office/powerpoint/2010/main" val="1236331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2D49-5E36-1069-570A-723364642AD8}"/>
              </a:ext>
            </a:extLst>
          </p:cNvPr>
          <p:cNvSpPr>
            <a:spLocks noGrp="1"/>
          </p:cNvSpPr>
          <p:nvPr>
            <p:ph type="title"/>
          </p:nvPr>
        </p:nvSpPr>
        <p:spPr/>
        <p:txBody>
          <a:bodyPr/>
          <a:lstStyle/>
          <a:p>
            <a:r>
              <a:rPr lang="en-US" sz="4400" kern="1200" dirty="0">
                <a:solidFill>
                  <a:schemeClr val="accent5">
                    <a:lumMod val="75000"/>
                  </a:schemeClr>
                </a:solidFill>
                <a:latin typeface="Times New Roman" panose="02020603050405020304" pitchFamily="18" charset="0"/>
                <a:ea typeface="+mn-ea"/>
                <a:cs typeface="Times New Roman" panose="02020603050405020304" pitchFamily="18" charset="0"/>
              </a:rPr>
              <a:t>Terraform code automation</a:t>
            </a:r>
            <a:endParaRPr lang="en-US" dirty="0"/>
          </a:p>
        </p:txBody>
      </p:sp>
      <p:sp>
        <p:nvSpPr>
          <p:cNvPr id="3" name="Content Placeholder 2">
            <a:extLst>
              <a:ext uri="{FF2B5EF4-FFF2-40B4-BE49-F238E27FC236}">
                <a16:creationId xmlns:a16="http://schemas.microsoft.com/office/drawing/2014/main" id="{DBA1A830-45C6-9067-D792-B4726AFBC6F6}"/>
              </a:ext>
            </a:extLst>
          </p:cNvPr>
          <p:cNvSpPr>
            <a:spLocks noGrp="1"/>
          </p:cNvSpPr>
          <p:nvPr>
            <p:ph idx="1"/>
          </p:nvPr>
        </p:nvSpPr>
        <p:spPr/>
        <p:txBody>
          <a:bodyPr>
            <a:normAutofit fontScale="62500" lnSpcReduction="20000"/>
          </a:bodyPr>
          <a:lstStyle/>
          <a:p>
            <a:pPr marL="0" indent="0">
              <a:buNone/>
            </a:pPr>
            <a:r>
              <a:rPr lang="en-US" dirty="0">
                <a:latin typeface="Times New Roman" panose="02020603050405020304" pitchFamily="18" charset="0"/>
                <a:cs typeface="Times New Roman" panose="02020603050405020304" pitchFamily="18" charset="0"/>
              </a:rPr>
              <a:t> # Initialize a new Terraform</a:t>
            </a:r>
          </a:p>
          <a:p>
            <a:pPr marL="0" indent="0">
              <a:buNone/>
            </a:pPr>
            <a:r>
              <a:rPr lang="en-US" dirty="0">
                <a:latin typeface="Times New Roman" panose="02020603050405020304" pitchFamily="18" charset="0"/>
                <a:cs typeface="Times New Roman" panose="02020603050405020304" pitchFamily="18" charset="0"/>
              </a:rPr>
              <a:t>    - name: Terraform Init</a:t>
            </a:r>
          </a:p>
          <a:p>
            <a:pPr marL="0" indent="0">
              <a:buNone/>
            </a:pPr>
            <a:r>
              <a:rPr lang="en-US" dirty="0">
                <a:latin typeface="Times New Roman" panose="02020603050405020304" pitchFamily="18" charset="0"/>
                <a:cs typeface="Times New Roman" panose="02020603050405020304" pitchFamily="18" charset="0"/>
              </a:rPr>
              <a:t>      run: terraform </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 -backend-config=backend-configs/state-${{</a:t>
            </a:r>
            <a:r>
              <a:rPr lang="en-US" dirty="0" err="1">
                <a:latin typeface="Times New Roman" panose="02020603050405020304" pitchFamily="18" charset="0"/>
                <a:cs typeface="Times New Roman" panose="02020603050405020304" pitchFamily="18" charset="0"/>
              </a:rPr>
              <a:t>variable_name</a:t>
            </a:r>
            <a:r>
              <a:rPr lang="en-US" dirty="0">
                <a:latin typeface="Times New Roman" panose="02020603050405020304" pitchFamily="18" charset="0"/>
                <a:cs typeface="Times New Roman" panose="02020603050405020304" pitchFamily="18" charset="0"/>
              </a:rPr>
              <a:t>}}.conf #terraform </a:t>
            </a:r>
            <a:r>
              <a:rPr lang="en-US" dirty="0" err="1">
                <a:latin typeface="Times New Roman" panose="02020603050405020304" pitchFamily="18" charset="0"/>
                <a:cs typeface="Times New Roman" panose="02020603050405020304" pitchFamily="18" charset="0"/>
              </a:rPr>
              <a:t>init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env:</a:t>
            </a:r>
          </a:p>
          <a:p>
            <a:pPr marL="0" indent="0">
              <a:buNone/>
            </a:pPr>
            <a:r>
              <a:rPr lang="en-US" dirty="0">
                <a:latin typeface="Times New Roman" panose="02020603050405020304" pitchFamily="18" charset="0"/>
                <a:cs typeface="Times New Roman" panose="02020603050405020304" pitchFamily="18" charset="0"/>
              </a:rPr>
              <a:t>        AWS_ACCESS_KEY_ID:  ${{ </a:t>
            </a:r>
            <a:r>
              <a:rPr lang="en-US" dirty="0" err="1">
                <a:latin typeface="Times New Roman" panose="02020603050405020304" pitchFamily="18" charset="0"/>
                <a:cs typeface="Times New Roman" panose="02020603050405020304" pitchFamily="18" charset="0"/>
              </a:rPr>
              <a:t>secrets.AWS_ACCESS_KEY_ID</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AWS_SECRET_ACCESS_KEY:  ${{ </a:t>
            </a:r>
            <a:r>
              <a:rPr lang="en-US" dirty="0" err="1">
                <a:latin typeface="Times New Roman" panose="02020603050405020304" pitchFamily="18" charset="0"/>
                <a:cs typeface="Times New Roman" panose="02020603050405020304" pitchFamily="18" charset="0"/>
              </a:rPr>
              <a:t>secrets.AWS_SECRET_ACCESS_KEY</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Generates an execution plan for Terraform</a:t>
            </a:r>
          </a:p>
          <a:p>
            <a:pPr marL="0" indent="0">
              <a:buNone/>
            </a:pPr>
            <a:r>
              <a:rPr lang="en-US" dirty="0">
                <a:latin typeface="Times New Roman" panose="02020603050405020304" pitchFamily="18" charset="0"/>
                <a:cs typeface="Times New Roman" panose="02020603050405020304" pitchFamily="18" charset="0"/>
              </a:rPr>
              <a:t>    - name: Terraform Plan</a:t>
            </a:r>
          </a:p>
          <a:p>
            <a:pPr marL="0" indent="0">
              <a:buNone/>
            </a:pPr>
            <a:r>
              <a:rPr lang="en-US" dirty="0">
                <a:latin typeface="Times New Roman" panose="02020603050405020304" pitchFamily="18" charset="0"/>
                <a:cs typeface="Times New Roman" panose="02020603050405020304" pitchFamily="18" charset="0"/>
              </a:rPr>
              <a:t>      run: terraform plan -var-file=</a:t>
            </a:r>
            <a:r>
              <a:rPr lang="en-US" dirty="0" err="1">
                <a:latin typeface="Times New Roman" panose="02020603050405020304" pitchFamily="18" charset="0"/>
                <a:cs typeface="Times New Roman" panose="02020603050405020304" pitchFamily="18" charset="0"/>
              </a:rPr>
              <a:t>terrafrom-tfvars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variable_name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tfvars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env:</a:t>
            </a:r>
          </a:p>
          <a:p>
            <a:pPr marL="0" indent="0">
              <a:buNone/>
            </a:pPr>
            <a:r>
              <a:rPr lang="en-US" dirty="0">
                <a:latin typeface="Times New Roman" panose="02020603050405020304" pitchFamily="18" charset="0"/>
                <a:cs typeface="Times New Roman" panose="02020603050405020304" pitchFamily="18" charset="0"/>
              </a:rPr>
              <a:t>        AWS_ACCESS_KEY_ID:  ${{ </a:t>
            </a:r>
            <a:r>
              <a:rPr lang="en-US" dirty="0" err="1">
                <a:latin typeface="Times New Roman" panose="02020603050405020304" pitchFamily="18" charset="0"/>
                <a:cs typeface="Times New Roman" panose="02020603050405020304" pitchFamily="18" charset="0"/>
              </a:rPr>
              <a:t>secrets.AWS_ACCESS_KEY_ID</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AWS_SECRET_ACCESS_KEY:  ${{ </a:t>
            </a:r>
            <a:r>
              <a:rPr lang="en-US" dirty="0" err="1">
                <a:latin typeface="Times New Roman" panose="02020603050405020304" pitchFamily="18" charset="0"/>
                <a:cs typeface="Times New Roman" panose="02020603050405020304" pitchFamily="18" charset="0"/>
              </a:rPr>
              <a:t>secrets.AWS_SECRET_ACCESS_KEY</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18118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3484ED-B93F-360F-3401-8F60C0A3BD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717" y="463236"/>
            <a:ext cx="9932565" cy="6074453"/>
          </a:xfrm>
        </p:spPr>
      </p:pic>
    </p:spTree>
    <p:extLst>
      <p:ext uri="{BB962C8B-B14F-4D97-AF65-F5344CB8AC3E}">
        <p14:creationId xmlns:p14="http://schemas.microsoft.com/office/powerpoint/2010/main" val="3384333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2EC07A-0CF2-3F4D-679F-E26130A3BCA0}"/>
              </a:ext>
            </a:extLst>
          </p:cNvPr>
          <p:cNvSpPr>
            <a:spLocks noGrp="1"/>
          </p:cNvSpPr>
          <p:nvPr>
            <p:ph type="title"/>
          </p:nvPr>
        </p:nvSpPr>
        <p:spPr>
          <a:xfrm>
            <a:off x="175470" y="88289"/>
            <a:ext cx="10515600" cy="682073"/>
          </a:xfrm>
        </p:spPr>
        <p:txBody>
          <a:bodyPr>
            <a:normAutofit/>
          </a:bodyPr>
          <a:lstStyle/>
          <a:p>
            <a:r>
              <a:rPr lang="en-US" sz="2800" dirty="0">
                <a:solidFill>
                  <a:schemeClr val="accent5">
                    <a:lumMod val="75000"/>
                  </a:schemeClr>
                </a:solidFill>
                <a:latin typeface="Times New Roman" panose="02020603050405020304" pitchFamily="18" charset="0"/>
                <a:ea typeface="+mj-ea"/>
                <a:cs typeface="Times New Roman" panose="02020603050405020304" pitchFamily="18" charset="0"/>
              </a:rPr>
              <a:t>CHALLENGES OF CLOUD INFRASTRUCTURE PROVISIONING</a:t>
            </a:r>
          </a:p>
        </p:txBody>
      </p:sp>
      <p:sp>
        <p:nvSpPr>
          <p:cNvPr id="6" name="Content Placeholder 5">
            <a:extLst>
              <a:ext uri="{FF2B5EF4-FFF2-40B4-BE49-F238E27FC236}">
                <a16:creationId xmlns:a16="http://schemas.microsoft.com/office/drawing/2014/main" id="{D45687F1-1C1B-0BE8-AD6F-134289042CB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937EBD6-503F-9571-09DE-DAC14FFA32BA}"/>
              </a:ext>
            </a:extLst>
          </p:cNvPr>
          <p:cNvPicPr>
            <a:picLocks noChangeAspect="1"/>
          </p:cNvPicPr>
          <p:nvPr/>
        </p:nvPicPr>
        <p:blipFill>
          <a:blip r:embed="rId2"/>
          <a:stretch>
            <a:fillRect/>
          </a:stretch>
        </p:blipFill>
        <p:spPr>
          <a:xfrm>
            <a:off x="0" y="1275818"/>
            <a:ext cx="11873130" cy="5406601"/>
          </a:xfrm>
          <a:prstGeom prst="rect">
            <a:avLst/>
          </a:prstGeom>
        </p:spPr>
      </p:pic>
    </p:spTree>
    <p:extLst>
      <p:ext uri="{BB962C8B-B14F-4D97-AF65-F5344CB8AC3E}">
        <p14:creationId xmlns:p14="http://schemas.microsoft.com/office/powerpoint/2010/main" val="269098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1684C3-6A4C-49E3-94A8-971DAE92FE41}"/>
              </a:ext>
            </a:extLst>
          </p:cNvPr>
          <p:cNvSpPr txBox="1"/>
          <p:nvPr/>
        </p:nvSpPr>
        <p:spPr>
          <a:xfrm>
            <a:off x="335561" y="419427"/>
            <a:ext cx="10293290" cy="523220"/>
          </a:xfrm>
          <a:prstGeom prst="rect">
            <a:avLst/>
          </a:prstGeom>
          <a:noFill/>
        </p:spPr>
        <p:txBody>
          <a:bodyPr wrap="square">
            <a:spAutoFit/>
          </a:bodyPr>
          <a:lstStyle/>
          <a:p>
            <a:r>
              <a:rPr lang="en-US" sz="2800" dirty="0">
                <a:solidFill>
                  <a:schemeClr val="accent5">
                    <a:lumMod val="75000"/>
                  </a:schemeClr>
                </a:solidFill>
                <a:latin typeface="Times New Roman" panose="02020603050405020304" pitchFamily="18" charset="0"/>
                <a:ea typeface="+mj-ea"/>
                <a:cs typeface="Times New Roman" panose="02020603050405020304" pitchFamily="18" charset="0"/>
              </a:rPr>
              <a:t>CHALLENGES OF CLOUD INFRASTRUCTURE PROVISIONING</a:t>
            </a:r>
          </a:p>
        </p:txBody>
      </p:sp>
      <p:graphicFrame>
        <p:nvGraphicFramePr>
          <p:cNvPr id="12" name="Content Placeholder 11">
            <a:extLst>
              <a:ext uri="{FF2B5EF4-FFF2-40B4-BE49-F238E27FC236}">
                <a16:creationId xmlns:a16="http://schemas.microsoft.com/office/drawing/2014/main" id="{52D3026C-6B3C-572F-F9CF-4403236F9BFE}"/>
              </a:ext>
            </a:extLst>
          </p:cNvPr>
          <p:cNvGraphicFramePr>
            <a:graphicFrameLocks noGrp="1"/>
          </p:cNvGraphicFramePr>
          <p:nvPr>
            <p:ph idx="1"/>
            <p:extLst>
              <p:ext uri="{D42A27DB-BD31-4B8C-83A1-F6EECF244321}">
                <p14:modId xmlns:p14="http://schemas.microsoft.com/office/powerpoint/2010/main" val="1897493794"/>
              </p:ext>
            </p:extLst>
          </p:nvPr>
        </p:nvGraphicFramePr>
        <p:xfrm>
          <a:off x="603308"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010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02DB-5D3B-6CF4-D664-A28CBFC2124F}"/>
              </a:ext>
            </a:extLst>
          </p:cNvPr>
          <p:cNvSpPr>
            <a:spLocks noGrp="1"/>
          </p:cNvSpPr>
          <p:nvPr>
            <p:ph type="title"/>
          </p:nvPr>
        </p:nvSpPr>
        <p:spPr>
          <a:xfrm>
            <a:off x="259360" y="613924"/>
            <a:ext cx="10515600" cy="922789"/>
          </a:xfrm>
        </p:spPr>
        <p:txBody>
          <a:bodyPr>
            <a:normAutofit/>
          </a:bodyPr>
          <a:lstStyle/>
          <a:p>
            <a:r>
              <a:rPr lang="en-US" sz="2800" dirty="0">
                <a:solidFill>
                  <a:schemeClr val="accent5">
                    <a:lumMod val="75000"/>
                  </a:schemeClr>
                </a:solidFill>
                <a:latin typeface="Times New Roman" panose="02020603050405020304" pitchFamily="18" charset="0"/>
                <a:ea typeface="+mj-ea"/>
                <a:cs typeface="Times New Roman" panose="02020603050405020304" pitchFamily="18" charset="0"/>
              </a:rPr>
              <a:t>CHALLENGES OF CLOUD INFRASTRUCTURE PROVISIONING</a:t>
            </a:r>
            <a:endParaRPr lang="en-US" sz="28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EFF192-B4C9-1ABA-0BA1-3769D2344AD9}"/>
              </a:ext>
            </a:extLst>
          </p:cNvPr>
          <p:cNvSpPr>
            <a:spLocks noGrp="1"/>
          </p:cNvSpPr>
          <p:nvPr>
            <p:ph idx="1"/>
          </p:nvPr>
        </p:nvSpPr>
        <p:spPr>
          <a:xfrm>
            <a:off x="838200" y="2354131"/>
            <a:ext cx="10515600" cy="4351338"/>
          </a:xfrm>
        </p:spPr>
        <p:txBody>
          <a:bodyPr>
            <a:normAutofit/>
          </a:bodyPr>
          <a:lstStyle/>
          <a:p>
            <a:pPr algn="l"/>
            <a:r>
              <a:rPr lang="en-US" sz="2600" b="1" dirty="0">
                <a:solidFill>
                  <a:schemeClr val="accent6">
                    <a:lumMod val="75000"/>
                  </a:schemeClr>
                </a:solidFill>
                <a:latin typeface="Times New Roman" panose="02020603050405020304" pitchFamily="18" charset="0"/>
                <a:cs typeface="Times New Roman" panose="02020603050405020304" pitchFamily="18" charset="0"/>
              </a:rPr>
              <a:t>Business impact using Terraform</a:t>
            </a:r>
          </a:p>
          <a:p>
            <a:pPr lvl="1"/>
            <a:r>
              <a:rPr lang="en-US" sz="2200" dirty="0">
                <a:solidFill>
                  <a:schemeClr val="accent6"/>
                </a:solidFill>
                <a:latin typeface="Times New Roman" panose="02020603050405020304" pitchFamily="18" charset="0"/>
                <a:cs typeface="Times New Roman" panose="02020603050405020304" pitchFamily="18" charset="0"/>
              </a:rPr>
              <a:t> Increased Productivity</a:t>
            </a:r>
          </a:p>
          <a:p>
            <a:pPr lvl="2"/>
            <a:r>
              <a:rPr lang="en-US" sz="1100" dirty="0">
                <a:solidFill>
                  <a:schemeClr val="accent6"/>
                </a:solidFill>
                <a:latin typeface="Times New Roman" panose="02020603050405020304" pitchFamily="18" charset="0"/>
                <a:cs typeface="Times New Roman" panose="02020603050405020304" pitchFamily="18" charset="0"/>
              </a:rPr>
              <a:t>Reduce time spent using manual workflows to create, share, manage, and provision cloud infrastructure.</a:t>
            </a:r>
          </a:p>
          <a:p>
            <a:pPr lvl="1"/>
            <a:r>
              <a:rPr lang="en-US" b="0" i="0" dirty="0">
                <a:solidFill>
                  <a:schemeClr val="accent6"/>
                </a:solidFill>
                <a:effectLst/>
                <a:latin typeface="Work Sans" pitchFamily="2" charset="0"/>
              </a:rPr>
              <a:t> </a:t>
            </a:r>
            <a:r>
              <a:rPr lang="en-US" sz="2200" dirty="0">
                <a:solidFill>
                  <a:schemeClr val="accent6"/>
                </a:solidFill>
                <a:latin typeface="Times New Roman" panose="02020603050405020304" pitchFamily="18" charset="0"/>
                <a:cs typeface="Times New Roman" panose="02020603050405020304" pitchFamily="18" charset="0"/>
              </a:rPr>
              <a:t>Reduced Risk</a:t>
            </a:r>
          </a:p>
          <a:p>
            <a:pPr lvl="2"/>
            <a:r>
              <a:rPr lang="en-US" sz="1100" dirty="0">
                <a:solidFill>
                  <a:schemeClr val="accent6"/>
                </a:solidFill>
                <a:latin typeface="Times New Roman" panose="02020603050405020304" pitchFamily="18" charset="0"/>
                <a:cs typeface="Times New Roman" panose="02020603050405020304" pitchFamily="18" charset="0"/>
              </a:rPr>
              <a:t>Improve security posture, reduce non-compliance, and maintain operational consistency for cloud infrastructure.</a:t>
            </a:r>
          </a:p>
          <a:p>
            <a:pPr lvl="1"/>
            <a:r>
              <a:rPr lang="en-US" b="0" i="0" dirty="0">
                <a:solidFill>
                  <a:schemeClr val="accent6"/>
                </a:solidFill>
                <a:effectLst/>
                <a:latin typeface="Work Sans" pitchFamily="2" charset="0"/>
              </a:rPr>
              <a:t> </a:t>
            </a:r>
            <a:r>
              <a:rPr lang="en-US" sz="2200" dirty="0">
                <a:solidFill>
                  <a:schemeClr val="accent6"/>
                </a:solidFill>
                <a:latin typeface="Times New Roman" panose="02020603050405020304" pitchFamily="18" charset="0"/>
                <a:cs typeface="Times New Roman" panose="02020603050405020304" pitchFamily="18" charset="0"/>
              </a:rPr>
              <a:t>Reduced Cost</a:t>
            </a:r>
          </a:p>
          <a:p>
            <a:pPr lvl="2"/>
            <a:r>
              <a:rPr lang="en-US" sz="1100" dirty="0">
                <a:solidFill>
                  <a:schemeClr val="accent6"/>
                </a:solidFill>
                <a:latin typeface="Times New Roman" panose="02020603050405020304" pitchFamily="18" charset="0"/>
                <a:cs typeface="Times New Roman" panose="02020603050405020304" pitchFamily="18" charset="0"/>
              </a:rPr>
              <a:t>Reduce unnecessary cloud spend by up to 40% from idle, orphaned, and over-sized cloud resources.</a:t>
            </a:r>
          </a:p>
          <a:p>
            <a:endParaRPr lang="en-US" dirty="0"/>
          </a:p>
        </p:txBody>
      </p:sp>
    </p:spTree>
    <p:extLst>
      <p:ext uri="{BB962C8B-B14F-4D97-AF65-F5344CB8AC3E}">
        <p14:creationId xmlns:p14="http://schemas.microsoft.com/office/powerpoint/2010/main" val="25494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heel(1)">
                                      <p:cBhvr>
                                        <p:cTn id="20" dur="2000"/>
                                        <p:tgtEl>
                                          <p:spTgt spid="3">
                                            <p:txEl>
                                              <p:pRg st="3" end="3"/>
                                            </p:txEl>
                                          </p:spTgt>
                                        </p:tgtEl>
                                      </p:cBhvr>
                                    </p:animEffect>
                                  </p:childTnLst>
                                </p:cTn>
                              </p:par>
                              <p:par>
                                <p:cTn id="21" presetID="21" presetClass="entr" presetSubtype="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heel(1)">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8" dur="500"/>
                                        <p:tgtEl>
                                          <p:spTgt spid="3">
                                            <p:txEl>
                                              <p:pRg st="5" end="5"/>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B006-00BF-1370-227E-68D03E5034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Infrastructure as Code</a:t>
            </a:r>
          </a:p>
        </p:txBody>
      </p:sp>
      <p:sp>
        <p:nvSpPr>
          <p:cNvPr id="4" name="TextBox 3">
            <a:extLst>
              <a:ext uri="{FF2B5EF4-FFF2-40B4-BE49-F238E27FC236}">
                <a16:creationId xmlns:a16="http://schemas.microsoft.com/office/drawing/2014/main" id="{1787B509-310C-4BF5-3836-AAE265E3B484}"/>
              </a:ext>
            </a:extLst>
          </p:cNvPr>
          <p:cNvSpPr txBox="1"/>
          <p:nvPr/>
        </p:nvSpPr>
        <p:spPr>
          <a:xfrm>
            <a:off x="1624622" y="1690688"/>
            <a:ext cx="2007217" cy="307777"/>
          </a:xfrm>
          <a:prstGeom prst="rect">
            <a:avLst/>
          </a:prstGeom>
          <a:noFill/>
        </p:spPr>
        <p:txBody>
          <a:bodyPr wrap="square">
            <a:spAutoFit/>
          </a:bodyPr>
          <a:lstStyle/>
          <a:p>
            <a:pPr algn="r" defTabSz="1828434" eaLnBrk="1" fontAlgn="auto" hangingPunct="1">
              <a:spcBef>
                <a:spcPts val="0"/>
              </a:spcBef>
              <a:spcAft>
                <a:spcPts val="0"/>
              </a:spcAft>
              <a:defRPr/>
            </a:pPr>
            <a:r>
              <a:rPr lang="en-SI" sz="1400" dirty="0">
                <a:solidFill>
                  <a:srgbClr val="C00000"/>
                </a:solidFill>
                <a:latin typeface="Times New Roman" panose="02020603050405020304" pitchFamily="18" charset="0"/>
                <a:cs typeface="Times New Roman" panose="02020603050405020304" pitchFamily="18" charset="0"/>
              </a:rPr>
              <a:t>D</a:t>
            </a:r>
            <a:r>
              <a:rPr lang="sl-SI" sz="1400" dirty="0">
                <a:solidFill>
                  <a:srgbClr val="C00000"/>
                </a:solidFill>
                <a:latin typeface="Times New Roman" panose="02020603050405020304" pitchFamily="18" charset="0"/>
                <a:cs typeface="Times New Roman" panose="02020603050405020304" pitchFamily="18" charset="0"/>
              </a:rPr>
              <a:t>e</a:t>
            </a:r>
            <a:r>
              <a:rPr lang="en-SI" sz="1400" dirty="0">
                <a:solidFill>
                  <a:srgbClr val="C00000"/>
                </a:solidFill>
                <a:latin typeface="Times New Roman" panose="02020603050405020304" pitchFamily="18" charset="0"/>
                <a:cs typeface="Times New Roman" panose="02020603050405020304" pitchFamily="18" charset="0"/>
              </a:rPr>
              <a:t>v</a:t>
            </a:r>
            <a:r>
              <a:rPr lang="sl-SI" sz="1400" dirty="0">
                <a:solidFill>
                  <a:srgbClr val="C00000"/>
                </a:solidFill>
                <a:latin typeface="Times New Roman" panose="02020603050405020304" pitchFamily="18" charset="0"/>
                <a:cs typeface="Times New Roman" panose="02020603050405020304" pitchFamily="18" charset="0"/>
              </a:rPr>
              <a:t>S</a:t>
            </a:r>
            <a:r>
              <a:rPr lang="en-SI" sz="1400" dirty="0">
                <a:solidFill>
                  <a:srgbClr val="C00000"/>
                </a:solidFill>
                <a:latin typeface="Times New Roman" panose="02020603050405020304" pitchFamily="18" charset="0"/>
                <a:cs typeface="Times New Roman" panose="02020603050405020304" pitchFamily="18" charset="0"/>
              </a:rPr>
              <a:t>e</a:t>
            </a:r>
            <a:r>
              <a:rPr lang="sl-SI" sz="1400" dirty="0">
                <a:solidFill>
                  <a:srgbClr val="C00000"/>
                </a:solidFill>
                <a:latin typeface="Times New Roman" panose="02020603050405020304" pitchFamily="18" charset="0"/>
                <a:cs typeface="Times New Roman" panose="02020603050405020304" pitchFamily="18" charset="0"/>
              </a:rPr>
              <a:t>c</a:t>
            </a:r>
            <a:r>
              <a:rPr lang="en-SI" sz="1400" dirty="0">
                <a:solidFill>
                  <a:srgbClr val="C00000"/>
                </a:solidFill>
                <a:latin typeface="Times New Roman" panose="02020603050405020304" pitchFamily="18" charset="0"/>
                <a:cs typeface="Times New Roman" panose="02020603050405020304" pitchFamily="18" charset="0"/>
              </a:rPr>
              <a:t>O</a:t>
            </a:r>
            <a:r>
              <a:rPr lang="sl-SI" sz="1400" dirty="0">
                <a:solidFill>
                  <a:srgbClr val="C00000"/>
                </a:solidFill>
                <a:latin typeface="Times New Roman" panose="02020603050405020304" pitchFamily="18" charset="0"/>
                <a:cs typeface="Times New Roman" panose="02020603050405020304" pitchFamily="18" charset="0"/>
              </a:rPr>
              <a:t>p</a:t>
            </a:r>
            <a:r>
              <a:rPr lang="en-SI" sz="1400" dirty="0">
                <a:solidFill>
                  <a:srgbClr val="C00000"/>
                </a:solidFill>
                <a:latin typeface="Times New Roman" panose="02020603050405020304" pitchFamily="18" charset="0"/>
                <a:cs typeface="Times New Roman" panose="02020603050405020304" pitchFamily="18" charset="0"/>
              </a:rPr>
              <a:t>s</a:t>
            </a:r>
            <a:endParaRPr lang="en-US" sz="1400" dirty="0">
              <a:solidFill>
                <a:srgbClr val="C00000"/>
              </a:solidFill>
              <a:latin typeface="Times New Roman" panose="02020603050405020304" pitchFamily="18" charset="0"/>
              <a:cs typeface="Times New Roman" panose="02020603050405020304" pitchFamily="18" charset="0"/>
            </a:endParaRPr>
          </a:p>
        </p:txBody>
      </p:sp>
      <p:sp>
        <p:nvSpPr>
          <p:cNvPr id="5" name="TextBox 10">
            <a:extLst>
              <a:ext uri="{FF2B5EF4-FFF2-40B4-BE49-F238E27FC236}">
                <a16:creationId xmlns:a16="http://schemas.microsoft.com/office/drawing/2014/main" id="{6C87FEFE-E230-AA8D-0FA0-806C31F0A754}"/>
              </a:ext>
            </a:extLst>
          </p:cNvPr>
          <p:cNvSpPr txBox="1">
            <a:spLocks noChangeArrowheads="1"/>
          </p:cNvSpPr>
          <p:nvPr/>
        </p:nvSpPr>
        <p:spPr bwMode="auto">
          <a:xfrm>
            <a:off x="4213077" y="1563881"/>
            <a:ext cx="5350692" cy="16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fontAlgn="base">
              <a:spcBef>
                <a:spcPct val="0"/>
              </a:spcBef>
              <a:spcAft>
                <a:spcPct val="0"/>
              </a:spcAft>
              <a:defRPr sz="3600">
                <a:solidFill>
                  <a:schemeClr val="tx1"/>
                </a:solidFill>
                <a:latin typeface="Lato Light"/>
              </a:defRPr>
            </a:lvl6pPr>
            <a:lvl7pPr marL="2971800" indent="-228600" defTabSz="1827213" fontAlgn="base">
              <a:spcBef>
                <a:spcPct val="0"/>
              </a:spcBef>
              <a:spcAft>
                <a:spcPct val="0"/>
              </a:spcAft>
              <a:defRPr sz="3600">
                <a:solidFill>
                  <a:schemeClr val="tx1"/>
                </a:solidFill>
                <a:latin typeface="Lato Light"/>
              </a:defRPr>
            </a:lvl7pPr>
            <a:lvl8pPr marL="3429000" indent="-228600" defTabSz="1827213" fontAlgn="base">
              <a:spcBef>
                <a:spcPct val="0"/>
              </a:spcBef>
              <a:spcAft>
                <a:spcPct val="0"/>
              </a:spcAft>
              <a:defRPr sz="3600">
                <a:solidFill>
                  <a:schemeClr val="tx1"/>
                </a:solidFill>
                <a:latin typeface="Lato Light"/>
              </a:defRPr>
            </a:lvl8pPr>
            <a:lvl9pPr marL="3886200" indent="-228600" defTabSz="1827213" fontAlgn="base">
              <a:spcBef>
                <a:spcPct val="0"/>
              </a:spcBef>
              <a:spcAft>
                <a:spcPct val="0"/>
              </a:spcAft>
              <a:defRPr sz="3600">
                <a:solidFill>
                  <a:schemeClr val="tx1"/>
                </a:solidFill>
                <a:latin typeface="Lato Light"/>
              </a:defRPr>
            </a:lvl9pPr>
          </a:lstStyle>
          <a:p>
            <a:pPr eaLnBrk="1" hangingPunct="1">
              <a:lnSpc>
                <a:spcPct val="150000"/>
              </a:lnSpc>
            </a:pPr>
            <a:r>
              <a:rPr lang="en-US" altLang="sr-Latn-RS" sz="1400" dirty="0">
                <a:solidFill>
                  <a:schemeClr val="tx2"/>
                </a:solidFill>
                <a:latin typeface="Times New Roman" panose="02020603050405020304" pitchFamily="18" charset="0"/>
                <a:ea typeface="Montserrat Light"/>
                <a:cs typeface="Times New Roman" panose="02020603050405020304" pitchFamily="18" charset="0"/>
              </a:rPr>
              <a:t>DevOps is a set of software development practices that combines software development (Dev)</a:t>
            </a:r>
            <a:r>
              <a:rPr lang="en-SI" altLang="sr-Latn-RS" sz="1400" dirty="0">
                <a:solidFill>
                  <a:schemeClr val="tx2"/>
                </a:solidFill>
                <a:latin typeface="Times New Roman" panose="02020603050405020304" pitchFamily="18" charset="0"/>
                <a:ea typeface="Montserrat Light"/>
                <a:cs typeface="Times New Roman" panose="02020603050405020304" pitchFamily="18" charset="0"/>
              </a:rPr>
              <a:t>, </a:t>
            </a:r>
            <a:r>
              <a:rPr lang="en-US" altLang="sr-Latn-RS" sz="1400" dirty="0">
                <a:solidFill>
                  <a:schemeClr val="tx2"/>
                </a:solidFill>
                <a:latin typeface="Times New Roman" panose="02020603050405020304" pitchFamily="18" charset="0"/>
                <a:ea typeface="Montserrat Light"/>
                <a:cs typeface="Times New Roman" panose="02020603050405020304" pitchFamily="18" charset="0"/>
              </a:rPr>
              <a:t>information</a:t>
            </a:r>
            <a:r>
              <a:rPr lang="sl-SI" altLang="sr-Latn-RS" sz="1400" dirty="0">
                <a:solidFill>
                  <a:schemeClr val="tx2"/>
                </a:solidFill>
                <a:latin typeface="Times New Roman" panose="02020603050405020304" pitchFamily="18" charset="0"/>
                <a:ea typeface="Montserrat Light"/>
                <a:cs typeface="Times New Roman" panose="02020603050405020304" pitchFamily="18" charset="0"/>
              </a:rPr>
              <a:t> </a:t>
            </a:r>
            <a:r>
              <a:rPr lang="en-US" altLang="sr-Latn-RS" sz="1400" dirty="0">
                <a:solidFill>
                  <a:schemeClr val="tx2"/>
                </a:solidFill>
                <a:latin typeface="Times New Roman" panose="02020603050405020304" pitchFamily="18" charset="0"/>
                <a:ea typeface="Montserrat Light"/>
                <a:cs typeface="Times New Roman" panose="02020603050405020304" pitchFamily="18" charset="0"/>
              </a:rPr>
              <a:t>technology</a:t>
            </a:r>
            <a:r>
              <a:rPr lang="sl-SI" altLang="sr-Latn-RS" sz="1400" dirty="0">
                <a:solidFill>
                  <a:schemeClr val="tx2"/>
                </a:solidFill>
                <a:latin typeface="Times New Roman" panose="02020603050405020304" pitchFamily="18" charset="0"/>
                <a:ea typeface="Montserrat Light"/>
                <a:cs typeface="Times New Roman" panose="02020603050405020304" pitchFamily="18" charset="0"/>
              </a:rPr>
              <a:t> </a:t>
            </a:r>
            <a:r>
              <a:rPr lang="en-US" altLang="sr-Latn-RS" sz="1400" dirty="0">
                <a:solidFill>
                  <a:schemeClr val="tx2"/>
                </a:solidFill>
                <a:latin typeface="Times New Roman" panose="02020603050405020304" pitchFamily="18" charset="0"/>
                <a:ea typeface="Montserrat Light"/>
                <a:cs typeface="Times New Roman" panose="02020603050405020304" pitchFamily="18" charset="0"/>
              </a:rPr>
              <a:t>security</a:t>
            </a:r>
            <a:r>
              <a:rPr lang="en-SI" altLang="sr-Latn-RS" sz="1400" dirty="0">
                <a:solidFill>
                  <a:schemeClr val="tx2"/>
                </a:solidFill>
                <a:latin typeface="Times New Roman" panose="02020603050405020304" pitchFamily="18" charset="0"/>
                <a:ea typeface="Montserrat Light"/>
                <a:cs typeface="Times New Roman" panose="02020603050405020304" pitchFamily="18" charset="0"/>
              </a:rPr>
              <a:t> (</a:t>
            </a:r>
            <a:r>
              <a:rPr lang="sl-SI" altLang="sr-Latn-RS" sz="1400" dirty="0">
                <a:solidFill>
                  <a:schemeClr val="tx2"/>
                </a:solidFill>
                <a:latin typeface="Times New Roman" panose="02020603050405020304" pitchFamily="18" charset="0"/>
                <a:ea typeface="Montserrat Light"/>
                <a:cs typeface="Times New Roman" panose="02020603050405020304" pitchFamily="18" charset="0"/>
              </a:rPr>
              <a:t>S</a:t>
            </a:r>
            <a:r>
              <a:rPr lang="en-SI" altLang="sr-Latn-RS" sz="1400" dirty="0">
                <a:solidFill>
                  <a:schemeClr val="tx2"/>
                </a:solidFill>
                <a:latin typeface="Times New Roman" panose="02020603050405020304" pitchFamily="18" charset="0"/>
                <a:ea typeface="Montserrat Light"/>
                <a:cs typeface="Times New Roman" panose="02020603050405020304" pitchFamily="18" charset="0"/>
              </a:rPr>
              <a:t>e</a:t>
            </a:r>
            <a:r>
              <a:rPr lang="sl-SI" altLang="sr-Latn-RS" sz="1400" dirty="0">
                <a:solidFill>
                  <a:schemeClr val="tx2"/>
                </a:solidFill>
                <a:latin typeface="Times New Roman" panose="02020603050405020304" pitchFamily="18" charset="0"/>
                <a:ea typeface="Montserrat Light"/>
                <a:cs typeface="Times New Roman" panose="02020603050405020304" pitchFamily="18" charset="0"/>
              </a:rPr>
              <a:t>c</a:t>
            </a:r>
            <a:r>
              <a:rPr lang="en-SI" altLang="sr-Latn-RS" sz="1400" dirty="0">
                <a:solidFill>
                  <a:schemeClr val="tx2"/>
                </a:solidFill>
                <a:latin typeface="Times New Roman" panose="02020603050405020304" pitchFamily="18" charset="0"/>
                <a:ea typeface="Montserrat Light"/>
                <a:cs typeface="Times New Roman" panose="02020603050405020304" pitchFamily="18" charset="0"/>
              </a:rPr>
              <a:t>) </a:t>
            </a:r>
            <a:r>
              <a:rPr lang="en-US" altLang="sr-Latn-RS" sz="1400" dirty="0">
                <a:solidFill>
                  <a:schemeClr val="tx2"/>
                </a:solidFill>
                <a:latin typeface="Times New Roman" panose="02020603050405020304" pitchFamily="18" charset="0"/>
                <a:ea typeface="Montserrat Light"/>
                <a:cs typeface="Times New Roman" panose="02020603050405020304" pitchFamily="18" charset="0"/>
              </a:rPr>
              <a:t>and information technology operations (Ops) to shorten the systems development life cycle while delivering features, fixes, and updates frequently in close alignment with business objectives.</a:t>
            </a:r>
            <a:endParaRPr lang="en" altLang="sr-Latn-RS" sz="1400" dirty="0">
              <a:solidFill>
                <a:schemeClr val="tx2"/>
              </a:solidFill>
              <a:latin typeface="Times New Roman" panose="02020603050405020304" pitchFamily="18" charset="0"/>
              <a:ea typeface="Montserrat Light"/>
              <a:cs typeface="Times New Roman" panose="02020603050405020304" pitchFamily="18" charset="0"/>
            </a:endParaRPr>
          </a:p>
        </p:txBody>
      </p:sp>
      <p:sp>
        <p:nvSpPr>
          <p:cNvPr id="6" name="TextBox 5">
            <a:extLst>
              <a:ext uri="{FF2B5EF4-FFF2-40B4-BE49-F238E27FC236}">
                <a16:creationId xmlns:a16="http://schemas.microsoft.com/office/drawing/2014/main" id="{0862966C-FA4C-1F3D-B994-FE11F02838FC}"/>
              </a:ext>
            </a:extLst>
          </p:cNvPr>
          <p:cNvSpPr txBox="1"/>
          <p:nvPr/>
        </p:nvSpPr>
        <p:spPr>
          <a:xfrm>
            <a:off x="1694575" y="3708858"/>
            <a:ext cx="2206305" cy="307777"/>
          </a:xfrm>
          <a:prstGeom prst="rect">
            <a:avLst/>
          </a:prstGeom>
          <a:noFill/>
        </p:spPr>
        <p:txBody>
          <a:bodyPr wrap="square">
            <a:spAutoFit/>
          </a:bodyPr>
          <a:lstStyle/>
          <a:p>
            <a:pPr algn="r" defTabSz="1828434" eaLnBrk="1" fontAlgn="auto" hangingPunct="1">
              <a:spcBef>
                <a:spcPts val="0"/>
              </a:spcBef>
              <a:spcAft>
                <a:spcPts val="0"/>
              </a:spcAft>
              <a:defRPr/>
            </a:pPr>
            <a:r>
              <a:rPr lang="sl-SI" sz="1400" dirty="0" err="1">
                <a:solidFill>
                  <a:srgbClr val="C00000"/>
                </a:solidFill>
                <a:latin typeface="Times New Roman" panose="02020603050405020304" pitchFamily="18" charset="0"/>
                <a:ea typeface="Montserrat Light"/>
                <a:cs typeface="Times New Roman" panose="02020603050405020304" pitchFamily="18" charset="0"/>
              </a:rPr>
              <a:t>Infrastructure</a:t>
            </a:r>
            <a:r>
              <a:rPr lang="sl-SI" sz="1400" dirty="0">
                <a:solidFill>
                  <a:srgbClr val="C00000"/>
                </a:solidFill>
                <a:latin typeface="Times New Roman" panose="02020603050405020304" pitchFamily="18" charset="0"/>
                <a:ea typeface="Montserrat Light"/>
                <a:cs typeface="Times New Roman" panose="02020603050405020304" pitchFamily="18" charset="0"/>
              </a:rPr>
              <a:t> as </a:t>
            </a:r>
            <a:r>
              <a:rPr lang="sl-SI" sz="1400" dirty="0" err="1">
                <a:solidFill>
                  <a:srgbClr val="C00000"/>
                </a:solidFill>
                <a:latin typeface="Times New Roman" panose="02020603050405020304" pitchFamily="18" charset="0"/>
                <a:ea typeface="Montserrat Light"/>
                <a:cs typeface="Times New Roman" panose="02020603050405020304" pitchFamily="18" charset="0"/>
              </a:rPr>
              <a:t>code</a:t>
            </a:r>
            <a:r>
              <a:rPr lang="sl-SI" sz="1400" dirty="0">
                <a:solidFill>
                  <a:srgbClr val="C00000"/>
                </a:solidFill>
                <a:latin typeface="Times New Roman" panose="02020603050405020304" pitchFamily="18" charset="0"/>
                <a:ea typeface="Montserrat Light"/>
                <a:cs typeface="Times New Roman" panose="02020603050405020304" pitchFamily="18" charset="0"/>
              </a:rPr>
              <a:t> (</a:t>
            </a:r>
            <a:r>
              <a:rPr lang="sl-SI" sz="1400" dirty="0" err="1">
                <a:solidFill>
                  <a:srgbClr val="C00000"/>
                </a:solidFill>
                <a:latin typeface="Times New Roman" panose="02020603050405020304" pitchFamily="18" charset="0"/>
                <a:ea typeface="Montserrat Light"/>
                <a:cs typeface="Times New Roman" panose="02020603050405020304" pitchFamily="18" charset="0"/>
              </a:rPr>
              <a:t>IaC</a:t>
            </a:r>
            <a:r>
              <a:rPr lang="sl-SI" sz="1400" dirty="0">
                <a:solidFill>
                  <a:srgbClr val="C00000"/>
                </a:solidFill>
                <a:latin typeface="Times New Roman" panose="02020603050405020304" pitchFamily="18" charset="0"/>
                <a:ea typeface="Montserrat Light"/>
                <a:cs typeface="Times New Roman" panose="02020603050405020304" pitchFamily="18" charset="0"/>
              </a:rPr>
              <a:t>)</a:t>
            </a:r>
            <a:endParaRPr lang="en-US" sz="1400" dirty="0">
              <a:solidFill>
                <a:srgbClr val="C00000"/>
              </a:solidFill>
              <a:latin typeface="Times New Roman" panose="02020603050405020304" pitchFamily="18" charset="0"/>
              <a:ea typeface="Montserrat Light"/>
              <a:cs typeface="Times New Roman" panose="02020603050405020304" pitchFamily="18" charset="0"/>
            </a:endParaRPr>
          </a:p>
        </p:txBody>
      </p:sp>
      <p:sp>
        <p:nvSpPr>
          <p:cNvPr id="7" name="TextBox 6">
            <a:extLst>
              <a:ext uri="{FF2B5EF4-FFF2-40B4-BE49-F238E27FC236}">
                <a16:creationId xmlns:a16="http://schemas.microsoft.com/office/drawing/2014/main" id="{19E09561-B37C-09F3-269A-31389A4348A0}"/>
              </a:ext>
            </a:extLst>
          </p:cNvPr>
          <p:cNvSpPr txBox="1">
            <a:spLocks noChangeArrowheads="1"/>
          </p:cNvSpPr>
          <p:nvPr/>
        </p:nvSpPr>
        <p:spPr bwMode="auto">
          <a:xfrm>
            <a:off x="4213077" y="3429000"/>
            <a:ext cx="5434262" cy="10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Lato Light"/>
              </a:defRPr>
            </a:lvl1pPr>
            <a:lvl2pPr marL="742950" indent="-285750">
              <a:defRPr sz="3600">
                <a:solidFill>
                  <a:schemeClr val="tx1"/>
                </a:solidFill>
                <a:latin typeface="Lato Light"/>
              </a:defRPr>
            </a:lvl2pPr>
            <a:lvl3pPr marL="1143000" indent="-228600">
              <a:defRPr sz="3600">
                <a:solidFill>
                  <a:schemeClr val="tx1"/>
                </a:solidFill>
                <a:latin typeface="Lato Light"/>
              </a:defRPr>
            </a:lvl3pPr>
            <a:lvl4pPr marL="1600200" indent="-228600">
              <a:defRPr sz="3600">
                <a:solidFill>
                  <a:schemeClr val="tx1"/>
                </a:solidFill>
                <a:latin typeface="Lato Light"/>
              </a:defRPr>
            </a:lvl4pPr>
            <a:lvl5pPr marL="2057400" indent="-228600">
              <a:defRPr sz="3600">
                <a:solidFill>
                  <a:schemeClr val="tx1"/>
                </a:solidFill>
                <a:latin typeface="Lato Light"/>
              </a:defRPr>
            </a:lvl5pPr>
            <a:lvl6pPr marL="2514600" indent="-228600" defTabSz="1827213" fontAlgn="base">
              <a:spcBef>
                <a:spcPct val="0"/>
              </a:spcBef>
              <a:spcAft>
                <a:spcPct val="0"/>
              </a:spcAft>
              <a:defRPr sz="3600">
                <a:solidFill>
                  <a:schemeClr val="tx1"/>
                </a:solidFill>
                <a:latin typeface="Lato Light"/>
              </a:defRPr>
            </a:lvl6pPr>
            <a:lvl7pPr marL="2971800" indent="-228600" defTabSz="1827213" fontAlgn="base">
              <a:spcBef>
                <a:spcPct val="0"/>
              </a:spcBef>
              <a:spcAft>
                <a:spcPct val="0"/>
              </a:spcAft>
              <a:defRPr sz="3600">
                <a:solidFill>
                  <a:schemeClr val="tx1"/>
                </a:solidFill>
                <a:latin typeface="Lato Light"/>
              </a:defRPr>
            </a:lvl7pPr>
            <a:lvl8pPr marL="3429000" indent="-228600" defTabSz="1827213" fontAlgn="base">
              <a:spcBef>
                <a:spcPct val="0"/>
              </a:spcBef>
              <a:spcAft>
                <a:spcPct val="0"/>
              </a:spcAft>
              <a:defRPr sz="3600">
                <a:solidFill>
                  <a:schemeClr val="tx1"/>
                </a:solidFill>
                <a:latin typeface="Lato Light"/>
              </a:defRPr>
            </a:lvl8pPr>
            <a:lvl9pPr marL="3886200" indent="-228600" defTabSz="1827213" fontAlgn="base">
              <a:spcBef>
                <a:spcPct val="0"/>
              </a:spcBef>
              <a:spcAft>
                <a:spcPct val="0"/>
              </a:spcAft>
              <a:defRPr sz="3600">
                <a:solidFill>
                  <a:schemeClr val="tx1"/>
                </a:solidFill>
                <a:latin typeface="Lato Light"/>
              </a:defRPr>
            </a:lvl9pPr>
          </a:lstStyle>
          <a:p>
            <a:pPr eaLnBrk="1" hangingPunct="1">
              <a:lnSpc>
                <a:spcPct val="150000"/>
              </a:lnSpc>
            </a:pPr>
            <a:r>
              <a:rPr lang="en-US" altLang="sr-Latn-RS" sz="1400" dirty="0">
                <a:solidFill>
                  <a:schemeClr val="tx2"/>
                </a:solidFill>
                <a:latin typeface="Times New Roman" panose="02020603050405020304" pitchFamily="18" charset="0"/>
                <a:ea typeface="Montserrat Light"/>
                <a:cs typeface="Times New Roman" panose="02020603050405020304" pitchFamily="18" charset="0"/>
              </a:rPr>
              <a:t>Infrastructure as code (</a:t>
            </a:r>
            <a:r>
              <a:rPr lang="en-US" altLang="sr-Latn-RS" sz="1400" dirty="0" err="1">
                <a:solidFill>
                  <a:schemeClr val="tx2"/>
                </a:solidFill>
                <a:latin typeface="Times New Roman" panose="02020603050405020304" pitchFamily="18" charset="0"/>
                <a:ea typeface="Montserrat Light"/>
                <a:cs typeface="Times New Roman" panose="02020603050405020304" pitchFamily="18" charset="0"/>
              </a:rPr>
              <a:t>IaC</a:t>
            </a:r>
            <a:r>
              <a:rPr lang="en-US" altLang="sr-Latn-RS" sz="1400" dirty="0">
                <a:solidFill>
                  <a:schemeClr val="tx2"/>
                </a:solidFill>
                <a:latin typeface="Times New Roman" panose="02020603050405020304" pitchFamily="18" charset="0"/>
                <a:ea typeface="Montserrat Light"/>
                <a:cs typeface="Times New Roman" panose="02020603050405020304" pitchFamily="18" charset="0"/>
              </a:rPr>
              <a:t>) is the process of managing and provisioning computer data centers through machine-readable definition files, rather than physical hardware configuration or interactive configuration tools.</a:t>
            </a:r>
            <a:endParaRPr lang="en" altLang="sr-Latn-RS" sz="1400" dirty="0">
              <a:solidFill>
                <a:schemeClr val="tx2"/>
              </a:solidFill>
              <a:latin typeface="Times New Roman" panose="02020603050405020304" pitchFamily="18" charset="0"/>
              <a:ea typeface="Montserrat Light"/>
              <a:cs typeface="Times New Roman" panose="02020603050405020304" pitchFamily="18" charset="0"/>
            </a:endParaRPr>
          </a:p>
        </p:txBody>
      </p:sp>
    </p:spTree>
    <p:extLst>
      <p:ext uri="{BB962C8B-B14F-4D97-AF65-F5344CB8AC3E}">
        <p14:creationId xmlns:p14="http://schemas.microsoft.com/office/powerpoint/2010/main" val="68513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666E-E168-B9C2-4376-4A61F4D3340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I Chose Terraform </a:t>
            </a:r>
          </a:p>
        </p:txBody>
      </p:sp>
      <p:pic>
        <p:nvPicPr>
          <p:cNvPr id="4" name="Content Placeholder 3">
            <a:extLst>
              <a:ext uri="{FF2B5EF4-FFF2-40B4-BE49-F238E27FC236}">
                <a16:creationId xmlns:a16="http://schemas.microsoft.com/office/drawing/2014/main" id="{394D9B67-D0DD-4389-40E9-19D1903310C8}"/>
              </a:ext>
            </a:extLst>
          </p:cNvPr>
          <p:cNvPicPr>
            <a:picLocks noGrp="1" noChangeAspect="1"/>
          </p:cNvPicPr>
          <p:nvPr>
            <p:ph idx="1"/>
          </p:nvPr>
        </p:nvPicPr>
        <p:blipFill>
          <a:blip r:embed="rId2"/>
          <a:stretch>
            <a:fillRect/>
          </a:stretch>
        </p:blipFill>
        <p:spPr>
          <a:xfrm>
            <a:off x="838200" y="2954228"/>
            <a:ext cx="10515600" cy="2094132"/>
          </a:xfrm>
          <a:prstGeom prst="rect">
            <a:avLst/>
          </a:prstGeom>
        </p:spPr>
      </p:pic>
    </p:spTree>
    <p:extLst>
      <p:ext uri="{BB962C8B-B14F-4D97-AF65-F5344CB8AC3E}">
        <p14:creationId xmlns:p14="http://schemas.microsoft.com/office/powerpoint/2010/main" val="401581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4647-D1DC-0E8F-A4F2-47FD38CA06F4}"/>
              </a:ext>
            </a:extLst>
          </p:cNvPr>
          <p:cNvSpPr>
            <a:spLocks noGrp="1"/>
          </p:cNvSpPr>
          <p:nvPr>
            <p:ph type="title"/>
          </p:nvPr>
        </p:nvSpPr>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Why I Chose Terraform </a:t>
            </a:r>
            <a:endParaRPr lang="en-US" dirty="0">
              <a:solidFill>
                <a:schemeClr val="accent1">
                  <a:lumMod val="50000"/>
                </a:schemeClr>
              </a:solidFill>
            </a:endParaRPr>
          </a:p>
        </p:txBody>
      </p:sp>
      <p:pic>
        <p:nvPicPr>
          <p:cNvPr id="4" name="Content Placeholder 3">
            <a:extLst>
              <a:ext uri="{FF2B5EF4-FFF2-40B4-BE49-F238E27FC236}">
                <a16:creationId xmlns:a16="http://schemas.microsoft.com/office/drawing/2014/main" id="{D495390A-5A95-2139-4C58-A57EE6B6EAFC}"/>
              </a:ext>
            </a:extLst>
          </p:cNvPr>
          <p:cNvPicPr>
            <a:picLocks noGrp="1" noChangeAspect="1"/>
          </p:cNvPicPr>
          <p:nvPr>
            <p:ph idx="1"/>
          </p:nvPr>
        </p:nvPicPr>
        <p:blipFill>
          <a:blip r:embed="rId2"/>
          <a:stretch>
            <a:fillRect/>
          </a:stretch>
        </p:blipFill>
        <p:spPr>
          <a:xfrm>
            <a:off x="838200" y="1961744"/>
            <a:ext cx="10515600" cy="4079099"/>
          </a:xfrm>
          <a:prstGeom prst="rect">
            <a:avLst/>
          </a:prstGeom>
        </p:spPr>
      </p:pic>
    </p:spTree>
    <p:extLst>
      <p:ext uri="{BB962C8B-B14F-4D97-AF65-F5344CB8AC3E}">
        <p14:creationId xmlns:p14="http://schemas.microsoft.com/office/powerpoint/2010/main" val="10069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76D9-EE87-14A4-7CF0-5717904F6B26}"/>
              </a:ext>
            </a:extLst>
          </p:cNvPr>
          <p:cNvSpPr>
            <a:spLocks noGrp="1"/>
          </p:cNvSpPr>
          <p:nvPr>
            <p:ph type="title"/>
          </p:nvPr>
        </p:nvSpPr>
        <p:spPr>
          <a:xfrm>
            <a:off x="301304" y="217647"/>
            <a:ext cx="10515600" cy="926780"/>
          </a:xfrm>
        </p:spPr>
        <p:txBody>
          <a:bodyPr/>
          <a:lstStyle/>
          <a:p>
            <a:r>
              <a:rPr lang="en-US" dirty="0">
                <a:solidFill>
                  <a:schemeClr val="accent5">
                    <a:lumMod val="50000"/>
                  </a:schemeClr>
                </a:solidFill>
                <a:latin typeface="Times New Roman" panose="02020603050405020304" pitchFamily="18" charset="0"/>
                <a:cs typeface="Times New Roman" panose="02020603050405020304" pitchFamily="18" charset="0"/>
              </a:rPr>
              <a:t>Why I Chose Terraform </a:t>
            </a:r>
            <a:endParaRPr lang="en-US" dirty="0">
              <a:solidFill>
                <a:schemeClr val="accent5">
                  <a:lumMod val="50000"/>
                </a:schemeClr>
              </a:solidFill>
            </a:endParaRPr>
          </a:p>
        </p:txBody>
      </p:sp>
      <p:sp>
        <p:nvSpPr>
          <p:cNvPr id="3" name="Content Placeholder 2">
            <a:extLst>
              <a:ext uri="{FF2B5EF4-FFF2-40B4-BE49-F238E27FC236}">
                <a16:creationId xmlns:a16="http://schemas.microsoft.com/office/drawing/2014/main" id="{2CDC9BB6-2C28-8871-CA46-63638DAC4668}"/>
              </a:ext>
            </a:extLst>
          </p:cNvPr>
          <p:cNvSpPr>
            <a:spLocks noGrp="1"/>
          </p:cNvSpPr>
          <p:nvPr>
            <p:ph idx="1"/>
          </p:nvPr>
        </p:nvSpPr>
        <p:spPr>
          <a:xfrm>
            <a:off x="838200" y="1144427"/>
            <a:ext cx="10515600" cy="4713754"/>
          </a:xfrm>
        </p:spPr>
        <p:txBody>
          <a:bodyPr>
            <a:normAutofit fontScale="92500" lnSpcReduction="10000"/>
          </a:bodyPr>
          <a:lstStyle/>
          <a:p>
            <a:pPr marL="0" indent="0">
              <a:buNone/>
            </a:pPr>
            <a:r>
              <a:rPr lang="en-US" altLang="sr-Latn-RS" dirty="0">
                <a:solidFill>
                  <a:schemeClr val="accent5">
                    <a:lumMod val="75000"/>
                  </a:schemeClr>
                </a:solidFill>
                <a:latin typeface="Times New Roman" panose="02020603050405020304" pitchFamily="18" charset="0"/>
                <a:ea typeface="Montserrat Light"/>
                <a:cs typeface="Times New Roman" panose="02020603050405020304" pitchFamily="18" charset="0"/>
              </a:rPr>
              <a:t>Terraform Providers:</a:t>
            </a:r>
          </a:p>
          <a:p>
            <a:pPr marL="457200" lvl="1" indent="0">
              <a:buNone/>
            </a:pPr>
            <a:r>
              <a:rPr lang="sl-SI"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AWS</a:t>
            </a:r>
            <a:r>
              <a:rPr lang="sl-SI" altLang="sr-Latn-RS" dirty="0">
                <a:solidFill>
                  <a:schemeClr val="accent5">
                    <a:lumMod val="75000"/>
                  </a:schemeClr>
                </a:solidFill>
                <a:latin typeface="Times New Roman" panose="02020603050405020304" pitchFamily="18" charset="0"/>
                <a:ea typeface="Montserrat Light"/>
                <a:cs typeface="Times New Roman" panose="02020603050405020304" pitchFamily="18" charset="0"/>
              </a:rPr>
              <a:t>, </a:t>
            </a:r>
            <a:r>
              <a:rPr lang="sl-SI"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Azure</a:t>
            </a:r>
            <a:r>
              <a:rPr lang="en-US"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 </a:t>
            </a:r>
            <a:r>
              <a:rPr lang="sl-SI"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Google Cloud Platform</a:t>
            </a:r>
            <a:r>
              <a:rPr lang="en-US"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 </a:t>
            </a:r>
            <a:r>
              <a:rPr lang="sl-SI"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OpenStack</a:t>
            </a:r>
            <a:r>
              <a:rPr lang="en-US"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 </a:t>
            </a:r>
            <a:r>
              <a:rPr lang="sl-SI"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Kubernetes</a:t>
            </a:r>
            <a:r>
              <a:rPr lang="en-US"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 </a:t>
            </a:r>
            <a:r>
              <a:rPr lang="sl-SI"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Docker</a:t>
            </a:r>
            <a:r>
              <a:rPr lang="en-US"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a:t>
            </a:r>
            <a:r>
              <a:rPr lang="sl-SI"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 </a:t>
            </a:r>
            <a:r>
              <a:rPr lang="sl-SI" altLang="sr-Latn-RS" dirty="0">
                <a:solidFill>
                  <a:schemeClr val="accent5">
                    <a:lumMod val="75000"/>
                  </a:schemeClr>
                </a:solidFill>
                <a:latin typeface="Times New Roman" panose="02020603050405020304" pitchFamily="18" charset="0"/>
                <a:ea typeface="Montserrat Light"/>
                <a:cs typeface="Times New Roman" panose="02020603050405020304" pitchFamily="18" charset="0"/>
              </a:rPr>
              <a:t>ACME, </a:t>
            </a:r>
            <a:r>
              <a:rPr lang="sl-SI"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Alicloud</a:t>
            </a:r>
            <a:r>
              <a:rPr lang="sl-SI" altLang="sr-Latn-RS" dirty="0">
                <a:solidFill>
                  <a:schemeClr val="accent5">
                    <a:lumMod val="75000"/>
                  </a:schemeClr>
                </a:solidFill>
                <a:latin typeface="Times New Roman" panose="02020603050405020304" pitchFamily="18" charset="0"/>
                <a:ea typeface="Montserrat Light"/>
                <a:cs typeface="Times New Roman" panose="02020603050405020304" pitchFamily="18" charset="0"/>
              </a:rPr>
              <a:t>, Archive, Arukas,, Azure Active Directory, </a:t>
            </a:r>
            <a:r>
              <a:rPr lang="sl-SI"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Azure Stack</a:t>
            </a:r>
            <a:r>
              <a:rPr lang="sl-SI" altLang="sr-Latn-RS" dirty="0">
                <a:solidFill>
                  <a:schemeClr val="accent5">
                    <a:lumMod val="75000"/>
                  </a:schemeClr>
                </a:solidFill>
                <a:latin typeface="Times New Roman" panose="02020603050405020304" pitchFamily="18" charset="0"/>
                <a:ea typeface="Montserrat Light"/>
                <a:cs typeface="Times New Roman" panose="02020603050405020304" pitchFamily="18" charset="0"/>
              </a:rPr>
              <a:t>, Bitbucket, Brightbox, CenturyLinkCloud, Chef, Circonus, Cisco ASA, </a:t>
            </a:r>
            <a:r>
              <a:rPr lang="sl-SI"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Cloudflare</a:t>
            </a:r>
            <a:r>
              <a:rPr lang="sl-SI" altLang="sr-Latn-RS" dirty="0">
                <a:solidFill>
                  <a:schemeClr val="accent5">
                    <a:lumMod val="75000"/>
                  </a:schemeClr>
                </a:solidFill>
                <a:latin typeface="Times New Roman" panose="02020603050405020304" pitchFamily="18" charset="0"/>
                <a:ea typeface="Montserrat Light"/>
                <a:cs typeface="Times New Roman" panose="02020603050405020304" pitchFamily="18" charset="0"/>
              </a:rPr>
              <a:t>, CloudScale.ch, </a:t>
            </a:r>
            <a:r>
              <a:rPr lang="sl-SI"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CloudStack</a:t>
            </a:r>
            <a:r>
              <a:rPr lang="sl-SI" altLang="sr-Latn-RS" dirty="0">
                <a:solidFill>
                  <a:schemeClr val="accent5">
                    <a:lumMod val="75000"/>
                  </a:schemeClr>
                </a:solidFill>
                <a:latin typeface="Times New Roman" panose="02020603050405020304" pitchFamily="18" charset="0"/>
                <a:ea typeface="Montserrat Light"/>
                <a:cs typeface="Times New Roman" panose="02020603050405020304" pitchFamily="18" charset="0"/>
              </a:rPr>
              <a:t>, Cobbler, Consul, Datadog, DigitalOcean, DNS, DNSimple, DNSMadeEasy,, Dyn, External, F5 BIG-IP, Fastly, FlexibleEngine, FortiOS, </a:t>
            </a:r>
            <a:r>
              <a:rPr lang="sl-SI"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GitHub</a:t>
            </a:r>
            <a:r>
              <a:rPr lang="sl-SI" altLang="sr-Latn-RS" dirty="0">
                <a:solidFill>
                  <a:schemeClr val="accent5">
                    <a:lumMod val="75000"/>
                  </a:schemeClr>
                </a:solidFill>
                <a:latin typeface="Times New Roman" panose="02020603050405020304" pitchFamily="18" charset="0"/>
                <a:ea typeface="Montserrat Light"/>
                <a:cs typeface="Times New Roman" panose="02020603050405020304" pitchFamily="18" charset="0"/>
              </a:rPr>
              <a:t>, </a:t>
            </a:r>
            <a:r>
              <a:rPr lang="sl-SI"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Gitlab</a:t>
            </a:r>
            <a:r>
              <a:rPr lang="sl-SI" altLang="sr-Latn-RS" dirty="0">
                <a:solidFill>
                  <a:schemeClr val="accent5">
                    <a:lumMod val="75000"/>
                  </a:schemeClr>
                </a:solidFill>
                <a:latin typeface="Times New Roman" panose="02020603050405020304" pitchFamily="18" charset="0"/>
                <a:ea typeface="Montserrat Light"/>
                <a:cs typeface="Times New Roman" panose="02020603050405020304" pitchFamily="18" charset="0"/>
              </a:rPr>
              <a:t>,, Grafana, Gridscale, Hedvig, Helm, Heroku, Hetzner Cloud, HTTP, HuaweiCloud, Icinga2,Ignition, InfluxDB, JDCloud,, Librato, Linode, Local, Logentries, LogicMonitor, Mailgun, MySQL, Naver Cloud, Netlify, New Relic,Nomad, NS1, Null, Nutanix, 1&amp;1, OpenTelekomCloud, OpsGenie, Oracle Cloud Infrastructure, Oracle Cloud Platform, Oracle Public Cloud,</a:t>
            </a:r>
            <a:r>
              <a:rPr lang="en-US" altLang="sr-Latn-RS" dirty="0">
                <a:solidFill>
                  <a:schemeClr val="accent5">
                    <a:lumMod val="75000"/>
                  </a:schemeClr>
                </a:solidFill>
                <a:latin typeface="Times New Roman" panose="02020603050405020304" pitchFamily="18" charset="0"/>
                <a:ea typeface="Montserrat Light"/>
                <a:cs typeface="Times New Roman" panose="02020603050405020304" pitchFamily="18" charset="0"/>
              </a:rPr>
              <a:t> </a:t>
            </a:r>
            <a:r>
              <a:rPr lang="sl-SI" altLang="sr-Latn-RS" dirty="0">
                <a:solidFill>
                  <a:schemeClr val="accent5">
                    <a:lumMod val="75000"/>
                  </a:schemeClr>
                </a:solidFill>
                <a:latin typeface="Times New Roman" panose="02020603050405020304" pitchFamily="18" charset="0"/>
                <a:ea typeface="Montserrat Light"/>
                <a:cs typeface="Times New Roman" panose="02020603050405020304" pitchFamily="18" charset="0"/>
              </a:rPr>
              <a:t>OVH, Packet, PagerDuty, Palo Alto Networks, PostgreSQL, PowerDNS, ProfitBricks, RabbitMQ, Rancher, Rancher2, Random, RightScale, Rundeck, RunScope, Scaleway, Selectel, Skytap, SoftLayer, Spotinst, StatusCake, TelefonicaOpenCloud, Template, TencentCloud, TLS, Triton, UCloud, UltraDNS, Vault, VMware NSX-T, </a:t>
            </a:r>
            <a:r>
              <a:rPr lang="sl-SI"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VMware vCloud Director</a:t>
            </a:r>
            <a:r>
              <a:rPr lang="sl-SI" altLang="sr-Latn-RS" dirty="0">
                <a:solidFill>
                  <a:schemeClr val="accent5">
                    <a:lumMod val="75000"/>
                  </a:schemeClr>
                </a:solidFill>
                <a:latin typeface="Times New Roman" panose="02020603050405020304" pitchFamily="18" charset="0"/>
                <a:ea typeface="Montserrat Light"/>
                <a:cs typeface="Times New Roman" panose="02020603050405020304" pitchFamily="18" charset="0"/>
              </a:rPr>
              <a:t>, VMware vRA7, </a:t>
            </a:r>
            <a:r>
              <a:rPr lang="sl-SI" altLang="sr-Latn-RS" b="1" dirty="0">
                <a:solidFill>
                  <a:schemeClr val="accent5">
                    <a:lumMod val="75000"/>
                  </a:schemeClr>
                </a:solidFill>
                <a:latin typeface="Times New Roman" panose="02020603050405020304" pitchFamily="18" charset="0"/>
                <a:ea typeface="Montserrat Light"/>
                <a:cs typeface="Times New Roman" panose="02020603050405020304" pitchFamily="18" charset="0"/>
              </a:rPr>
              <a:t>VMware vSphere</a:t>
            </a:r>
            <a:r>
              <a:rPr lang="sl-SI" altLang="sr-Latn-RS" dirty="0">
                <a:solidFill>
                  <a:schemeClr val="accent5">
                    <a:lumMod val="75000"/>
                  </a:schemeClr>
                </a:solidFill>
                <a:latin typeface="Times New Roman" panose="02020603050405020304" pitchFamily="18" charset="0"/>
                <a:ea typeface="Montserrat Light"/>
                <a:cs typeface="Times New Roman" panose="02020603050405020304" pitchFamily="18" charset="0"/>
              </a:rPr>
              <a:t>, Yandex</a:t>
            </a:r>
            <a:endParaRPr lang="en" altLang="sr-Latn-RS" dirty="0">
              <a:solidFill>
                <a:schemeClr val="accent5">
                  <a:lumMod val="75000"/>
                </a:schemeClr>
              </a:solidFill>
              <a:latin typeface="Times New Roman" panose="02020603050405020304" pitchFamily="18" charset="0"/>
              <a:ea typeface="Montserrat Light"/>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14396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1653</TotalTime>
  <Words>1618</Words>
  <Application>Microsoft Office PowerPoint</Application>
  <PresentationFormat>Widescreen</PresentationFormat>
  <Paragraphs>128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Work Sans</vt:lpstr>
      <vt:lpstr>Office Theme</vt:lpstr>
      <vt:lpstr>IAC with Terraform and AWS Cloud</vt:lpstr>
      <vt:lpstr>Topics</vt:lpstr>
      <vt:lpstr>CHALLENGES OF CLOUD INFRASTRUCTURE PROVISIONING</vt:lpstr>
      <vt:lpstr>PowerPoint Presentation</vt:lpstr>
      <vt:lpstr>CHALLENGES OF CLOUD INFRASTRUCTURE PROVISIONING</vt:lpstr>
      <vt:lpstr>Infrastructure as Code</vt:lpstr>
      <vt:lpstr>Why I Chose Terraform </vt:lpstr>
      <vt:lpstr>Why I Chose Terraform </vt:lpstr>
      <vt:lpstr>Why I Chose Terraform </vt:lpstr>
      <vt:lpstr>Terraform scripting</vt:lpstr>
      <vt:lpstr>Best Practice</vt:lpstr>
      <vt:lpstr>Structure </vt:lpstr>
      <vt:lpstr>Naming Convention</vt:lpstr>
      <vt:lpstr>Latest Version of Terraform and providers</vt:lpstr>
      <vt:lpstr>Lock State File</vt:lpstr>
      <vt:lpstr>Run terraform command with var-file</vt:lpstr>
      <vt:lpstr>Enable version control on terraform state files bucket</vt:lpstr>
      <vt:lpstr>Manage backend for tfstate files</vt:lpstr>
      <vt:lpstr>Manage multiple Terraform modules</vt:lpstr>
      <vt:lpstr>Turn on debug when you need do troubleshooting</vt:lpstr>
      <vt:lpstr>Best Practice</vt:lpstr>
      <vt:lpstr>Terraform code automation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IAC with Terraform and AWS Cloud</dc:title>
  <dc:creator>Shahbaz Rahmat Kareem</dc:creator>
  <cp:lastModifiedBy>Shahbaz Rahmat Kareem</cp:lastModifiedBy>
  <cp:revision>12</cp:revision>
  <dcterms:created xsi:type="dcterms:W3CDTF">2022-05-16T13:54:18Z</dcterms:created>
  <dcterms:modified xsi:type="dcterms:W3CDTF">2022-05-22T20:50:05Z</dcterms:modified>
</cp:coreProperties>
</file>