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57" r:id="rId5"/>
    <p:sldId id="261" r:id="rId6"/>
    <p:sldId id="259" r:id="rId7"/>
    <p:sldId id="262" r:id="rId8"/>
    <p:sldId id="263" r:id="rId9"/>
    <p:sldId id="264" r:id="rId10"/>
    <p:sldId id="265" r:id="rId11"/>
    <p:sldId id="267" r:id="rId12"/>
    <p:sldId id="266" r:id="rId13"/>
    <p:sldId id="270"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DF289BB-A99D-477D-AC9D-BF5D19DF0472}"/>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endParaRPr lang="en-GB"/>
          </a:p>
        </p:txBody>
      </p:sp>
      <p:sp>
        <p:nvSpPr>
          <p:cNvPr id="3" name="Subtitlu 2">
            <a:extLst>
              <a:ext uri="{FF2B5EF4-FFF2-40B4-BE49-F238E27FC236}">
                <a16:creationId xmlns:a16="http://schemas.microsoft.com/office/drawing/2014/main" id="{DBBDA03E-D5EE-4191-9927-27D864EC4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GB"/>
          </a:p>
        </p:txBody>
      </p:sp>
      <p:sp>
        <p:nvSpPr>
          <p:cNvPr id="4" name="Substituent dată 3">
            <a:extLst>
              <a:ext uri="{FF2B5EF4-FFF2-40B4-BE49-F238E27FC236}">
                <a16:creationId xmlns:a16="http://schemas.microsoft.com/office/drawing/2014/main" id="{1CF3E4F5-7641-4E1C-AF9A-8E535DAEBB27}"/>
              </a:ext>
            </a:extLst>
          </p:cNvPr>
          <p:cNvSpPr>
            <a:spLocks noGrp="1"/>
          </p:cNvSpPr>
          <p:nvPr>
            <p:ph type="dt" sz="half" idx="10"/>
          </p:nvPr>
        </p:nvSpPr>
        <p:spPr/>
        <p:txBody>
          <a:bodyPr/>
          <a:lstStyle/>
          <a:p>
            <a:fld id="{DE26352D-1AC4-4859-98DB-F1D4B339FAA6}" type="datetimeFigureOut">
              <a:rPr lang="en-GB" smtClean="0"/>
              <a:t>20/12/2019</a:t>
            </a:fld>
            <a:endParaRPr lang="en-GB"/>
          </a:p>
        </p:txBody>
      </p:sp>
      <p:sp>
        <p:nvSpPr>
          <p:cNvPr id="5" name="Substituent subsol 4">
            <a:extLst>
              <a:ext uri="{FF2B5EF4-FFF2-40B4-BE49-F238E27FC236}">
                <a16:creationId xmlns:a16="http://schemas.microsoft.com/office/drawing/2014/main" id="{0A75FC9A-A6DB-4356-BD63-35BEB7790812}"/>
              </a:ext>
            </a:extLst>
          </p:cNvPr>
          <p:cNvSpPr>
            <a:spLocks noGrp="1"/>
          </p:cNvSpPr>
          <p:nvPr>
            <p:ph type="ftr" sz="quarter" idx="11"/>
          </p:nvPr>
        </p:nvSpPr>
        <p:spPr/>
        <p:txBody>
          <a:bodyPr/>
          <a:lstStyle/>
          <a:p>
            <a:endParaRPr lang="en-GB"/>
          </a:p>
        </p:txBody>
      </p:sp>
      <p:sp>
        <p:nvSpPr>
          <p:cNvPr id="6" name="Substituent număr diapozitiv 5">
            <a:extLst>
              <a:ext uri="{FF2B5EF4-FFF2-40B4-BE49-F238E27FC236}">
                <a16:creationId xmlns:a16="http://schemas.microsoft.com/office/drawing/2014/main" id="{D5B64D56-855A-464B-984E-045D9789E4A7}"/>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185079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F914398-4B8F-4B59-B170-A66C7201E61E}"/>
              </a:ext>
            </a:extLst>
          </p:cNvPr>
          <p:cNvSpPr>
            <a:spLocks noGrp="1"/>
          </p:cNvSpPr>
          <p:nvPr>
            <p:ph type="title"/>
          </p:nvPr>
        </p:nvSpPr>
        <p:spPr/>
        <p:txBody>
          <a:bodyPr/>
          <a:lstStyle/>
          <a:p>
            <a:r>
              <a:rPr lang="ro-RO"/>
              <a:t>Faceți clic pentru a edita stilul de titlu coordonator</a:t>
            </a:r>
            <a:endParaRPr lang="en-GB"/>
          </a:p>
        </p:txBody>
      </p:sp>
      <p:sp>
        <p:nvSpPr>
          <p:cNvPr id="3" name="Substituent text vertical 2">
            <a:extLst>
              <a:ext uri="{FF2B5EF4-FFF2-40B4-BE49-F238E27FC236}">
                <a16:creationId xmlns:a16="http://schemas.microsoft.com/office/drawing/2014/main" id="{643B7581-DD0E-4988-839D-DDC1BE08E3FD}"/>
              </a:ext>
            </a:extLst>
          </p:cNvPr>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4" name="Substituent dată 3">
            <a:extLst>
              <a:ext uri="{FF2B5EF4-FFF2-40B4-BE49-F238E27FC236}">
                <a16:creationId xmlns:a16="http://schemas.microsoft.com/office/drawing/2014/main" id="{EE89F0E7-0A7D-43B4-B6E9-A46EFE5CB45B}"/>
              </a:ext>
            </a:extLst>
          </p:cNvPr>
          <p:cNvSpPr>
            <a:spLocks noGrp="1"/>
          </p:cNvSpPr>
          <p:nvPr>
            <p:ph type="dt" sz="half" idx="10"/>
          </p:nvPr>
        </p:nvSpPr>
        <p:spPr/>
        <p:txBody>
          <a:bodyPr/>
          <a:lstStyle/>
          <a:p>
            <a:fld id="{DE26352D-1AC4-4859-98DB-F1D4B339FAA6}" type="datetimeFigureOut">
              <a:rPr lang="en-GB" smtClean="0"/>
              <a:t>20/12/2019</a:t>
            </a:fld>
            <a:endParaRPr lang="en-GB"/>
          </a:p>
        </p:txBody>
      </p:sp>
      <p:sp>
        <p:nvSpPr>
          <p:cNvPr id="5" name="Substituent subsol 4">
            <a:extLst>
              <a:ext uri="{FF2B5EF4-FFF2-40B4-BE49-F238E27FC236}">
                <a16:creationId xmlns:a16="http://schemas.microsoft.com/office/drawing/2014/main" id="{38B8F5C9-D69E-4780-A055-9DE54BAC8541}"/>
              </a:ext>
            </a:extLst>
          </p:cNvPr>
          <p:cNvSpPr>
            <a:spLocks noGrp="1"/>
          </p:cNvSpPr>
          <p:nvPr>
            <p:ph type="ftr" sz="quarter" idx="11"/>
          </p:nvPr>
        </p:nvSpPr>
        <p:spPr/>
        <p:txBody>
          <a:bodyPr/>
          <a:lstStyle/>
          <a:p>
            <a:endParaRPr lang="en-GB"/>
          </a:p>
        </p:txBody>
      </p:sp>
      <p:sp>
        <p:nvSpPr>
          <p:cNvPr id="6" name="Substituent număr diapozitiv 5">
            <a:extLst>
              <a:ext uri="{FF2B5EF4-FFF2-40B4-BE49-F238E27FC236}">
                <a16:creationId xmlns:a16="http://schemas.microsoft.com/office/drawing/2014/main" id="{C57C2C4A-F6F9-4A26-BD3A-A7B4C57A34D0}"/>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2078972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a:extLst>
              <a:ext uri="{FF2B5EF4-FFF2-40B4-BE49-F238E27FC236}">
                <a16:creationId xmlns:a16="http://schemas.microsoft.com/office/drawing/2014/main" id="{A8B9E7ED-D056-437A-904B-F2DFC48FD1FB}"/>
              </a:ext>
            </a:extLst>
          </p:cNvPr>
          <p:cNvSpPr>
            <a:spLocks noGrp="1"/>
          </p:cNvSpPr>
          <p:nvPr>
            <p:ph type="title" orient="vert"/>
          </p:nvPr>
        </p:nvSpPr>
        <p:spPr>
          <a:xfrm>
            <a:off x="8724900" y="365125"/>
            <a:ext cx="2628900" cy="5811838"/>
          </a:xfrm>
        </p:spPr>
        <p:txBody>
          <a:bodyPr vert="eaVert"/>
          <a:lstStyle/>
          <a:p>
            <a:r>
              <a:rPr lang="ro-RO"/>
              <a:t>Faceți clic pentru a edita stilul de titlu coordonator</a:t>
            </a:r>
            <a:endParaRPr lang="en-GB"/>
          </a:p>
        </p:txBody>
      </p:sp>
      <p:sp>
        <p:nvSpPr>
          <p:cNvPr id="3" name="Substituent text vertical 2">
            <a:extLst>
              <a:ext uri="{FF2B5EF4-FFF2-40B4-BE49-F238E27FC236}">
                <a16:creationId xmlns:a16="http://schemas.microsoft.com/office/drawing/2014/main" id="{99746CED-A0A9-4E47-A409-C2EC98462093}"/>
              </a:ext>
            </a:extLst>
          </p:cNvPr>
          <p:cNvSpPr>
            <a:spLocks noGrp="1"/>
          </p:cNvSpPr>
          <p:nvPr>
            <p:ph type="body" orient="vert" idx="1"/>
          </p:nvPr>
        </p:nvSpPr>
        <p:spPr>
          <a:xfrm>
            <a:off x="838200" y="365125"/>
            <a:ext cx="7734300" cy="5811838"/>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4" name="Substituent dată 3">
            <a:extLst>
              <a:ext uri="{FF2B5EF4-FFF2-40B4-BE49-F238E27FC236}">
                <a16:creationId xmlns:a16="http://schemas.microsoft.com/office/drawing/2014/main" id="{4760E726-081A-4E31-93E0-7AEFFA9BF055}"/>
              </a:ext>
            </a:extLst>
          </p:cNvPr>
          <p:cNvSpPr>
            <a:spLocks noGrp="1"/>
          </p:cNvSpPr>
          <p:nvPr>
            <p:ph type="dt" sz="half" idx="10"/>
          </p:nvPr>
        </p:nvSpPr>
        <p:spPr/>
        <p:txBody>
          <a:bodyPr/>
          <a:lstStyle/>
          <a:p>
            <a:fld id="{DE26352D-1AC4-4859-98DB-F1D4B339FAA6}" type="datetimeFigureOut">
              <a:rPr lang="en-GB" smtClean="0"/>
              <a:t>20/12/2019</a:t>
            </a:fld>
            <a:endParaRPr lang="en-GB"/>
          </a:p>
        </p:txBody>
      </p:sp>
      <p:sp>
        <p:nvSpPr>
          <p:cNvPr id="5" name="Substituent subsol 4">
            <a:extLst>
              <a:ext uri="{FF2B5EF4-FFF2-40B4-BE49-F238E27FC236}">
                <a16:creationId xmlns:a16="http://schemas.microsoft.com/office/drawing/2014/main" id="{AFFDA454-7806-43EA-8954-4F57649C75C1}"/>
              </a:ext>
            </a:extLst>
          </p:cNvPr>
          <p:cNvSpPr>
            <a:spLocks noGrp="1"/>
          </p:cNvSpPr>
          <p:nvPr>
            <p:ph type="ftr" sz="quarter" idx="11"/>
          </p:nvPr>
        </p:nvSpPr>
        <p:spPr/>
        <p:txBody>
          <a:bodyPr/>
          <a:lstStyle/>
          <a:p>
            <a:endParaRPr lang="en-GB"/>
          </a:p>
        </p:txBody>
      </p:sp>
      <p:sp>
        <p:nvSpPr>
          <p:cNvPr id="6" name="Substituent număr diapozitiv 5">
            <a:extLst>
              <a:ext uri="{FF2B5EF4-FFF2-40B4-BE49-F238E27FC236}">
                <a16:creationId xmlns:a16="http://schemas.microsoft.com/office/drawing/2014/main" id="{CEC593BE-7C4D-41A0-B101-F8CF188450AD}"/>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951757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1CBE800-5FC8-44F2-B525-E5BB4C2CDE72}"/>
              </a:ext>
            </a:extLst>
          </p:cNvPr>
          <p:cNvSpPr>
            <a:spLocks noGrp="1"/>
          </p:cNvSpPr>
          <p:nvPr>
            <p:ph type="title"/>
          </p:nvPr>
        </p:nvSpPr>
        <p:spPr/>
        <p:txBody>
          <a:bodyPr/>
          <a:lstStyle/>
          <a:p>
            <a:r>
              <a:rPr lang="ro-RO"/>
              <a:t>Faceți clic pentru a edita stilul de titlu coordonator</a:t>
            </a:r>
            <a:endParaRPr lang="en-GB"/>
          </a:p>
        </p:txBody>
      </p:sp>
      <p:sp>
        <p:nvSpPr>
          <p:cNvPr id="3" name="Substituent conținut 2">
            <a:extLst>
              <a:ext uri="{FF2B5EF4-FFF2-40B4-BE49-F238E27FC236}">
                <a16:creationId xmlns:a16="http://schemas.microsoft.com/office/drawing/2014/main" id="{81ECF81D-F566-4C96-8DC6-CBDEE80CB50D}"/>
              </a:ext>
            </a:extLst>
          </p:cNvPr>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4" name="Substituent dată 3">
            <a:extLst>
              <a:ext uri="{FF2B5EF4-FFF2-40B4-BE49-F238E27FC236}">
                <a16:creationId xmlns:a16="http://schemas.microsoft.com/office/drawing/2014/main" id="{3612CF74-04BA-4A7A-A63F-1CBFC7EAD86B}"/>
              </a:ext>
            </a:extLst>
          </p:cNvPr>
          <p:cNvSpPr>
            <a:spLocks noGrp="1"/>
          </p:cNvSpPr>
          <p:nvPr>
            <p:ph type="dt" sz="half" idx="10"/>
          </p:nvPr>
        </p:nvSpPr>
        <p:spPr/>
        <p:txBody>
          <a:bodyPr/>
          <a:lstStyle/>
          <a:p>
            <a:fld id="{DE26352D-1AC4-4859-98DB-F1D4B339FAA6}" type="datetimeFigureOut">
              <a:rPr lang="en-GB" smtClean="0"/>
              <a:t>20/12/2019</a:t>
            </a:fld>
            <a:endParaRPr lang="en-GB"/>
          </a:p>
        </p:txBody>
      </p:sp>
      <p:sp>
        <p:nvSpPr>
          <p:cNvPr id="5" name="Substituent subsol 4">
            <a:extLst>
              <a:ext uri="{FF2B5EF4-FFF2-40B4-BE49-F238E27FC236}">
                <a16:creationId xmlns:a16="http://schemas.microsoft.com/office/drawing/2014/main" id="{6A0BB2FA-7ECA-414B-A244-817FCAD78533}"/>
              </a:ext>
            </a:extLst>
          </p:cNvPr>
          <p:cNvSpPr>
            <a:spLocks noGrp="1"/>
          </p:cNvSpPr>
          <p:nvPr>
            <p:ph type="ftr" sz="quarter" idx="11"/>
          </p:nvPr>
        </p:nvSpPr>
        <p:spPr/>
        <p:txBody>
          <a:bodyPr/>
          <a:lstStyle/>
          <a:p>
            <a:endParaRPr lang="en-GB"/>
          </a:p>
        </p:txBody>
      </p:sp>
      <p:sp>
        <p:nvSpPr>
          <p:cNvPr id="6" name="Substituent număr diapozitiv 5">
            <a:extLst>
              <a:ext uri="{FF2B5EF4-FFF2-40B4-BE49-F238E27FC236}">
                <a16:creationId xmlns:a16="http://schemas.microsoft.com/office/drawing/2014/main" id="{668FB245-5FC5-49A8-89B0-1DE2845E5C5A}"/>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62423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941D5A6-968F-43FA-B5E6-A9130D3FE4CB}"/>
              </a:ext>
            </a:extLst>
          </p:cNvPr>
          <p:cNvSpPr>
            <a:spLocks noGrp="1"/>
          </p:cNvSpPr>
          <p:nvPr>
            <p:ph type="title"/>
          </p:nvPr>
        </p:nvSpPr>
        <p:spPr>
          <a:xfrm>
            <a:off x="831850" y="1709738"/>
            <a:ext cx="10515600" cy="2852737"/>
          </a:xfrm>
        </p:spPr>
        <p:txBody>
          <a:bodyPr anchor="b"/>
          <a:lstStyle>
            <a:lvl1pPr>
              <a:defRPr sz="6000"/>
            </a:lvl1pPr>
          </a:lstStyle>
          <a:p>
            <a:r>
              <a:rPr lang="ro-RO"/>
              <a:t>Faceți clic pentru a edita stilul de titlu coordonator</a:t>
            </a:r>
            <a:endParaRPr lang="en-GB"/>
          </a:p>
        </p:txBody>
      </p:sp>
      <p:sp>
        <p:nvSpPr>
          <p:cNvPr id="3" name="Substituent text 2">
            <a:extLst>
              <a:ext uri="{FF2B5EF4-FFF2-40B4-BE49-F238E27FC236}">
                <a16:creationId xmlns:a16="http://schemas.microsoft.com/office/drawing/2014/main" id="{C693C8DA-7659-4ECF-A44C-DFB90F6291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Faceţi clic pentru a edita Master stiluri text</a:t>
            </a:r>
          </a:p>
        </p:txBody>
      </p:sp>
      <p:sp>
        <p:nvSpPr>
          <p:cNvPr id="4" name="Substituent dată 3">
            <a:extLst>
              <a:ext uri="{FF2B5EF4-FFF2-40B4-BE49-F238E27FC236}">
                <a16:creationId xmlns:a16="http://schemas.microsoft.com/office/drawing/2014/main" id="{4BAD6A74-FC4E-4B72-9A8A-FEA6A23A6004}"/>
              </a:ext>
            </a:extLst>
          </p:cNvPr>
          <p:cNvSpPr>
            <a:spLocks noGrp="1"/>
          </p:cNvSpPr>
          <p:nvPr>
            <p:ph type="dt" sz="half" idx="10"/>
          </p:nvPr>
        </p:nvSpPr>
        <p:spPr/>
        <p:txBody>
          <a:bodyPr/>
          <a:lstStyle/>
          <a:p>
            <a:fld id="{DE26352D-1AC4-4859-98DB-F1D4B339FAA6}" type="datetimeFigureOut">
              <a:rPr lang="en-GB" smtClean="0"/>
              <a:t>20/12/2019</a:t>
            </a:fld>
            <a:endParaRPr lang="en-GB"/>
          </a:p>
        </p:txBody>
      </p:sp>
      <p:sp>
        <p:nvSpPr>
          <p:cNvPr id="5" name="Substituent subsol 4">
            <a:extLst>
              <a:ext uri="{FF2B5EF4-FFF2-40B4-BE49-F238E27FC236}">
                <a16:creationId xmlns:a16="http://schemas.microsoft.com/office/drawing/2014/main" id="{D52729C1-FC12-429D-AE12-726A6240365D}"/>
              </a:ext>
            </a:extLst>
          </p:cNvPr>
          <p:cNvSpPr>
            <a:spLocks noGrp="1"/>
          </p:cNvSpPr>
          <p:nvPr>
            <p:ph type="ftr" sz="quarter" idx="11"/>
          </p:nvPr>
        </p:nvSpPr>
        <p:spPr/>
        <p:txBody>
          <a:bodyPr/>
          <a:lstStyle/>
          <a:p>
            <a:endParaRPr lang="en-GB"/>
          </a:p>
        </p:txBody>
      </p:sp>
      <p:sp>
        <p:nvSpPr>
          <p:cNvPr id="6" name="Substituent număr diapozitiv 5">
            <a:extLst>
              <a:ext uri="{FF2B5EF4-FFF2-40B4-BE49-F238E27FC236}">
                <a16:creationId xmlns:a16="http://schemas.microsoft.com/office/drawing/2014/main" id="{7C9D966E-F48E-418D-9F2B-BC2B4DA872E6}"/>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1580907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B136AAB-3574-4873-869F-9449E797DD66}"/>
              </a:ext>
            </a:extLst>
          </p:cNvPr>
          <p:cNvSpPr>
            <a:spLocks noGrp="1"/>
          </p:cNvSpPr>
          <p:nvPr>
            <p:ph type="title"/>
          </p:nvPr>
        </p:nvSpPr>
        <p:spPr/>
        <p:txBody>
          <a:bodyPr/>
          <a:lstStyle/>
          <a:p>
            <a:r>
              <a:rPr lang="ro-RO"/>
              <a:t>Faceți clic pentru a edita stilul de titlu coordonator</a:t>
            </a:r>
            <a:endParaRPr lang="en-GB"/>
          </a:p>
        </p:txBody>
      </p:sp>
      <p:sp>
        <p:nvSpPr>
          <p:cNvPr id="3" name="Substituent conținut 2">
            <a:extLst>
              <a:ext uri="{FF2B5EF4-FFF2-40B4-BE49-F238E27FC236}">
                <a16:creationId xmlns:a16="http://schemas.microsoft.com/office/drawing/2014/main" id="{CC48A840-6384-4463-ADB3-B7AE2ECF5545}"/>
              </a:ext>
            </a:extLst>
          </p:cNvPr>
          <p:cNvSpPr>
            <a:spLocks noGrp="1"/>
          </p:cNvSpPr>
          <p:nvPr>
            <p:ph sz="half" idx="1"/>
          </p:nvPr>
        </p:nvSpPr>
        <p:spPr>
          <a:xfrm>
            <a:off x="838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4" name="Substituent conținut 3">
            <a:extLst>
              <a:ext uri="{FF2B5EF4-FFF2-40B4-BE49-F238E27FC236}">
                <a16:creationId xmlns:a16="http://schemas.microsoft.com/office/drawing/2014/main" id="{4288647E-49CF-458B-84A1-E3FF1E3FAEAC}"/>
              </a:ext>
            </a:extLst>
          </p:cNvPr>
          <p:cNvSpPr>
            <a:spLocks noGrp="1"/>
          </p:cNvSpPr>
          <p:nvPr>
            <p:ph sz="half" idx="2"/>
          </p:nvPr>
        </p:nvSpPr>
        <p:spPr>
          <a:xfrm>
            <a:off x="6172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5" name="Substituent dată 4">
            <a:extLst>
              <a:ext uri="{FF2B5EF4-FFF2-40B4-BE49-F238E27FC236}">
                <a16:creationId xmlns:a16="http://schemas.microsoft.com/office/drawing/2014/main" id="{E32A43B4-3A79-4B81-AA27-6675C65107AB}"/>
              </a:ext>
            </a:extLst>
          </p:cNvPr>
          <p:cNvSpPr>
            <a:spLocks noGrp="1"/>
          </p:cNvSpPr>
          <p:nvPr>
            <p:ph type="dt" sz="half" idx="10"/>
          </p:nvPr>
        </p:nvSpPr>
        <p:spPr/>
        <p:txBody>
          <a:bodyPr/>
          <a:lstStyle/>
          <a:p>
            <a:fld id="{DE26352D-1AC4-4859-98DB-F1D4B339FAA6}" type="datetimeFigureOut">
              <a:rPr lang="en-GB" smtClean="0"/>
              <a:t>20/12/2019</a:t>
            </a:fld>
            <a:endParaRPr lang="en-GB"/>
          </a:p>
        </p:txBody>
      </p:sp>
      <p:sp>
        <p:nvSpPr>
          <p:cNvPr id="6" name="Substituent subsol 5">
            <a:extLst>
              <a:ext uri="{FF2B5EF4-FFF2-40B4-BE49-F238E27FC236}">
                <a16:creationId xmlns:a16="http://schemas.microsoft.com/office/drawing/2014/main" id="{59A78A12-D861-420A-861B-BE0DD2B9571C}"/>
              </a:ext>
            </a:extLst>
          </p:cNvPr>
          <p:cNvSpPr>
            <a:spLocks noGrp="1"/>
          </p:cNvSpPr>
          <p:nvPr>
            <p:ph type="ftr" sz="quarter" idx="11"/>
          </p:nvPr>
        </p:nvSpPr>
        <p:spPr/>
        <p:txBody>
          <a:bodyPr/>
          <a:lstStyle/>
          <a:p>
            <a:endParaRPr lang="en-GB"/>
          </a:p>
        </p:txBody>
      </p:sp>
      <p:sp>
        <p:nvSpPr>
          <p:cNvPr id="7" name="Substituent număr diapozitiv 6">
            <a:extLst>
              <a:ext uri="{FF2B5EF4-FFF2-40B4-BE49-F238E27FC236}">
                <a16:creationId xmlns:a16="http://schemas.microsoft.com/office/drawing/2014/main" id="{7446E980-1452-4AC9-A365-91FDF128B695}"/>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2329863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0307F13-0D6E-491B-AC11-137F32BAEA42}"/>
              </a:ext>
            </a:extLst>
          </p:cNvPr>
          <p:cNvSpPr>
            <a:spLocks noGrp="1"/>
          </p:cNvSpPr>
          <p:nvPr>
            <p:ph type="title"/>
          </p:nvPr>
        </p:nvSpPr>
        <p:spPr>
          <a:xfrm>
            <a:off x="839788" y="365125"/>
            <a:ext cx="10515600" cy="1325563"/>
          </a:xfrm>
        </p:spPr>
        <p:txBody>
          <a:bodyPr/>
          <a:lstStyle/>
          <a:p>
            <a:r>
              <a:rPr lang="ro-RO"/>
              <a:t>Faceți clic pentru a edita stilul de titlu coordonator</a:t>
            </a:r>
            <a:endParaRPr lang="en-GB"/>
          </a:p>
        </p:txBody>
      </p:sp>
      <p:sp>
        <p:nvSpPr>
          <p:cNvPr id="3" name="Substituent text 2">
            <a:extLst>
              <a:ext uri="{FF2B5EF4-FFF2-40B4-BE49-F238E27FC236}">
                <a16:creationId xmlns:a16="http://schemas.microsoft.com/office/drawing/2014/main" id="{B377CEE8-55C3-4B2A-955F-63CA424C68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Substituent conținut 3">
            <a:extLst>
              <a:ext uri="{FF2B5EF4-FFF2-40B4-BE49-F238E27FC236}">
                <a16:creationId xmlns:a16="http://schemas.microsoft.com/office/drawing/2014/main" id="{6D80F072-81BB-460F-8B8C-94964023AAB6}"/>
              </a:ext>
            </a:extLst>
          </p:cNvPr>
          <p:cNvSpPr>
            <a:spLocks noGrp="1"/>
          </p:cNvSpPr>
          <p:nvPr>
            <p:ph sz="half" idx="2"/>
          </p:nvPr>
        </p:nvSpPr>
        <p:spPr>
          <a:xfrm>
            <a:off x="839788" y="2505075"/>
            <a:ext cx="5157787"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5" name="Substituent text 4">
            <a:extLst>
              <a:ext uri="{FF2B5EF4-FFF2-40B4-BE49-F238E27FC236}">
                <a16:creationId xmlns:a16="http://schemas.microsoft.com/office/drawing/2014/main" id="{748530AC-6B94-4BAF-8917-317078B1C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Substituent conținut 5">
            <a:extLst>
              <a:ext uri="{FF2B5EF4-FFF2-40B4-BE49-F238E27FC236}">
                <a16:creationId xmlns:a16="http://schemas.microsoft.com/office/drawing/2014/main" id="{BC424523-A4ED-4656-8803-32B3A11C0F3D}"/>
              </a:ext>
            </a:extLst>
          </p:cNvPr>
          <p:cNvSpPr>
            <a:spLocks noGrp="1"/>
          </p:cNvSpPr>
          <p:nvPr>
            <p:ph sz="quarter" idx="4"/>
          </p:nvPr>
        </p:nvSpPr>
        <p:spPr>
          <a:xfrm>
            <a:off x="6172200" y="2505075"/>
            <a:ext cx="5183188"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7" name="Substituent dată 6">
            <a:extLst>
              <a:ext uri="{FF2B5EF4-FFF2-40B4-BE49-F238E27FC236}">
                <a16:creationId xmlns:a16="http://schemas.microsoft.com/office/drawing/2014/main" id="{5D60900E-48A6-4C14-ACF1-E6509419E177}"/>
              </a:ext>
            </a:extLst>
          </p:cNvPr>
          <p:cNvSpPr>
            <a:spLocks noGrp="1"/>
          </p:cNvSpPr>
          <p:nvPr>
            <p:ph type="dt" sz="half" idx="10"/>
          </p:nvPr>
        </p:nvSpPr>
        <p:spPr/>
        <p:txBody>
          <a:bodyPr/>
          <a:lstStyle/>
          <a:p>
            <a:fld id="{DE26352D-1AC4-4859-98DB-F1D4B339FAA6}" type="datetimeFigureOut">
              <a:rPr lang="en-GB" smtClean="0"/>
              <a:t>20/12/2019</a:t>
            </a:fld>
            <a:endParaRPr lang="en-GB"/>
          </a:p>
        </p:txBody>
      </p:sp>
      <p:sp>
        <p:nvSpPr>
          <p:cNvPr id="8" name="Substituent subsol 7">
            <a:extLst>
              <a:ext uri="{FF2B5EF4-FFF2-40B4-BE49-F238E27FC236}">
                <a16:creationId xmlns:a16="http://schemas.microsoft.com/office/drawing/2014/main" id="{2DD02348-64F6-4079-9FDF-E0B83BC7A54C}"/>
              </a:ext>
            </a:extLst>
          </p:cNvPr>
          <p:cNvSpPr>
            <a:spLocks noGrp="1"/>
          </p:cNvSpPr>
          <p:nvPr>
            <p:ph type="ftr" sz="quarter" idx="11"/>
          </p:nvPr>
        </p:nvSpPr>
        <p:spPr/>
        <p:txBody>
          <a:bodyPr/>
          <a:lstStyle/>
          <a:p>
            <a:endParaRPr lang="en-GB"/>
          </a:p>
        </p:txBody>
      </p:sp>
      <p:sp>
        <p:nvSpPr>
          <p:cNvPr id="9" name="Substituent număr diapozitiv 8">
            <a:extLst>
              <a:ext uri="{FF2B5EF4-FFF2-40B4-BE49-F238E27FC236}">
                <a16:creationId xmlns:a16="http://schemas.microsoft.com/office/drawing/2014/main" id="{A6B12B86-2C6E-468C-8186-7686E1CBE8FF}"/>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3479611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34D79CD-6022-404F-BC4B-5EEF461DFC32}"/>
              </a:ext>
            </a:extLst>
          </p:cNvPr>
          <p:cNvSpPr>
            <a:spLocks noGrp="1"/>
          </p:cNvSpPr>
          <p:nvPr>
            <p:ph type="title"/>
          </p:nvPr>
        </p:nvSpPr>
        <p:spPr/>
        <p:txBody>
          <a:bodyPr/>
          <a:lstStyle/>
          <a:p>
            <a:r>
              <a:rPr lang="ro-RO"/>
              <a:t>Faceți clic pentru a edita stilul de titlu coordonator</a:t>
            </a:r>
            <a:endParaRPr lang="en-GB"/>
          </a:p>
        </p:txBody>
      </p:sp>
      <p:sp>
        <p:nvSpPr>
          <p:cNvPr id="3" name="Substituent dată 2">
            <a:extLst>
              <a:ext uri="{FF2B5EF4-FFF2-40B4-BE49-F238E27FC236}">
                <a16:creationId xmlns:a16="http://schemas.microsoft.com/office/drawing/2014/main" id="{140ED07B-3F0C-46D7-AA88-8D4559A321E1}"/>
              </a:ext>
            </a:extLst>
          </p:cNvPr>
          <p:cNvSpPr>
            <a:spLocks noGrp="1"/>
          </p:cNvSpPr>
          <p:nvPr>
            <p:ph type="dt" sz="half" idx="10"/>
          </p:nvPr>
        </p:nvSpPr>
        <p:spPr/>
        <p:txBody>
          <a:bodyPr/>
          <a:lstStyle/>
          <a:p>
            <a:fld id="{DE26352D-1AC4-4859-98DB-F1D4B339FAA6}" type="datetimeFigureOut">
              <a:rPr lang="en-GB" smtClean="0"/>
              <a:t>20/12/2019</a:t>
            </a:fld>
            <a:endParaRPr lang="en-GB"/>
          </a:p>
        </p:txBody>
      </p:sp>
      <p:sp>
        <p:nvSpPr>
          <p:cNvPr id="4" name="Substituent subsol 3">
            <a:extLst>
              <a:ext uri="{FF2B5EF4-FFF2-40B4-BE49-F238E27FC236}">
                <a16:creationId xmlns:a16="http://schemas.microsoft.com/office/drawing/2014/main" id="{E0F442CB-4A08-4C60-B30D-092D3A61715C}"/>
              </a:ext>
            </a:extLst>
          </p:cNvPr>
          <p:cNvSpPr>
            <a:spLocks noGrp="1"/>
          </p:cNvSpPr>
          <p:nvPr>
            <p:ph type="ftr" sz="quarter" idx="11"/>
          </p:nvPr>
        </p:nvSpPr>
        <p:spPr/>
        <p:txBody>
          <a:bodyPr/>
          <a:lstStyle/>
          <a:p>
            <a:endParaRPr lang="en-GB"/>
          </a:p>
        </p:txBody>
      </p:sp>
      <p:sp>
        <p:nvSpPr>
          <p:cNvPr id="5" name="Substituent număr diapozitiv 4">
            <a:extLst>
              <a:ext uri="{FF2B5EF4-FFF2-40B4-BE49-F238E27FC236}">
                <a16:creationId xmlns:a16="http://schemas.microsoft.com/office/drawing/2014/main" id="{8AE72039-21A6-456C-8A6A-2772477F1E22}"/>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190871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a:extLst>
              <a:ext uri="{FF2B5EF4-FFF2-40B4-BE49-F238E27FC236}">
                <a16:creationId xmlns:a16="http://schemas.microsoft.com/office/drawing/2014/main" id="{CFFD09B2-E27F-4B90-B414-5226D766622F}"/>
              </a:ext>
            </a:extLst>
          </p:cNvPr>
          <p:cNvSpPr>
            <a:spLocks noGrp="1"/>
          </p:cNvSpPr>
          <p:nvPr>
            <p:ph type="dt" sz="half" idx="10"/>
          </p:nvPr>
        </p:nvSpPr>
        <p:spPr/>
        <p:txBody>
          <a:bodyPr/>
          <a:lstStyle/>
          <a:p>
            <a:fld id="{DE26352D-1AC4-4859-98DB-F1D4B339FAA6}" type="datetimeFigureOut">
              <a:rPr lang="en-GB" smtClean="0"/>
              <a:t>20/12/2019</a:t>
            </a:fld>
            <a:endParaRPr lang="en-GB"/>
          </a:p>
        </p:txBody>
      </p:sp>
      <p:sp>
        <p:nvSpPr>
          <p:cNvPr id="3" name="Substituent subsol 2">
            <a:extLst>
              <a:ext uri="{FF2B5EF4-FFF2-40B4-BE49-F238E27FC236}">
                <a16:creationId xmlns:a16="http://schemas.microsoft.com/office/drawing/2014/main" id="{455C9161-2395-4FF3-88F5-CF2FFB55E64A}"/>
              </a:ext>
            </a:extLst>
          </p:cNvPr>
          <p:cNvSpPr>
            <a:spLocks noGrp="1"/>
          </p:cNvSpPr>
          <p:nvPr>
            <p:ph type="ftr" sz="quarter" idx="11"/>
          </p:nvPr>
        </p:nvSpPr>
        <p:spPr/>
        <p:txBody>
          <a:bodyPr/>
          <a:lstStyle/>
          <a:p>
            <a:endParaRPr lang="en-GB"/>
          </a:p>
        </p:txBody>
      </p:sp>
      <p:sp>
        <p:nvSpPr>
          <p:cNvPr id="4" name="Substituent număr diapozitiv 3">
            <a:extLst>
              <a:ext uri="{FF2B5EF4-FFF2-40B4-BE49-F238E27FC236}">
                <a16:creationId xmlns:a16="http://schemas.microsoft.com/office/drawing/2014/main" id="{2C33D21D-B0B5-4EAB-A8CE-7B13DD9241E1}"/>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91839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45B4CC4-F0CA-4603-829B-A53A91B138E4}"/>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endParaRPr lang="en-GB"/>
          </a:p>
        </p:txBody>
      </p:sp>
      <p:sp>
        <p:nvSpPr>
          <p:cNvPr id="3" name="Substituent conținut 2">
            <a:extLst>
              <a:ext uri="{FF2B5EF4-FFF2-40B4-BE49-F238E27FC236}">
                <a16:creationId xmlns:a16="http://schemas.microsoft.com/office/drawing/2014/main" id="{DCF4F3BE-A8F0-465D-BA03-55E15E8C71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4" name="Substituent text 3">
            <a:extLst>
              <a:ext uri="{FF2B5EF4-FFF2-40B4-BE49-F238E27FC236}">
                <a16:creationId xmlns:a16="http://schemas.microsoft.com/office/drawing/2014/main" id="{D948FD9B-5FDD-47C3-A2AC-5C0073504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4112095C-D556-4DFD-8F9A-789A99285791}"/>
              </a:ext>
            </a:extLst>
          </p:cNvPr>
          <p:cNvSpPr>
            <a:spLocks noGrp="1"/>
          </p:cNvSpPr>
          <p:nvPr>
            <p:ph type="dt" sz="half" idx="10"/>
          </p:nvPr>
        </p:nvSpPr>
        <p:spPr/>
        <p:txBody>
          <a:bodyPr/>
          <a:lstStyle/>
          <a:p>
            <a:fld id="{DE26352D-1AC4-4859-98DB-F1D4B339FAA6}" type="datetimeFigureOut">
              <a:rPr lang="en-GB" smtClean="0"/>
              <a:t>20/12/2019</a:t>
            </a:fld>
            <a:endParaRPr lang="en-GB"/>
          </a:p>
        </p:txBody>
      </p:sp>
      <p:sp>
        <p:nvSpPr>
          <p:cNvPr id="6" name="Substituent subsol 5">
            <a:extLst>
              <a:ext uri="{FF2B5EF4-FFF2-40B4-BE49-F238E27FC236}">
                <a16:creationId xmlns:a16="http://schemas.microsoft.com/office/drawing/2014/main" id="{577EED6E-8B25-442B-9B7F-F3AB31A48ECB}"/>
              </a:ext>
            </a:extLst>
          </p:cNvPr>
          <p:cNvSpPr>
            <a:spLocks noGrp="1"/>
          </p:cNvSpPr>
          <p:nvPr>
            <p:ph type="ftr" sz="quarter" idx="11"/>
          </p:nvPr>
        </p:nvSpPr>
        <p:spPr/>
        <p:txBody>
          <a:bodyPr/>
          <a:lstStyle/>
          <a:p>
            <a:endParaRPr lang="en-GB"/>
          </a:p>
        </p:txBody>
      </p:sp>
      <p:sp>
        <p:nvSpPr>
          <p:cNvPr id="7" name="Substituent număr diapozitiv 6">
            <a:extLst>
              <a:ext uri="{FF2B5EF4-FFF2-40B4-BE49-F238E27FC236}">
                <a16:creationId xmlns:a16="http://schemas.microsoft.com/office/drawing/2014/main" id="{1D4E9FC7-D15A-44B1-AE52-3BD5651E382B}"/>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2948032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99FEF9B-88FA-4BC9-8194-E64C1331DDF9}"/>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endParaRPr lang="en-GB"/>
          </a:p>
        </p:txBody>
      </p:sp>
      <p:sp>
        <p:nvSpPr>
          <p:cNvPr id="3" name="Substituent imagine 2">
            <a:extLst>
              <a:ext uri="{FF2B5EF4-FFF2-40B4-BE49-F238E27FC236}">
                <a16:creationId xmlns:a16="http://schemas.microsoft.com/office/drawing/2014/main" id="{44CE9B67-7862-4D51-911A-8B271859B6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ubstituent text 3">
            <a:extLst>
              <a:ext uri="{FF2B5EF4-FFF2-40B4-BE49-F238E27FC236}">
                <a16:creationId xmlns:a16="http://schemas.microsoft.com/office/drawing/2014/main" id="{B07AB169-5BE9-4C75-AAC8-800CB8184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5A74F94C-BC01-4B86-BEFF-3DF1CC3F6B4C}"/>
              </a:ext>
            </a:extLst>
          </p:cNvPr>
          <p:cNvSpPr>
            <a:spLocks noGrp="1"/>
          </p:cNvSpPr>
          <p:nvPr>
            <p:ph type="dt" sz="half" idx="10"/>
          </p:nvPr>
        </p:nvSpPr>
        <p:spPr/>
        <p:txBody>
          <a:bodyPr/>
          <a:lstStyle/>
          <a:p>
            <a:fld id="{DE26352D-1AC4-4859-98DB-F1D4B339FAA6}" type="datetimeFigureOut">
              <a:rPr lang="en-GB" smtClean="0"/>
              <a:t>20/12/2019</a:t>
            </a:fld>
            <a:endParaRPr lang="en-GB"/>
          </a:p>
        </p:txBody>
      </p:sp>
      <p:sp>
        <p:nvSpPr>
          <p:cNvPr id="6" name="Substituent subsol 5">
            <a:extLst>
              <a:ext uri="{FF2B5EF4-FFF2-40B4-BE49-F238E27FC236}">
                <a16:creationId xmlns:a16="http://schemas.microsoft.com/office/drawing/2014/main" id="{99D88F8E-D224-4139-82EB-AE1BCBFE4AAD}"/>
              </a:ext>
            </a:extLst>
          </p:cNvPr>
          <p:cNvSpPr>
            <a:spLocks noGrp="1"/>
          </p:cNvSpPr>
          <p:nvPr>
            <p:ph type="ftr" sz="quarter" idx="11"/>
          </p:nvPr>
        </p:nvSpPr>
        <p:spPr/>
        <p:txBody>
          <a:bodyPr/>
          <a:lstStyle/>
          <a:p>
            <a:endParaRPr lang="en-GB"/>
          </a:p>
        </p:txBody>
      </p:sp>
      <p:sp>
        <p:nvSpPr>
          <p:cNvPr id="7" name="Substituent număr diapozitiv 6">
            <a:extLst>
              <a:ext uri="{FF2B5EF4-FFF2-40B4-BE49-F238E27FC236}">
                <a16:creationId xmlns:a16="http://schemas.microsoft.com/office/drawing/2014/main" id="{4EDEF288-1F1A-4F5D-8761-AD2A731BCFD9}"/>
              </a:ext>
            </a:extLst>
          </p:cNvPr>
          <p:cNvSpPr>
            <a:spLocks noGrp="1"/>
          </p:cNvSpPr>
          <p:nvPr>
            <p:ph type="sldNum" sz="quarter" idx="12"/>
          </p:nvPr>
        </p:nvSpPr>
        <p:spPr/>
        <p:txBody>
          <a:bodyPr/>
          <a:lstStyle/>
          <a:p>
            <a:fld id="{9B952A0F-5CB3-44B5-AAFA-895673FE749F}" type="slidenum">
              <a:rPr lang="en-GB" smtClean="0"/>
              <a:t>‹#›</a:t>
            </a:fld>
            <a:endParaRPr lang="en-GB"/>
          </a:p>
        </p:txBody>
      </p:sp>
    </p:spTree>
    <p:extLst>
      <p:ext uri="{BB962C8B-B14F-4D97-AF65-F5344CB8AC3E}">
        <p14:creationId xmlns:p14="http://schemas.microsoft.com/office/powerpoint/2010/main" val="2584286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A542EFF1-A198-434A-9B01-F7C354CA68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Faceți clic pentru a edita stilul de titlu coordonator</a:t>
            </a:r>
            <a:endParaRPr lang="en-GB"/>
          </a:p>
        </p:txBody>
      </p:sp>
      <p:sp>
        <p:nvSpPr>
          <p:cNvPr id="3" name="Substituent text 2">
            <a:extLst>
              <a:ext uri="{FF2B5EF4-FFF2-40B4-BE49-F238E27FC236}">
                <a16:creationId xmlns:a16="http://schemas.microsoft.com/office/drawing/2014/main" id="{6DD8C39A-9AD7-4A17-971B-D098233512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4" name="Substituent dată 3">
            <a:extLst>
              <a:ext uri="{FF2B5EF4-FFF2-40B4-BE49-F238E27FC236}">
                <a16:creationId xmlns:a16="http://schemas.microsoft.com/office/drawing/2014/main" id="{1E03454E-0B30-4FBC-AECC-E60FB62047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6352D-1AC4-4859-98DB-F1D4B339FAA6}" type="datetimeFigureOut">
              <a:rPr lang="en-GB" smtClean="0"/>
              <a:t>20/12/2019</a:t>
            </a:fld>
            <a:endParaRPr lang="en-GB"/>
          </a:p>
        </p:txBody>
      </p:sp>
      <p:sp>
        <p:nvSpPr>
          <p:cNvPr id="5" name="Substituent subsol 4">
            <a:extLst>
              <a:ext uri="{FF2B5EF4-FFF2-40B4-BE49-F238E27FC236}">
                <a16:creationId xmlns:a16="http://schemas.microsoft.com/office/drawing/2014/main" id="{7D404B1D-AEB4-4E76-A9AA-08CF39736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ubstituent număr diapozitiv 5">
            <a:extLst>
              <a:ext uri="{FF2B5EF4-FFF2-40B4-BE49-F238E27FC236}">
                <a16:creationId xmlns:a16="http://schemas.microsoft.com/office/drawing/2014/main" id="{43AF0393-A1CA-4ABD-AE30-01AE25B0C5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52A0F-5CB3-44B5-AAFA-895673FE749F}" type="slidenum">
              <a:rPr lang="en-GB" smtClean="0"/>
              <a:t>‹#›</a:t>
            </a:fld>
            <a:endParaRPr lang="en-GB"/>
          </a:p>
        </p:txBody>
      </p:sp>
    </p:spTree>
    <p:extLst>
      <p:ext uri="{BB962C8B-B14F-4D97-AF65-F5344CB8AC3E}">
        <p14:creationId xmlns:p14="http://schemas.microsoft.com/office/powerpoint/2010/main" val="1011926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oreilly.com/ideas/ray-a-distributed-execution-framework-for-emerging-ai-applications-full-keynote-pos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60relbnsu.blogspot.com/p/dupa-ce-s-instalat-aplicatia-sumal.html" TargetMode="External"/><Relationship Id="rId2" Type="http://schemas.openxmlformats.org/officeDocument/2006/relationships/hyperlink" Target="http://www.creeaza.com/referate/informatica/calculatoare/SUMAL-Agent-EXEMPLU-DE-UTILIZA413.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03D11F8-EEC4-4022-B01D-04667F79F238}"/>
              </a:ext>
            </a:extLst>
          </p:cNvPr>
          <p:cNvSpPr>
            <a:spLocks noGrp="1"/>
          </p:cNvSpPr>
          <p:nvPr>
            <p:ph type="ctrTitle"/>
          </p:nvPr>
        </p:nvSpPr>
        <p:spPr/>
        <p:txBody>
          <a:bodyPr/>
          <a:lstStyle/>
          <a:p>
            <a:endParaRPr lang="en-GB"/>
          </a:p>
        </p:txBody>
      </p:sp>
      <p:sp>
        <p:nvSpPr>
          <p:cNvPr id="3" name="Subtitlu 2">
            <a:extLst>
              <a:ext uri="{FF2B5EF4-FFF2-40B4-BE49-F238E27FC236}">
                <a16:creationId xmlns:a16="http://schemas.microsoft.com/office/drawing/2014/main" id="{2B5C76A5-A625-4755-914F-C12A2A57F97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812668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0008607-2BCC-4568-9DD3-D727E776F3BF}"/>
              </a:ext>
            </a:extLst>
          </p:cNvPr>
          <p:cNvSpPr>
            <a:spLocks noGrp="1"/>
          </p:cNvSpPr>
          <p:nvPr>
            <p:ph type="title"/>
          </p:nvPr>
        </p:nvSpPr>
        <p:spPr/>
        <p:txBody>
          <a:bodyPr/>
          <a:lstStyle/>
          <a:p>
            <a:r>
              <a:rPr lang="en-US" dirty="0"/>
              <a:t>Tech stacks advantaged and disadvantages</a:t>
            </a:r>
            <a:endParaRPr lang="en-GB" dirty="0"/>
          </a:p>
        </p:txBody>
      </p:sp>
      <p:sp>
        <p:nvSpPr>
          <p:cNvPr id="3" name="Substituent conținut 2">
            <a:extLst>
              <a:ext uri="{FF2B5EF4-FFF2-40B4-BE49-F238E27FC236}">
                <a16:creationId xmlns:a16="http://schemas.microsoft.com/office/drawing/2014/main" id="{83EB576D-432F-46C6-B768-234D7D936260}"/>
              </a:ext>
            </a:extLst>
          </p:cNvPr>
          <p:cNvSpPr>
            <a:spLocks noGrp="1"/>
          </p:cNvSpPr>
          <p:nvPr>
            <p:ph idx="1"/>
          </p:nvPr>
        </p:nvSpPr>
        <p:spPr/>
        <p:txBody>
          <a:bodyPr>
            <a:normAutofit fontScale="77500" lnSpcReduction="20000"/>
          </a:bodyPr>
          <a:lstStyle/>
          <a:p>
            <a:r>
              <a:rPr lang="en-US" dirty="0"/>
              <a:t>WebRTC</a:t>
            </a:r>
          </a:p>
          <a:p>
            <a:r>
              <a:rPr lang="en-US" dirty="0"/>
              <a:t>Fast, mature, tested real time p2p communication framework. </a:t>
            </a:r>
          </a:p>
          <a:p>
            <a:r>
              <a:rPr lang="en-US" dirty="0" err="1"/>
              <a:t>Javascript</a:t>
            </a:r>
            <a:r>
              <a:rPr lang="en-US" dirty="0"/>
              <a:t> based and some python (unofficial) bindings</a:t>
            </a:r>
          </a:p>
          <a:p>
            <a:r>
              <a:rPr lang="en-US" dirty="0"/>
              <a:t>A bit hard for me to grasp the know how as I don’t know </a:t>
            </a:r>
            <a:r>
              <a:rPr lang="en-US" dirty="0" err="1"/>
              <a:t>javascript</a:t>
            </a:r>
            <a:r>
              <a:rPr lang="en-US" dirty="0"/>
              <a:t> that much</a:t>
            </a:r>
          </a:p>
          <a:p>
            <a:r>
              <a:rPr lang="en-US" dirty="0"/>
              <a:t>Maybe with a team of experienced engineers this job could be done, but not alone</a:t>
            </a:r>
          </a:p>
          <a:p>
            <a:r>
              <a:rPr lang="en-US" dirty="0"/>
              <a:t>As </a:t>
            </a:r>
            <a:r>
              <a:rPr lang="en-US" dirty="0" err="1"/>
              <a:t>realtime</a:t>
            </a:r>
            <a:r>
              <a:rPr lang="en-US" dirty="0"/>
              <a:t> processing is not critical, this is more than the project needs.</a:t>
            </a:r>
          </a:p>
          <a:p>
            <a:r>
              <a:rPr lang="en-GB" dirty="0" err="1"/>
              <a:t>Analyzing</a:t>
            </a:r>
            <a:r>
              <a:rPr lang="en-GB" dirty="0"/>
              <a:t> a 24 hour stream would take longer to process because of network traffic and additional overheads of synchronization. Frames should not be skipped. The truck detector works best in </a:t>
            </a:r>
            <a:r>
              <a:rPr lang="en-GB" dirty="0" err="1"/>
              <a:t>batchmode</a:t>
            </a:r>
            <a:r>
              <a:rPr lang="en-GB" dirty="0"/>
              <a:t> ( running over about 25 frames in a single forward pass, but also the </a:t>
            </a:r>
            <a:r>
              <a:rPr lang="en-GB" dirty="0" err="1"/>
              <a:t>batchsize</a:t>
            </a:r>
            <a:r>
              <a:rPr lang="en-GB" dirty="0"/>
              <a:t> depends on the GPU VRAM)</a:t>
            </a:r>
          </a:p>
          <a:p>
            <a:r>
              <a:rPr lang="en-GB" dirty="0"/>
              <a:t>Has some similarities to my current implementation (STUN, TURN servers for signalling and relaying packets for nodes behind NATs)</a:t>
            </a:r>
          </a:p>
        </p:txBody>
      </p:sp>
    </p:spTree>
    <p:extLst>
      <p:ext uri="{BB962C8B-B14F-4D97-AF65-F5344CB8AC3E}">
        <p14:creationId xmlns:p14="http://schemas.microsoft.com/office/powerpoint/2010/main" val="3098750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6D7D215-15BF-468F-962D-90657ED1048C}"/>
              </a:ext>
            </a:extLst>
          </p:cNvPr>
          <p:cNvSpPr>
            <a:spLocks noGrp="1"/>
          </p:cNvSpPr>
          <p:nvPr>
            <p:ph type="title"/>
          </p:nvPr>
        </p:nvSpPr>
        <p:spPr/>
        <p:txBody>
          <a:bodyPr/>
          <a:lstStyle/>
          <a:p>
            <a:endParaRPr lang="en-GB"/>
          </a:p>
        </p:txBody>
      </p:sp>
      <p:sp>
        <p:nvSpPr>
          <p:cNvPr id="3" name="Substituent conținut 2">
            <a:extLst>
              <a:ext uri="{FF2B5EF4-FFF2-40B4-BE49-F238E27FC236}">
                <a16:creationId xmlns:a16="http://schemas.microsoft.com/office/drawing/2014/main" id="{D5B0744F-39E3-4D70-ACA9-14300B2A7867}"/>
              </a:ext>
            </a:extLst>
          </p:cNvPr>
          <p:cNvSpPr>
            <a:spLocks noGrp="1"/>
          </p:cNvSpPr>
          <p:nvPr>
            <p:ph idx="1"/>
          </p:nvPr>
        </p:nvSpPr>
        <p:spPr/>
        <p:txBody>
          <a:bodyPr/>
          <a:lstStyle/>
          <a:p>
            <a:r>
              <a:rPr lang="en-US" dirty="0"/>
              <a:t>GRPC</a:t>
            </a:r>
          </a:p>
          <a:p>
            <a:r>
              <a:rPr lang="en-US" dirty="0"/>
              <a:t>Interoperability between multiple languages. Is more efficient because of protocol buffers.</a:t>
            </a:r>
          </a:p>
          <a:p>
            <a:r>
              <a:rPr lang="en-GB" dirty="0"/>
              <a:t>However not even now I don’t think that frame based prediction is feasible over the network, blob based prediction seems the easiest to implement and fastest</a:t>
            </a:r>
          </a:p>
        </p:txBody>
      </p:sp>
    </p:spTree>
    <p:extLst>
      <p:ext uri="{BB962C8B-B14F-4D97-AF65-F5344CB8AC3E}">
        <p14:creationId xmlns:p14="http://schemas.microsoft.com/office/powerpoint/2010/main" val="4246080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CF17732-7CB0-424A-A91C-3123C6A18667}"/>
              </a:ext>
            </a:extLst>
          </p:cNvPr>
          <p:cNvSpPr>
            <a:spLocks noGrp="1"/>
          </p:cNvSpPr>
          <p:nvPr>
            <p:ph type="title"/>
          </p:nvPr>
        </p:nvSpPr>
        <p:spPr/>
        <p:txBody>
          <a:bodyPr/>
          <a:lstStyle/>
          <a:p>
            <a:endParaRPr lang="en-GB"/>
          </a:p>
        </p:txBody>
      </p:sp>
      <p:sp>
        <p:nvSpPr>
          <p:cNvPr id="3" name="Substituent conținut 2">
            <a:extLst>
              <a:ext uri="{FF2B5EF4-FFF2-40B4-BE49-F238E27FC236}">
                <a16:creationId xmlns:a16="http://schemas.microsoft.com/office/drawing/2014/main" id="{996340BE-CABD-44E7-BFC3-3376047ECF23}"/>
              </a:ext>
            </a:extLst>
          </p:cNvPr>
          <p:cNvSpPr>
            <a:spLocks noGrp="1"/>
          </p:cNvSpPr>
          <p:nvPr>
            <p:ph idx="1"/>
          </p:nvPr>
        </p:nvSpPr>
        <p:spPr/>
        <p:txBody>
          <a:bodyPr/>
          <a:lstStyle/>
          <a:p>
            <a:r>
              <a:rPr lang="en-US" dirty="0" err="1"/>
              <a:t>ZeroMQ</a:t>
            </a:r>
            <a:endParaRPr lang="en-US" dirty="0"/>
          </a:p>
          <a:p>
            <a:r>
              <a:rPr lang="en-US" dirty="0"/>
              <a:t>Fast, efficient, elegant network framework for anything that is message based.</a:t>
            </a:r>
          </a:p>
          <a:p>
            <a:r>
              <a:rPr lang="en-US" dirty="0"/>
              <a:t>A p2p framework could be more or less simply implemented there, actually there are some examples in their python tutorials</a:t>
            </a:r>
          </a:p>
          <a:p>
            <a:r>
              <a:rPr lang="en-US" dirty="0"/>
              <a:t>Again, it would be really good for real time processing, however this is not the case.</a:t>
            </a:r>
          </a:p>
          <a:p>
            <a:endParaRPr lang="en-GB" dirty="0"/>
          </a:p>
        </p:txBody>
      </p:sp>
    </p:spTree>
    <p:extLst>
      <p:ext uri="{BB962C8B-B14F-4D97-AF65-F5344CB8AC3E}">
        <p14:creationId xmlns:p14="http://schemas.microsoft.com/office/powerpoint/2010/main" val="4099466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4178D88-9E87-43BD-9749-D57C7962686B}"/>
              </a:ext>
            </a:extLst>
          </p:cNvPr>
          <p:cNvSpPr>
            <a:spLocks noGrp="1"/>
          </p:cNvSpPr>
          <p:nvPr>
            <p:ph type="title"/>
          </p:nvPr>
        </p:nvSpPr>
        <p:spPr/>
        <p:txBody>
          <a:bodyPr/>
          <a:lstStyle/>
          <a:p>
            <a:endParaRPr lang="en-GB"/>
          </a:p>
        </p:txBody>
      </p:sp>
      <p:sp>
        <p:nvSpPr>
          <p:cNvPr id="3" name="Substituent conținut 2">
            <a:extLst>
              <a:ext uri="{FF2B5EF4-FFF2-40B4-BE49-F238E27FC236}">
                <a16:creationId xmlns:a16="http://schemas.microsoft.com/office/drawing/2014/main" id="{DFCA91DF-E65F-4EFA-9ECD-CB49EE2BF98D}"/>
              </a:ext>
            </a:extLst>
          </p:cNvPr>
          <p:cNvSpPr>
            <a:spLocks noGrp="1"/>
          </p:cNvSpPr>
          <p:nvPr>
            <p:ph idx="1"/>
          </p:nvPr>
        </p:nvSpPr>
        <p:spPr/>
        <p:txBody>
          <a:bodyPr>
            <a:normAutofit fontScale="47500" lnSpcReduction="20000"/>
          </a:bodyPr>
          <a:lstStyle/>
          <a:p>
            <a:r>
              <a:rPr lang="en-US" dirty="0"/>
              <a:t>Ray</a:t>
            </a:r>
          </a:p>
          <a:p>
            <a:r>
              <a:rPr lang="en-US" dirty="0"/>
              <a:t>Very powerful framework for distributed processing</a:t>
            </a:r>
          </a:p>
          <a:p>
            <a:r>
              <a:rPr lang="en-US" dirty="0"/>
              <a:t>Has support for any cloud provider, Kubernetes </a:t>
            </a:r>
            <a:r>
              <a:rPr lang="en-US" dirty="0" err="1"/>
              <a:t>cluser</a:t>
            </a:r>
            <a:r>
              <a:rPr lang="en-US" dirty="0"/>
              <a:t>. 9K stars on </a:t>
            </a:r>
            <a:r>
              <a:rPr lang="en-US" dirty="0" err="1"/>
              <a:t>github</a:t>
            </a:r>
            <a:endParaRPr lang="en-US" dirty="0"/>
          </a:p>
          <a:p>
            <a:r>
              <a:rPr lang="en-US" dirty="0"/>
              <a:t>Has authentication, but the actual data is not encrypted</a:t>
            </a:r>
          </a:p>
          <a:p>
            <a:r>
              <a:rPr lang="en-US" dirty="0"/>
              <a:t>Is similar to what I am currently doing. Not sure why I haven’t picked this method in the first place.</a:t>
            </a:r>
          </a:p>
          <a:p>
            <a:r>
              <a:rPr lang="en-GB" dirty="0"/>
              <a:t>Easy to define functions, has nice serialization </a:t>
            </a:r>
          </a:p>
          <a:p>
            <a:r>
              <a:rPr lang="en-GB" dirty="0"/>
              <a:t>Not sure how it handles large data or the nodes behind NATs or network discovery (broker pattern)</a:t>
            </a:r>
          </a:p>
          <a:p>
            <a:r>
              <a:rPr lang="en-GB" dirty="0"/>
              <a:t>Not sure on which node a function will be executed. What if the node is overloaded with work</a:t>
            </a:r>
          </a:p>
          <a:p>
            <a:r>
              <a:rPr lang="en-GB" dirty="0"/>
              <a:t>Has </a:t>
            </a:r>
            <a:r>
              <a:rPr lang="en-GB" dirty="0" err="1"/>
              <a:t>autoscaler</a:t>
            </a:r>
            <a:r>
              <a:rPr lang="en-GB" dirty="0"/>
              <a:t> </a:t>
            </a:r>
            <a:r>
              <a:rPr lang="en-US" dirty="0"/>
              <a:t> that makes deploying a Ray cluster simple</a:t>
            </a:r>
          </a:p>
          <a:p>
            <a:r>
              <a:rPr lang="en-GB" dirty="0"/>
              <a:t>Has automatic port-forwarding</a:t>
            </a:r>
          </a:p>
          <a:p>
            <a:r>
              <a:rPr lang="en-GB" dirty="0"/>
              <a:t>Not </a:t>
            </a:r>
            <a:r>
              <a:rPr lang="en-GB" dirty="0" err="1"/>
              <a:t>webbased</a:t>
            </a:r>
            <a:r>
              <a:rPr lang="en-GB" dirty="0"/>
              <a:t>, thus low interoperability with other languages, however some APIs could still be defined (not sure that this would </a:t>
            </a:r>
            <a:r>
              <a:rPr lang="en-GB"/>
              <a:t>be necessary)</a:t>
            </a:r>
            <a:endParaRPr lang="en-GB" dirty="0"/>
          </a:p>
          <a:p>
            <a:r>
              <a:rPr lang="en-GB" dirty="0"/>
              <a:t>Probably I will switch to using this, because the flow of processing might be easier (using generators(coroutines)), or maybe use a hybrid solution that uses this and my method.</a:t>
            </a:r>
          </a:p>
          <a:p>
            <a:r>
              <a:rPr lang="en-GB" dirty="0">
                <a:hlinkClick r:id="rId2"/>
              </a:rPr>
              <a:t>https://www.oreilly.com/ideas/ray-a-distributed-execution-framework-for-emerging-ai-applications-full-keynote-post</a:t>
            </a:r>
            <a:endParaRPr lang="en-GB" dirty="0"/>
          </a:p>
          <a:p>
            <a:r>
              <a:rPr lang="en-GB" dirty="0"/>
              <a:t>Has task dependency graph</a:t>
            </a:r>
          </a:p>
          <a:p>
            <a:r>
              <a:rPr lang="en-GB" dirty="0"/>
              <a:t>No support for Windows. Needs at least Ubuntu subsystem for Windows</a:t>
            </a:r>
          </a:p>
          <a:p>
            <a:endParaRPr lang="en-GB" dirty="0"/>
          </a:p>
        </p:txBody>
      </p:sp>
    </p:spTree>
    <p:extLst>
      <p:ext uri="{BB962C8B-B14F-4D97-AF65-F5344CB8AC3E}">
        <p14:creationId xmlns:p14="http://schemas.microsoft.com/office/powerpoint/2010/main" val="143718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4F0A37D-FBCA-4966-8CC6-1D669B99782E}"/>
              </a:ext>
            </a:extLst>
          </p:cNvPr>
          <p:cNvSpPr>
            <a:spLocks noGrp="1"/>
          </p:cNvSpPr>
          <p:nvPr>
            <p:ph type="title"/>
          </p:nvPr>
        </p:nvSpPr>
        <p:spPr/>
        <p:txBody>
          <a:bodyPr/>
          <a:lstStyle/>
          <a:p>
            <a:endParaRPr lang="en-GB"/>
          </a:p>
        </p:txBody>
      </p:sp>
      <p:sp>
        <p:nvSpPr>
          <p:cNvPr id="3" name="Substituent conținut 2">
            <a:extLst>
              <a:ext uri="{FF2B5EF4-FFF2-40B4-BE49-F238E27FC236}">
                <a16:creationId xmlns:a16="http://schemas.microsoft.com/office/drawing/2014/main" id="{FE6ED99C-1408-447B-B611-A31BF2E1DC64}"/>
              </a:ext>
            </a:extLst>
          </p:cNvPr>
          <p:cNvSpPr>
            <a:spLocks noGrp="1"/>
          </p:cNvSpPr>
          <p:nvPr>
            <p:ph idx="1"/>
          </p:nvPr>
        </p:nvSpPr>
        <p:spPr/>
        <p:txBody>
          <a:bodyPr/>
          <a:lstStyle/>
          <a:p>
            <a:r>
              <a:rPr lang="en-US" dirty="0"/>
              <a:t>My own implementation</a:t>
            </a:r>
          </a:p>
          <a:p>
            <a:r>
              <a:rPr lang="en-US" dirty="0"/>
              <a:t>Inspired after bitcoin </a:t>
            </a:r>
          </a:p>
          <a:p>
            <a:endParaRPr lang="en-GB" dirty="0"/>
          </a:p>
        </p:txBody>
      </p:sp>
      <p:pic>
        <p:nvPicPr>
          <p:cNvPr id="6" name="Imagine 5">
            <a:extLst>
              <a:ext uri="{FF2B5EF4-FFF2-40B4-BE49-F238E27FC236}">
                <a16:creationId xmlns:a16="http://schemas.microsoft.com/office/drawing/2014/main" id="{CEB37979-B743-474F-A9ED-21EB1257CD26}"/>
              </a:ext>
            </a:extLst>
          </p:cNvPr>
          <p:cNvPicPr>
            <a:picLocks noChangeAspect="1"/>
          </p:cNvPicPr>
          <p:nvPr/>
        </p:nvPicPr>
        <p:blipFill>
          <a:blip r:embed="rId2"/>
          <a:stretch>
            <a:fillRect/>
          </a:stretch>
        </p:blipFill>
        <p:spPr>
          <a:xfrm>
            <a:off x="375820" y="3610905"/>
            <a:ext cx="5564025" cy="2804221"/>
          </a:xfrm>
          <a:prstGeom prst="rect">
            <a:avLst/>
          </a:prstGeom>
        </p:spPr>
      </p:pic>
      <p:pic>
        <p:nvPicPr>
          <p:cNvPr id="8" name="Imagine 7">
            <a:extLst>
              <a:ext uri="{FF2B5EF4-FFF2-40B4-BE49-F238E27FC236}">
                <a16:creationId xmlns:a16="http://schemas.microsoft.com/office/drawing/2014/main" id="{8D6257C5-7504-4EDB-9721-E9F8FB126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154" y="133229"/>
            <a:ext cx="4953558" cy="3465513"/>
          </a:xfrm>
          <a:prstGeom prst="rect">
            <a:avLst/>
          </a:prstGeom>
        </p:spPr>
      </p:pic>
      <p:pic>
        <p:nvPicPr>
          <p:cNvPr id="10" name="Imagine 9">
            <a:extLst>
              <a:ext uri="{FF2B5EF4-FFF2-40B4-BE49-F238E27FC236}">
                <a16:creationId xmlns:a16="http://schemas.microsoft.com/office/drawing/2014/main" id="{64856F35-5623-421F-BDF3-1FC58CB7F7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5313" y="3429000"/>
            <a:ext cx="4572000" cy="3352800"/>
          </a:xfrm>
          <a:prstGeom prst="rect">
            <a:avLst/>
          </a:prstGeom>
        </p:spPr>
      </p:pic>
    </p:spTree>
    <p:extLst>
      <p:ext uri="{BB962C8B-B14F-4D97-AF65-F5344CB8AC3E}">
        <p14:creationId xmlns:p14="http://schemas.microsoft.com/office/powerpoint/2010/main" val="3911989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A0B353C-E310-4B12-A501-4A4A6C9BC4AA}"/>
              </a:ext>
            </a:extLst>
          </p:cNvPr>
          <p:cNvSpPr>
            <a:spLocks noGrp="1"/>
          </p:cNvSpPr>
          <p:nvPr>
            <p:ph type="title"/>
          </p:nvPr>
        </p:nvSpPr>
        <p:spPr/>
        <p:txBody>
          <a:bodyPr/>
          <a:lstStyle/>
          <a:p>
            <a:endParaRPr lang="en-GB"/>
          </a:p>
        </p:txBody>
      </p:sp>
      <p:pic>
        <p:nvPicPr>
          <p:cNvPr id="5" name="Substituent conținut 4">
            <a:extLst>
              <a:ext uri="{FF2B5EF4-FFF2-40B4-BE49-F238E27FC236}">
                <a16:creationId xmlns:a16="http://schemas.microsoft.com/office/drawing/2014/main" id="{DEE2293D-9185-45D2-A81C-8B9955AA2E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0161" y="-28010"/>
            <a:ext cx="4384266" cy="6356851"/>
          </a:xfrm>
        </p:spPr>
      </p:pic>
    </p:spTree>
    <p:extLst>
      <p:ext uri="{BB962C8B-B14F-4D97-AF65-F5344CB8AC3E}">
        <p14:creationId xmlns:p14="http://schemas.microsoft.com/office/powerpoint/2010/main" val="10703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D3A406B-C2CE-4460-9CB7-BA9FE6477D32}"/>
              </a:ext>
            </a:extLst>
          </p:cNvPr>
          <p:cNvSpPr>
            <a:spLocks noGrp="1"/>
          </p:cNvSpPr>
          <p:nvPr>
            <p:ph type="title"/>
          </p:nvPr>
        </p:nvSpPr>
        <p:spPr/>
        <p:txBody>
          <a:bodyPr/>
          <a:lstStyle/>
          <a:p>
            <a:r>
              <a:rPr lang="en-US" dirty="0"/>
              <a:t>Overview</a:t>
            </a:r>
            <a:endParaRPr lang="en-GB" dirty="0"/>
          </a:p>
        </p:txBody>
      </p:sp>
      <p:sp>
        <p:nvSpPr>
          <p:cNvPr id="3" name="Substituent conținut 2">
            <a:extLst>
              <a:ext uri="{FF2B5EF4-FFF2-40B4-BE49-F238E27FC236}">
                <a16:creationId xmlns:a16="http://schemas.microsoft.com/office/drawing/2014/main" id="{9DAB2EA9-B7F9-4E41-8AE1-B078599FC494}"/>
              </a:ext>
            </a:extLst>
          </p:cNvPr>
          <p:cNvSpPr>
            <a:spLocks noGrp="1"/>
          </p:cNvSpPr>
          <p:nvPr>
            <p:ph idx="1"/>
          </p:nvPr>
        </p:nvSpPr>
        <p:spPr/>
        <p:txBody>
          <a:bodyPr/>
          <a:lstStyle/>
          <a:p>
            <a:r>
              <a:rPr lang="en-US" dirty="0"/>
              <a:t>Computer vision system that is able to analyze images/stored videos/ live IP camera streams in order to detect, notify and compute statistics about the presence of illegal transport of wood (inspired from the Recorder documentary)</a:t>
            </a:r>
          </a:p>
          <a:p>
            <a:r>
              <a:rPr lang="en-US" dirty="0"/>
              <a:t>Intended for NGOs, civic initiatives, ordinary people.</a:t>
            </a:r>
          </a:p>
          <a:p>
            <a:endParaRPr lang="en-GB" dirty="0"/>
          </a:p>
        </p:txBody>
      </p:sp>
    </p:spTree>
    <p:extLst>
      <p:ext uri="{BB962C8B-B14F-4D97-AF65-F5344CB8AC3E}">
        <p14:creationId xmlns:p14="http://schemas.microsoft.com/office/powerpoint/2010/main" val="258642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8BBB791-32A9-40A8-BCB5-419A1612ADBF}"/>
              </a:ext>
            </a:extLst>
          </p:cNvPr>
          <p:cNvSpPr>
            <a:spLocks noGrp="1"/>
          </p:cNvSpPr>
          <p:nvPr>
            <p:ph type="title"/>
          </p:nvPr>
        </p:nvSpPr>
        <p:spPr/>
        <p:txBody>
          <a:bodyPr/>
          <a:lstStyle/>
          <a:p>
            <a:r>
              <a:rPr lang="en-US" dirty="0"/>
              <a:t>Objectives</a:t>
            </a:r>
            <a:endParaRPr lang="en-GB" dirty="0"/>
          </a:p>
        </p:txBody>
      </p:sp>
      <p:sp>
        <p:nvSpPr>
          <p:cNvPr id="3" name="Substituent conținut 2">
            <a:extLst>
              <a:ext uri="{FF2B5EF4-FFF2-40B4-BE49-F238E27FC236}">
                <a16:creationId xmlns:a16="http://schemas.microsoft.com/office/drawing/2014/main" id="{B8DE3F35-DC4A-408A-B469-19BFF8F98099}"/>
              </a:ext>
            </a:extLst>
          </p:cNvPr>
          <p:cNvSpPr>
            <a:spLocks noGrp="1"/>
          </p:cNvSpPr>
          <p:nvPr>
            <p:ph idx="1"/>
          </p:nvPr>
        </p:nvSpPr>
        <p:spPr/>
        <p:txBody>
          <a:bodyPr/>
          <a:lstStyle/>
          <a:p>
            <a:r>
              <a:rPr lang="en-US" dirty="0"/>
              <a:t>Fast analysis of large video files that results in a report or notifications</a:t>
            </a:r>
          </a:p>
          <a:p>
            <a:r>
              <a:rPr lang="en-US" dirty="0"/>
              <a:t>Modular, scalable p2p framework ( for any kind of data for any kind of analysis)</a:t>
            </a:r>
          </a:p>
          <a:p>
            <a:r>
              <a:rPr lang="en-US" dirty="0"/>
              <a:t>Cost-free analysis, open source.</a:t>
            </a:r>
          </a:p>
          <a:p>
            <a:r>
              <a:rPr lang="en-US" dirty="0"/>
              <a:t>Web based, not desktop app.</a:t>
            </a:r>
          </a:p>
          <a:p>
            <a:endParaRPr lang="en-US" dirty="0"/>
          </a:p>
          <a:p>
            <a:endParaRPr lang="en-GB" dirty="0"/>
          </a:p>
        </p:txBody>
      </p:sp>
    </p:spTree>
    <p:extLst>
      <p:ext uri="{BB962C8B-B14F-4D97-AF65-F5344CB8AC3E}">
        <p14:creationId xmlns:p14="http://schemas.microsoft.com/office/powerpoint/2010/main" val="153995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A21E5F7-1364-4819-B149-CD9DBC0E7C27}"/>
              </a:ext>
            </a:extLst>
          </p:cNvPr>
          <p:cNvSpPr>
            <a:spLocks noGrp="1"/>
          </p:cNvSpPr>
          <p:nvPr>
            <p:ph type="title"/>
          </p:nvPr>
        </p:nvSpPr>
        <p:spPr/>
        <p:txBody>
          <a:bodyPr/>
          <a:lstStyle/>
          <a:p>
            <a:r>
              <a:rPr lang="en-US" dirty="0"/>
              <a:t>Functional requirements</a:t>
            </a:r>
            <a:endParaRPr lang="en-GB" dirty="0"/>
          </a:p>
        </p:txBody>
      </p:sp>
      <p:sp>
        <p:nvSpPr>
          <p:cNvPr id="3" name="Substituent conținut 2">
            <a:extLst>
              <a:ext uri="{FF2B5EF4-FFF2-40B4-BE49-F238E27FC236}">
                <a16:creationId xmlns:a16="http://schemas.microsoft.com/office/drawing/2014/main" id="{EA93B723-E3AE-4E8F-918C-C19225816394}"/>
              </a:ext>
            </a:extLst>
          </p:cNvPr>
          <p:cNvSpPr>
            <a:spLocks noGrp="1"/>
          </p:cNvSpPr>
          <p:nvPr>
            <p:ph idx="1"/>
          </p:nvPr>
        </p:nvSpPr>
        <p:spPr/>
        <p:txBody>
          <a:bodyPr>
            <a:normAutofit/>
          </a:bodyPr>
          <a:lstStyle/>
          <a:p>
            <a:r>
              <a:rPr lang="en-US" dirty="0"/>
              <a:t>Real time processing is not critical. Results can be delayed with a day</a:t>
            </a:r>
          </a:p>
          <a:p>
            <a:r>
              <a:rPr lang="en-US" dirty="0"/>
              <a:t>Notifications on </a:t>
            </a:r>
            <a:r>
              <a:rPr lang="en-US" dirty="0" err="1"/>
              <a:t>whatsapp</a:t>
            </a:r>
            <a:r>
              <a:rPr lang="en-US" dirty="0"/>
              <a:t> or email</a:t>
            </a:r>
          </a:p>
          <a:p>
            <a:r>
              <a:rPr lang="en-US" dirty="0"/>
              <a:t>Data security is not critical in the initial stage, as not many people will use it, however on the medium term, if this gets popular, some authorization mechanisms should be implemented</a:t>
            </a:r>
            <a:r>
              <a:rPr lang="en-GB" dirty="0"/>
              <a:t> when joining a p2p network</a:t>
            </a:r>
          </a:p>
          <a:p>
            <a:r>
              <a:rPr lang="en-US" dirty="0"/>
              <a:t>Fault tolerance is not critical. A 24 hour movie that takes 8 hours to be processed should will not annoy too much if something is breaking and the process will be restarted.</a:t>
            </a:r>
          </a:p>
          <a:p>
            <a:endParaRPr lang="en-US" dirty="0"/>
          </a:p>
          <a:p>
            <a:endParaRPr lang="en-US" dirty="0"/>
          </a:p>
          <a:p>
            <a:endParaRPr lang="en-US" dirty="0"/>
          </a:p>
        </p:txBody>
      </p:sp>
    </p:spTree>
    <p:extLst>
      <p:ext uri="{BB962C8B-B14F-4D97-AF65-F5344CB8AC3E}">
        <p14:creationId xmlns:p14="http://schemas.microsoft.com/office/powerpoint/2010/main" val="209861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60B3ABE-3753-44EC-8431-6CB333156B34}"/>
              </a:ext>
            </a:extLst>
          </p:cNvPr>
          <p:cNvSpPr>
            <a:spLocks noGrp="1"/>
          </p:cNvSpPr>
          <p:nvPr>
            <p:ph type="title"/>
          </p:nvPr>
        </p:nvSpPr>
        <p:spPr/>
        <p:txBody>
          <a:bodyPr/>
          <a:lstStyle/>
          <a:p>
            <a:r>
              <a:rPr lang="en-US" dirty="0"/>
              <a:t>Performance requirements</a:t>
            </a:r>
            <a:endParaRPr lang="en-GB" dirty="0"/>
          </a:p>
        </p:txBody>
      </p:sp>
      <p:sp>
        <p:nvSpPr>
          <p:cNvPr id="3" name="Substituent conținut 2">
            <a:extLst>
              <a:ext uri="{FF2B5EF4-FFF2-40B4-BE49-F238E27FC236}">
                <a16:creationId xmlns:a16="http://schemas.microsoft.com/office/drawing/2014/main" id="{A9577F1A-F095-428F-AE41-055BC9BDB6D1}"/>
              </a:ext>
            </a:extLst>
          </p:cNvPr>
          <p:cNvSpPr>
            <a:spLocks noGrp="1"/>
          </p:cNvSpPr>
          <p:nvPr>
            <p:ph idx="1"/>
          </p:nvPr>
        </p:nvSpPr>
        <p:spPr/>
        <p:txBody>
          <a:bodyPr/>
          <a:lstStyle/>
          <a:p>
            <a:r>
              <a:rPr lang="en-US" dirty="0"/>
              <a:t>GPU processing for best prediction quality, high recall and precision.</a:t>
            </a:r>
          </a:p>
          <a:p>
            <a:r>
              <a:rPr lang="en-GB" dirty="0"/>
              <a:t>Real time processing in the sense that a 24 hour movie should not take more that 24 hours to be analysed.</a:t>
            </a:r>
          </a:p>
          <a:p>
            <a:endParaRPr lang="en-GB" dirty="0"/>
          </a:p>
        </p:txBody>
      </p:sp>
    </p:spTree>
    <p:extLst>
      <p:ext uri="{BB962C8B-B14F-4D97-AF65-F5344CB8AC3E}">
        <p14:creationId xmlns:p14="http://schemas.microsoft.com/office/powerpoint/2010/main" val="297359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C6A281A-D185-4B3F-ABF7-61253862C988}"/>
              </a:ext>
            </a:extLst>
          </p:cNvPr>
          <p:cNvSpPr>
            <a:spLocks noGrp="1"/>
          </p:cNvSpPr>
          <p:nvPr>
            <p:ph type="title"/>
          </p:nvPr>
        </p:nvSpPr>
        <p:spPr/>
        <p:txBody>
          <a:bodyPr/>
          <a:lstStyle/>
          <a:p>
            <a:r>
              <a:rPr lang="en-US" dirty="0"/>
              <a:t>Usability requirements</a:t>
            </a:r>
            <a:endParaRPr lang="en-GB" dirty="0"/>
          </a:p>
        </p:txBody>
      </p:sp>
      <p:sp>
        <p:nvSpPr>
          <p:cNvPr id="3" name="Substituent conținut 2">
            <a:extLst>
              <a:ext uri="{FF2B5EF4-FFF2-40B4-BE49-F238E27FC236}">
                <a16:creationId xmlns:a16="http://schemas.microsoft.com/office/drawing/2014/main" id="{CF5FC24A-E259-4424-9187-975D29EFF21C}"/>
              </a:ext>
            </a:extLst>
          </p:cNvPr>
          <p:cNvSpPr>
            <a:spLocks noGrp="1"/>
          </p:cNvSpPr>
          <p:nvPr>
            <p:ph idx="1"/>
          </p:nvPr>
        </p:nvSpPr>
        <p:spPr/>
        <p:txBody>
          <a:bodyPr/>
          <a:lstStyle/>
          <a:p>
            <a:r>
              <a:rPr lang="en-US" dirty="0"/>
              <a:t>Browser interface(local service or Electron?)</a:t>
            </a:r>
          </a:p>
          <a:p>
            <a:r>
              <a:rPr lang="en-US" dirty="0"/>
              <a:t>A few buttons to monitor the submitted movies</a:t>
            </a:r>
            <a:r>
              <a:rPr lang="en-GB" dirty="0"/>
              <a:t>, monitor the network state</a:t>
            </a:r>
          </a:p>
          <a:p>
            <a:r>
              <a:rPr lang="en-US" dirty="0"/>
              <a:t>The direct results (images with bounding boxes and vehicles tracking id) and some statistics</a:t>
            </a:r>
          </a:p>
          <a:p>
            <a:endParaRPr lang="en-US" dirty="0"/>
          </a:p>
        </p:txBody>
      </p:sp>
    </p:spTree>
    <p:extLst>
      <p:ext uri="{BB962C8B-B14F-4D97-AF65-F5344CB8AC3E}">
        <p14:creationId xmlns:p14="http://schemas.microsoft.com/office/powerpoint/2010/main" val="4006076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BF1F5DE-7FAE-4E68-AA4E-34AABAD98A9C}"/>
              </a:ext>
            </a:extLst>
          </p:cNvPr>
          <p:cNvSpPr>
            <a:spLocks noGrp="1"/>
          </p:cNvSpPr>
          <p:nvPr>
            <p:ph type="title"/>
          </p:nvPr>
        </p:nvSpPr>
        <p:spPr/>
        <p:txBody>
          <a:bodyPr/>
          <a:lstStyle/>
          <a:p>
            <a:r>
              <a:rPr lang="en-US" dirty="0"/>
              <a:t>Out of scope</a:t>
            </a:r>
            <a:endParaRPr lang="en-GB" dirty="0"/>
          </a:p>
        </p:txBody>
      </p:sp>
      <p:sp>
        <p:nvSpPr>
          <p:cNvPr id="3" name="Substituent conținut 2">
            <a:extLst>
              <a:ext uri="{FF2B5EF4-FFF2-40B4-BE49-F238E27FC236}">
                <a16:creationId xmlns:a16="http://schemas.microsoft.com/office/drawing/2014/main" id="{A362D78C-1A04-4C37-AC93-FB01974AE268}"/>
              </a:ext>
            </a:extLst>
          </p:cNvPr>
          <p:cNvSpPr>
            <a:spLocks noGrp="1"/>
          </p:cNvSpPr>
          <p:nvPr>
            <p:ph idx="1"/>
          </p:nvPr>
        </p:nvSpPr>
        <p:spPr/>
        <p:txBody>
          <a:bodyPr/>
          <a:lstStyle/>
          <a:p>
            <a:r>
              <a:rPr lang="en-US" dirty="0"/>
              <a:t>Real time communication</a:t>
            </a:r>
          </a:p>
          <a:p>
            <a:r>
              <a:rPr lang="en-GB" dirty="0"/>
              <a:t>Training new deep learning models</a:t>
            </a:r>
          </a:p>
          <a:p>
            <a:r>
              <a:rPr lang="en-GB" dirty="0"/>
              <a:t>Mobile application</a:t>
            </a:r>
          </a:p>
          <a:p>
            <a:r>
              <a:rPr lang="en-GB" dirty="0"/>
              <a:t>Neural network low level optimization</a:t>
            </a:r>
          </a:p>
        </p:txBody>
      </p:sp>
    </p:spTree>
    <p:extLst>
      <p:ext uri="{BB962C8B-B14F-4D97-AF65-F5344CB8AC3E}">
        <p14:creationId xmlns:p14="http://schemas.microsoft.com/office/powerpoint/2010/main" val="343847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0F05422-48C6-4CB9-AC3A-58E9533776B7}"/>
              </a:ext>
            </a:extLst>
          </p:cNvPr>
          <p:cNvSpPr>
            <a:spLocks noGrp="1"/>
          </p:cNvSpPr>
          <p:nvPr>
            <p:ph type="title"/>
          </p:nvPr>
        </p:nvSpPr>
        <p:spPr/>
        <p:txBody>
          <a:bodyPr/>
          <a:lstStyle/>
          <a:p>
            <a:r>
              <a:rPr lang="en-US" dirty="0"/>
              <a:t>Milestones</a:t>
            </a:r>
            <a:endParaRPr lang="en-GB" dirty="0"/>
          </a:p>
        </p:txBody>
      </p:sp>
      <p:sp>
        <p:nvSpPr>
          <p:cNvPr id="3" name="Substituent conținut 2">
            <a:extLst>
              <a:ext uri="{FF2B5EF4-FFF2-40B4-BE49-F238E27FC236}">
                <a16:creationId xmlns:a16="http://schemas.microsoft.com/office/drawing/2014/main" id="{68448C47-C252-4520-9974-2C98AAA24595}"/>
              </a:ext>
            </a:extLst>
          </p:cNvPr>
          <p:cNvSpPr>
            <a:spLocks noGrp="1"/>
          </p:cNvSpPr>
          <p:nvPr>
            <p:ph idx="1"/>
          </p:nvPr>
        </p:nvSpPr>
        <p:spPr/>
        <p:txBody>
          <a:bodyPr/>
          <a:lstStyle/>
          <a:p>
            <a:r>
              <a:rPr lang="en-US" dirty="0"/>
              <a:t>Finish p2p framework</a:t>
            </a:r>
          </a:p>
          <a:p>
            <a:r>
              <a:rPr lang="en-GB" dirty="0"/>
              <a:t>Integrate with notification</a:t>
            </a:r>
          </a:p>
          <a:p>
            <a:r>
              <a:rPr lang="en-GB" dirty="0"/>
              <a:t>Better statistics</a:t>
            </a:r>
          </a:p>
          <a:p>
            <a:r>
              <a:rPr lang="en-GB" dirty="0"/>
              <a:t>CPU based if the above cannot be done in useful time.</a:t>
            </a:r>
          </a:p>
          <a:p>
            <a:r>
              <a:rPr lang="en-US" dirty="0"/>
              <a:t>March final release</a:t>
            </a:r>
          </a:p>
          <a:p>
            <a:endParaRPr lang="en-GB" dirty="0"/>
          </a:p>
          <a:p>
            <a:endParaRPr lang="en-GB" dirty="0"/>
          </a:p>
        </p:txBody>
      </p:sp>
    </p:spTree>
    <p:extLst>
      <p:ext uri="{BB962C8B-B14F-4D97-AF65-F5344CB8AC3E}">
        <p14:creationId xmlns:p14="http://schemas.microsoft.com/office/powerpoint/2010/main" val="2089152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B55730C-006A-4AD7-AC26-A7A4CCB3E031}"/>
              </a:ext>
            </a:extLst>
          </p:cNvPr>
          <p:cNvSpPr>
            <a:spLocks noGrp="1"/>
          </p:cNvSpPr>
          <p:nvPr>
            <p:ph type="title"/>
          </p:nvPr>
        </p:nvSpPr>
        <p:spPr/>
        <p:txBody>
          <a:bodyPr/>
          <a:lstStyle/>
          <a:p>
            <a:r>
              <a:rPr lang="en-US" dirty="0"/>
              <a:t>Current solutions</a:t>
            </a:r>
            <a:endParaRPr lang="en-GB" dirty="0"/>
          </a:p>
        </p:txBody>
      </p:sp>
      <p:sp>
        <p:nvSpPr>
          <p:cNvPr id="3" name="Substituent conținut 2">
            <a:extLst>
              <a:ext uri="{FF2B5EF4-FFF2-40B4-BE49-F238E27FC236}">
                <a16:creationId xmlns:a16="http://schemas.microsoft.com/office/drawing/2014/main" id="{FA2C965F-39EA-4E02-B4EF-3B31E8994920}"/>
              </a:ext>
            </a:extLst>
          </p:cNvPr>
          <p:cNvSpPr>
            <a:spLocks noGrp="1"/>
          </p:cNvSpPr>
          <p:nvPr>
            <p:ph idx="1"/>
          </p:nvPr>
        </p:nvSpPr>
        <p:spPr/>
        <p:txBody>
          <a:bodyPr>
            <a:normAutofit fontScale="92500"/>
          </a:bodyPr>
          <a:lstStyle/>
          <a:p>
            <a:r>
              <a:rPr lang="en-US" dirty="0" err="1"/>
              <a:t>Inspectorul</a:t>
            </a:r>
            <a:r>
              <a:rPr lang="en-US" dirty="0"/>
              <a:t> </a:t>
            </a:r>
            <a:r>
              <a:rPr lang="en-US" dirty="0" err="1"/>
              <a:t>padurii</a:t>
            </a:r>
            <a:r>
              <a:rPr lang="en-US" dirty="0"/>
              <a:t> (</a:t>
            </a:r>
            <a:r>
              <a:rPr lang="en-US" dirty="0" err="1"/>
              <a:t>satelitary</a:t>
            </a:r>
            <a:r>
              <a:rPr lang="en-US" dirty="0"/>
              <a:t> images, not sure how it works or if it ever worked)</a:t>
            </a:r>
          </a:p>
          <a:p>
            <a:r>
              <a:rPr lang="en-GB" dirty="0"/>
              <a:t>Forest guardians ( could benefit a computer vision solution, however it is manual analysis of </a:t>
            </a:r>
            <a:r>
              <a:rPr lang="en-GB" dirty="0" err="1"/>
              <a:t>satelitary</a:t>
            </a:r>
            <a:r>
              <a:rPr lang="en-GB" dirty="0"/>
              <a:t> images)</a:t>
            </a:r>
          </a:p>
          <a:p>
            <a:r>
              <a:rPr lang="en-GB" dirty="0" err="1"/>
              <a:t>Sumal</a:t>
            </a:r>
            <a:r>
              <a:rPr lang="en-GB" dirty="0"/>
              <a:t>(large scale gov system but on hold. it’s purpose it to video monitor trucks, but it seemed to be centralized, not sure how it works or if it works)</a:t>
            </a:r>
          </a:p>
          <a:p>
            <a:r>
              <a:rPr lang="en-GB" dirty="0">
                <a:hlinkClick r:id="rId2"/>
              </a:rPr>
              <a:t>http://www.creeaza.com/referate/informatica/calculatoare/SUMAL-Agent-EXEMPLU-DE-UTILIZA413.php</a:t>
            </a:r>
            <a:endParaRPr lang="en-GB" dirty="0"/>
          </a:p>
          <a:p>
            <a:r>
              <a:rPr lang="en-GB" dirty="0">
                <a:hlinkClick r:id="rId3"/>
              </a:rPr>
              <a:t>http://60relbnsu.blogspot.com/p/dupa-ce-s-instalat-aplicatia-sumal.html</a:t>
            </a:r>
            <a:endParaRPr lang="en-GB" dirty="0"/>
          </a:p>
        </p:txBody>
      </p:sp>
    </p:spTree>
    <p:extLst>
      <p:ext uri="{BB962C8B-B14F-4D97-AF65-F5344CB8AC3E}">
        <p14:creationId xmlns:p14="http://schemas.microsoft.com/office/powerpoint/2010/main" val="3736243592"/>
      </p:ext>
    </p:extLst>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765</Words>
  <Application>Microsoft Office PowerPoint</Application>
  <PresentationFormat>Ecran lat</PresentationFormat>
  <Paragraphs>71</Paragraphs>
  <Slides>15</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15</vt:i4>
      </vt:variant>
    </vt:vector>
  </HeadingPairs>
  <TitlesOfParts>
    <vt:vector size="19" baseType="lpstr">
      <vt:lpstr>Arial</vt:lpstr>
      <vt:lpstr>Calibri</vt:lpstr>
      <vt:lpstr>Calibri Light</vt:lpstr>
      <vt:lpstr>Temă Office</vt:lpstr>
      <vt:lpstr>Prezentare PowerPoint</vt:lpstr>
      <vt:lpstr>Overview</vt:lpstr>
      <vt:lpstr>Objectives</vt:lpstr>
      <vt:lpstr>Functional requirements</vt:lpstr>
      <vt:lpstr>Performance requirements</vt:lpstr>
      <vt:lpstr>Usability requirements</vt:lpstr>
      <vt:lpstr>Out of scope</vt:lpstr>
      <vt:lpstr>Milestones</vt:lpstr>
      <vt:lpstr>Current solutions</vt:lpstr>
      <vt:lpstr>Tech stacks advantaged and disadvantages</vt:lpstr>
      <vt:lpstr>Prezentare PowerPoint</vt:lpstr>
      <vt:lpstr>Prezentare PowerPoint</vt:lpstr>
      <vt:lpstr>Prezentare PowerPoint</vt:lpstr>
      <vt:lpstr>Prezentare PowerPoint</vt:lpstr>
      <vt:lpstr>Prezentare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Iftimie Alexandru</dc:creator>
  <cp:lastModifiedBy>Iftimie Alexandru</cp:lastModifiedBy>
  <cp:revision>23</cp:revision>
  <dcterms:created xsi:type="dcterms:W3CDTF">2019-12-19T13:05:06Z</dcterms:created>
  <dcterms:modified xsi:type="dcterms:W3CDTF">2019-12-20T21:42:15Z</dcterms:modified>
</cp:coreProperties>
</file>