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  <p:sldId id="265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635"/>
    <a:srgbClr val="9EFF29"/>
    <a:srgbClr val="C80064"/>
    <a:srgbClr val="C33A1F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97" d="100"/>
          <a:sy n="97" d="100"/>
        </p:scale>
        <p:origin x="6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DA9C-0EBC-4F06-AA39-B991D67A619F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889-E115-4F0B-A33F-AFC93A24BCD5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BD4E-EFE5-4FC9-9CC9-EBA4252ABFA1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CC35-AC93-4513-B78E-8601F55D872B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6B61-52A4-4D3F-AEE3-E8DC3065DA23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074D-3F71-4A5A-A6A2-531EDB854102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69B-4156-4633-9493-4D8BFF4352ED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902B-4295-4CC5-B73D-27C98B2C11D5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09ED-1C3A-492E-BC93-78C95BBB0EBE}" type="datetime1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350-A924-4ACC-886B-677DF49000F7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6B57-111E-4059-81F2-BF97352CF149}" type="datetime1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2903-8394-4E29-BDB8-CC3AA638E06F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2087-D1BB-46B5-AA6D-8C2773EF7A68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3325" y="1895168"/>
            <a:ext cx="4582510" cy="144533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P</a:t>
            </a:r>
            <a:r>
              <a:rPr lang="id-ID" sz="4000" b="1" dirty="0" err="1"/>
              <a:t>engantar</a:t>
            </a:r>
            <a:r>
              <a:rPr lang="id-ID" sz="4000" b="1" dirty="0"/>
              <a:t> Mata Kuliah Pembelajaran Mesin</a:t>
            </a:r>
            <a:endParaRPr lang="en-US" sz="40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1E1B64-D714-4575-BA23-3FA46CE59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028" y="3652426"/>
            <a:ext cx="5318233" cy="1213863"/>
          </a:xfrm>
        </p:spPr>
        <p:txBody>
          <a:bodyPr>
            <a:normAutofit/>
          </a:bodyPr>
          <a:lstStyle/>
          <a:p>
            <a:r>
              <a:rPr lang="id-ID" sz="2000" b="1" dirty="0"/>
              <a:t>Tim Pengajaran </a:t>
            </a:r>
          </a:p>
          <a:p>
            <a:r>
              <a:rPr lang="id-ID" sz="2000" b="1" dirty="0"/>
              <a:t>Mata Kuliah </a:t>
            </a:r>
            <a:r>
              <a:rPr lang="id-ID" sz="2000" b="1" dirty="0">
                <a:solidFill>
                  <a:srgbClr val="FFFF00"/>
                </a:solidFill>
              </a:rPr>
              <a:t>Pembelajaran Mesin</a:t>
            </a:r>
          </a:p>
          <a:p>
            <a:r>
              <a:rPr lang="id-ID" sz="2000" b="1" dirty="0"/>
              <a:t>Jurusan Teknologi Informasi Tahun 2022</a:t>
            </a:r>
            <a:endParaRPr lang="en-US" sz="20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76A1181-092E-4E85-8A58-61E1C32BA8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115" y="277211"/>
            <a:ext cx="1136443" cy="115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7AC9E8-D238-44B4-8E3E-CE34CB9E32E0}"/>
              </a:ext>
            </a:extLst>
          </p:cNvPr>
          <p:cNvSpPr/>
          <p:nvPr/>
        </p:nvSpPr>
        <p:spPr>
          <a:xfrm>
            <a:off x="1951250" y="2571750"/>
            <a:ext cx="5241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Selalu Semangat!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7A028-5825-4283-BA5D-E7436F0F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51A0B-E631-4512-9AF3-5435BFD4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847" y="224337"/>
            <a:ext cx="5013436" cy="763526"/>
          </a:xfrm>
        </p:spPr>
        <p:txBody>
          <a:bodyPr>
            <a:normAutofit/>
          </a:bodyPr>
          <a:lstStyle/>
          <a:p>
            <a:pPr algn="ctr"/>
            <a:r>
              <a:rPr lang="id-ID" sz="4400" b="1" dirty="0" err="1"/>
              <a:t>Outline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Satuan Acara Perkuliahan (SAP)</a:t>
            </a:r>
          </a:p>
          <a:p>
            <a:r>
              <a:rPr lang="id-ID" sz="3600" dirty="0"/>
              <a:t>Buku Referensi Utama</a:t>
            </a:r>
          </a:p>
          <a:p>
            <a:r>
              <a:rPr lang="id-ID" sz="3600" dirty="0"/>
              <a:t>Model Perkuliahan</a:t>
            </a:r>
          </a:p>
          <a:p>
            <a:r>
              <a:rPr lang="id-ID" sz="3600" dirty="0"/>
              <a:t>Bobot Penilaian</a:t>
            </a:r>
          </a:p>
          <a:p>
            <a:r>
              <a:rPr lang="id-ID" sz="3600" i="1" dirty="0" err="1"/>
              <a:t>Rule</a:t>
            </a:r>
            <a:r>
              <a:rPr lang="id-ID" sz="3600" i="1" dirty="0"/>
              <a:t> </a:t>
            </a:r>
            <a:r>
              <a:rPr lang="id-ID" sz="3600" i="1" dirty="0" err="1"/>
              <a:t>of</a:t>
            </a:r>
            <a:r>
              <a:rPr lang="id-ID" sz="3600" i="1" dirty="0"/>
              <a:t> </a:t>
            </a:r>
            <a:r>
              <a:rPr lang="id-ID" sz="3600" i="1" dirty="0" err="1"/>
              <a:t>Engagement</a:t>
            </a:r>
            <a:r>
              <a:rPr lang="id-ID" sz="3600" i="1" dirty="0"/>
              <a:t> </a:t>
            </a:r>
            <a:r>
              <a:rPr lang="id-ID" sz="3600" dirty="0"/>
              <a:t>(</a:t>
            </a:r>
            <a:r>
              <a:rPr lang="id-ID" sz="3600" dirty="0" err="1"/>
              <a:t>RoE</a:t>
            </a:r>
            <a:r>
              <a:rPr lang="id-ID" sz="3600" dirty="0"/>
              <a:t>) Perkuliahan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1A887-574A-4236-BD62-7E9362E1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8D926-655B-4217-BE52-9EA7C884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6064" y="139692"/>
            <a:ext cx="6868109" cy="725349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/>
              <a:t>Satuan Acara Perkuliahan (SAP)</a:t>
            </a:r>
            <a:endParaRPr lang="en-US" sz="4000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8D77B06-DFA8-40F7-B2E0-C987C61217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435046"/>
              </p:ext>
            </p:extLst>
          </p:nvPr>
        </p:nvGraphicFramePr>
        <p:xfrm>
          <a:off x="1997277" y="875551"/>
          <a:ext cx="6904985" cy="379199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34806">
                  <a:extLst>
                    <a:ext uri="{9D8B030D-6E8A-4147-A177-3AD203B41FA5}">
                      <a16:colId xmlns:a16="http://schemas.microsoft.com/office/drawing/2014/main" val="2121595584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val="2513738270"/>
                    </a:ext>
                  </a:extLst>
                </a:gridCol>
                <a:gridCol w="4414345">
                  <a:extLst>
                    <a:ext uri="{9D8B030D-6E8A-4147-A177-3AD203B41FA5}">
                      <a16:colId xmlns:a16="http://schemas.microsoft.com/office/drawing/2014/main" val="1712155840"/>
                    </a:ext>
                  </a:extLst>
                </a:gridCol>
              </a:tblGrid>
              <a:tr h="363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Minggu ke-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Nama Materi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Judul Materi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3106960"/>
                  </a:ext>
                </a:extLst>
              </a:tr>
              <a:tr h="363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 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b="1" dirty="0">
                          <a:effectLst/>
                        </a:rPr>
                        <a:t>The Fundamentals of Machine Learning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626150"/>
                  </a:ext>
                </a:extLst>
              </a:tr>
              <a:tr h="363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 02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b="1" dirty="0">
                          <a:effectLst/>
                        </a:rPr>
                        <a:t>Feature Extraction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855529"/>
                  </a:ext>
                </a:extLst>
              </a:tr>
              <a:tr h="363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 03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Regression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422278"/>
                  </a:ext>
                </a:extLst>
              </a:tr>
              <a:tr h="363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QUIZ</a:t>
                      </a:r>
                      <a:endParaRPr lang="en-US" sz="16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b="1" dirty="0">
                          <a:solidFill>
                            <a:srgbClr val="0000CC"/>
                          </a:solidFill>
                          <a:effectLst/>
                        </a:rPr>
                        <a:t>QUIZ 1</a:t>
                      </a:r>
                      <a:endParaRPr lang="en-US" sz="16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5188396"/>
                  </a:ext>
                </a:extLst>
              </a:tr>
              <a:tr h="363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 04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b="1" dirty="0">
                          <a:effectLst/>
                        </a:rPr>
                        <a:t>Naïve Bayes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318512"/>
                  </a:ext>
                </a:extLst>
              </a:tr>
              <a:tr h="363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 05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b="1" dirty="0">
                          <a:effectLst/>
                        </a:rPr>
                        <a:t>Nonlinear Classification and Regression with Decision Tree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6087149"/>
                  </a:ext>
                </a:extLst>
              </a:tr>
              <a:tr h="363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 06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b="1" dirty="0">
                          <a:effectLst/>
                        </a:rPr>
                        <a:t>Support Vector Machines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31228"/>
                  </a:ext>
                </a:extLst>
              </a:tr>
              <a:tr h="363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 07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b="1" dirty="0">
                          <a:effectLst/>
                        </a:rPr>
                        <a:t>From the Perceptron to Artificial Neural Networks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427654"/>
                  </a:ext>
                </a:extLst>
              </a:tr>
              <a:tr h="363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UTS</a:t>
                      </a:r>
                      <a:endParaRPr lang="en-US" sz="16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b="1" dirty="0">
                          <a:solidFill>
                            <a:srgbClr val="0000CC"/>
                          </a:solidFill>
                          <a:effectLst/>
                        </a:rPr>
                        <a:t>U</a:t>
                      </a:r>
                      <a:r>
                        <a:rPr lang="id-ID" sz="1600" b="1" dirty="0" err="1">
                          <a:solidFill>
                            <a:srgbClr val="0000CC"/>
                          </a:solidFill>
                          <a:effectLst/>
                        </a:rPr>
                        <a:t>jian</a:t>
                      </a:r>
                      <a:r>
                        <a:rPr lang="id-ID" sz="1600" b="1" dirty="0"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lang="en-ID" sz="1600" b="1" dirty="0">
                          <a:solidFill>
                            <a:srgbClr val="0000CC"/>
                          </a:solidFill>
                          <a:effectLst/>
                        </a:rPr>
                        <a:t>T</a:t>
                      </a:r>
                      <a:r>
                        <a:rPr lang="id-ID" sz="1600" b="1" dirty="0">
                          <a:solidFill>
                            <a:srgbClr val="0000CC"/>
                          </a:solidFill>
                          <a:effectLst/>
                        </a:rPr>
                        <a:t>engah </a:t>
                      </a:r>
                      <a:r>
                        <a:rPr lang="en-ID" sz="1600" b="1" dirty="0">
                          <a:solidFill>
                            <a:srgbClr val="0000CC"/>
                          </a:solidFill>
                          <a:effectLst/>
                        </a:rPr>
                        <a:t>S</a:t>
                      </a:r>
                      <a:r>
                        <a:rPr lang="id-ID" sz="1600" b="1" dirty="0" err="1">
                          <a:solidFill>
                            <a:srgbClr val="0000CC"/>
                          </a:solidFill>
                          <a:effectLst/>
                        </a:rPr>
                        <a:t>emester</a:t>
                      </a:r>
                      <a:endParaRPr lang="en-US" sz="16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41586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EEDE3-CCB0-458E-8007-11BDD7E7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011BD2-4AB1-4FB5-A570-52F849DE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6064" y="139692"/>
            <a:ext cx="6868109" cy="725349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/>
              <a:t>Satuan Acara Perkuliahan (SAP)</a:t>
            </a:r>
            <a:endParaRPr lang="en-US" sz="4000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8D77B06-DFA8-40F7-B2E0-C987C61217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568609"/>
              </p:ext>
            </p:extLst>
          </p:nvPr>
        </p:nvGraphicFramePr>
        <p:xfrm>
          <a:off x="2039318" y="1033205"/>
          <a:ext cx="6707406" cy="327015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02335">
                  <a:extLst>
                    <a:ext uri="{9D8B030D-6E8A-4147-A177-3AD203B41FA5}">
                      <a16:colId xmlns:a16="http://schemas.microsoft.com/office/drawing/2014/main" val="2121595584"/>
                    </a:ext>
                  </a:extLst>
                </a:gridCol>
                <a:gridCol w="1317038">
                  <a:extLst>
                    <a:ext uri="{9D8B030D-6E8A-4147-A177-3AD203B41FA5}">
                      <a16:colId xmlns:a16="http://schemas.microsoft.com/office/drawing/2014/main" val="2513738270"/>
                    </a:ext>
                  </a:extLst>
                </a:gridCol>
                <a:gridCol w="4288033">
                  <a:extLst>
                    <a:ext uri="{9D8B030D-6E8A-4147-A177-3AD203B41FA5}">
                      <a16:colId xmlns:a16="http://schemas.microsoft.com/office/drawing/2014/main" val="1712155840"/>
                    </a:ext>
                  </a:extLst>
                </a:gridCol>
              </a:tblGrid>
              <a:tr h="363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Minggu ke-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Nama Materi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Judul Materi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3106960"/>
                  </a:ext>
                </a:extLst>
              </a:tr>
              <a:tr h="363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  <a:latin typeface="+mn-lt"/>
                        </a:rPr>
                        <a:t>10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 10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Ensemble </a:t>
                      </a:r>
                      <a:r>
                        <a:rPr lang="en-ID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lang="en-ID" sz="1600" b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Learners (melihat)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626150"/>
                  </a:ext>
                </a:extLst>
              </a:tr>
              <a:tr h="363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 11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Evaluation </a:t>
                      </a:r>
                      <a:r>
                        <a:rPr lang="en-ID" sz="16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Matrix (melihat)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855529"/>
                  </a:ext>
                </a:extLst>
              </a:tr>
              <a:tr h="363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 12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&amp; </a:t>
                      </a:r>
                      <a:r>
                        <a:rPr lang="en-ID" sz="16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tunning (membandingkan</a:t>
                      </a:r>
                      <a:r>
                        <a:rPr lang="en-ID" sz="1600" b="1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hasil</a:t>
                      </a:r>
                      <a:r>
                        <a:rPr lang="en-ID" sz="16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422278"/>
                  </a:ext>
                </a:extLst>
              </a:tr>
              <a:tr h="363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b="1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QUIZ</a:t>
                      </a:r>
                      <a:endParaRPr lang="en-US" sz="1600" b="1" dirty="0">
                        <a:solidFill>
                          <a:srgbClr val="0000CC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b="1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QUIZ 2</a:t>
                      </a:r>
                      <a:endParaRPr lang="en-US" sz="1600" b="1" dirty="0">
                        <a:solidFill>
                          <a:srgbClr val="0000CC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5188396"/>
                  </a:ext>
                </a:extLst>
              </a:tr>
              <a:tr h="363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 13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K-means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318512"/>
                  </a:ext>
                </a:extLst>
              </a:tr>
              <a:tr h="363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 14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Dimensionality Reduction 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6087149"/>
                  </a:ext>
                </a:extLst>
              </a:tr>
              <a:tr h="363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1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 15</a:t>
                      </a:r>
                      <a:endParaRPr lang="en-US" sz="1600" b="1" dirty="0">
                        <a:solidFill>
                          <a:srgbClr val="0000CC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b="1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Project Part I</a:t>
                      </a:r>
                      <a:endParaRPr lang="en-US" sz="1600" b="1" dirty="0">
                        <a:solidFill>
                          <a:srgbClr val="0000CC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31228"/>
                  </a:ext>
                </a:extLst>
              </a:tr>
              <a:tr h="363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1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UAS</a:t>
                      </a:r>
                      <a:endParaRPr lang="en-US" sz="1600" b="1" dirty="0">
                        <a:solidFill>
                          <a:srgbClr val="0000CC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b="1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Project Part II</a:t>
                      </a:r>
                      <a:endParaRPr lang="en-US" sz="1600" b="1" dirty="0">
                        <a:solidFill>
                          <a:srgbClr val="0000CC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42765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FA4E9-341D-488D-A881-BE499CA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98838-3B11-4EA8-84F2-95EA85FF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3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3724" y="271648"/>
            <a:ext cx="4842333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b="1" dirty="0"/>
              <a:t>Buku Referensi Utama</a:t>
            </a:r>
            <a:endParaRPr lang="en-US" sz="4000" b="1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0FF5EF6-DD4D-4073-B030-88164C7EDE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9448" y="1496630"/>
            <a:ext cx="2647545" cy="3229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2A0ED57-457E-45D0-88D0-9D91A88954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572000" y="1496630"/>
            <a:ext cx="2564524" cy="3271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5325DC9-E560-4527-A9C5-0B674C7E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2F75A30-8E18-4723-8743-D377C48C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847" y="224337"/>
            <a:ext cx="5013436" cy="763526"/>
          </a:xfrm>
        </p:spPr>
        <p:txBody>
          <a:bodyPr>
            <a:normAutofit/>
          </a:bodyPr>
          <a:lstStyle/>
          <a:p>
            <a:pPr algn="ctr"/>
            <a:r>
              <a:rPr lang="id-ID" sz="4400" dirty="0"/>
              <a:t>Model Perkuliahan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id-ID" sz="3600" dirty="0"/>
              <a:t>Luring (75%) dan Daring (25%).</a:t>
            </a:r>
          </a:p>
          <a:p>
            <a:pPr>
              <a:lnSpc>
                <a:spcPct val="110000"/>
              </a:lnSpc>
            </a:pPr>
            <a:r>
              <a:rPr lang="id-ID" sz="3600" dirty="0"/>
              <a:t>Teori, </a:t>
            </a:r>
            <a:r>
              <a:rPr lang="id-ID" sz="3600" dirty="0" err="1"/>
              <a:t>Quiz</a:t>
            </a:r>
            <a:r>
              <a:rPr lang="id-ID" sz="3600" dirty="0"/>
              <a:t>, UTS, dan Final Project </a:t>
            </a:r>
            <a:r>
              <a:rPr lang="id-ID" sz="3600" dirty="0" err="1"/>
              <a:t>sbg</a:t>
            </a:r>
            <a:r>
              <a:rPr lang="id-ID" sz="3600" dirty="0"/>
              <a:t> UAS.</a:t>
            </a:r>
          </a:p>
          <a:p>
            <a:pPr>
              <a:lnSpc>
                <a:spcPct val="110000"/>
              </a:lnSpc>
            </a:pPr>
            <a:r>
              <a:rPr lang="id-ID" sz="3600" dirty="0"/>
              <a:t>Materi Perkuliahan dapat diunduh dari LMS.</a:t>
            </a:r>
          </a:p>
          <a:p>
            <a:pPr>
              <a:lnSpc>
                <a:spcPct val="110000"/>
              </a:lnSpc>
            </a:pPr>
            <a:r>
              <a:rPr lang="id-ID" sz="3600" dirty="0" err="1"/>
              <a:t>Coding</a:t>
            </a:r>
            <a:r>
              <a:rPr lang="id-ID" sz="3600" dirty="0"/>
              <a:t> dengan Google </a:t>
            </a:r>
            <a:r>
              <a:rPr lang="id-ID" sz="3600" dirty="0" err="1"/>
              <a:t>Colab</a:t>
            </a:r>
            <a:r>
              <a:rPr lang="id-ID" sz="3600" dirty="0"/>
              <a:t> atau </a:t>
            </a:r>
            <a:r>
              <a:rPr lang="id-ID" sz="3600" dirty="0" err="1"/>
              <a:t>Jupyter</a:t>
            </a:r>
            <a:r>
              <a:rPr lang="id-ID" sz="3600" dirty="0"/>
              <a:t> </a:t>
            </a:r>
            <a:r>
              <a:rPr lang="id-ID" sz="3600" dirty="0" err="1"/>
              <a:t>Notebook</a:t>
            </a:r>
            <a:r>
              <a:rPr lang="id-ID" sz="3600" dirty="0"/>
              <a:t>.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53592-49E5-4604-99B4-8CEDF211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E1658-F388-4DF1-92D2-56CB109D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847" y="224337"/>
            <a:ext cx="5013436" cy="763526"/>
          </a:xfrm>
        </p:spPr>
        <p:txBody>
          <a:bodyPr>
            <a:normAutofit/>
          </a:bodyPr>
          <a:lstStyle/>
          <a:p>
            <a:pPr algn="ctr"/>
            <a:r>
              <a:rPr lang="id-ID" sz="4400" dirty="0"/>
              <a:t>Bobot Penilaian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1825" indent="-631825"/>
            <a:r>
              <a:rPr lang="id-ID" sz="3600" dirty="0" err="1"/>
              <a:t>Quiz</a:t>
            </a:r>
            <a:r>
              <a:rPr lang="id-ID" sz="3600" dirty="0"/>
              <a:t> 1				:	20%</a:t>
            </a:r>
          </a:p>
          <a:p>
            <a:pPr marL="631825" indent="-631825"/>
            <a:r>
              <a:rPr lang="id-ID" sz="3600" dirty="0"/>
              <a:t>UTS				: 	25%</a:t>
            </a:r>
          </a:p>
          <a:p>
            <a:pPr marL="631825" indent="-631825"/>
            <a:r>
              <a:rPr lang="id-ID" sz="3600" dirty="0" err="1"/>
              <a:t>Quiz</a:t>
            </a:r>
            <a:r>
              <a:rPr lang="id-ID" sz="3600" dirty="0"/>
              <a:t> 2				:	20%</a:t>
            </a:r>
          </a:p>
          <a:p>
            <a:pPr marL="631825" indent="-631825"/>
            <a:r>
              <a:rPr lang="id-ID" sz="3600" dirty="0"/>
              <a:t>UAS (</a:t>
            </a:r>
            <a:r>
              <a:rPr lang="id-ID" sz="3600" i="1" dirty="0"/>
              <a:t>Final Project</a:t>
            </a:r>
            <a:r>
              <a:rPr lang="id-ID" sz="3600" dirty="0"/>
              <a:t>)	:	35%</a:t>
            </a:r>
          </a:p>
          <a:p>
            <a:pPr marL="0" indent="0">
              <a:buNone/>
            </a:pPr>
            <a:r>
              <a:rPr lang="id-ID" sz="3600" b="1" dirty="0">
                <a:solidFill>
                  <a:srgbClr val="FFFF00"/>
                </a:solidFill>
              </a:rPr>
              <a:t>      Total				:	100%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A44D0-F8E3-48FC-AE49-7D621C64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56211-873D-4EEA-82A4-14CED0EF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9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847" y="84083"/>
            <a:ext cx="5013436" cy="1103586"/>
          </a:xfrm>
        </p:spPr>
        <p:txBody>
          <a:bodyPr>
            <a:noAutofit/>
          </a:bodyPr>
          <a:lstStyle/>
          <a:p>
            <a:pPr algn="ctr"/>
            <a:r>
              <a:rPr lang="id-ID" b="1" i="1" dirty="0" err="1"/>
              <a:t>Rule</a:t>
            </a:r>
            <a:r>
              <a:rPr lang="id-ID" b="1" i="1" dirty="0"/>
              <a:t> </a:t>
            </a:r>
            <a:r>
              <a:rPr lang="id-ID" b="1" i="1" dirty="0" err="1"/>
              <a:t>of</a:t>
            </a:r>
            <a:r>
              <a:rPr lang="id-ID" b="1" i="1" dirty="0"/>
              <a:t> </a:t>
            </a:r>
            <a:r>
              <a:rPr lang="id-ID" b="1" i="1" dirty="0" err="1"/>
              <a:t>Engagement</a:t>
            </a:r>
            <a:r>
              <a:rPr lang="id-ID" b="1" i="1" dirty="0"/>
              <a:t> </a:t>
            </a:r>
            <a:r>
              <a:rPr lang="id-ID" b="1" dirty="0"/>
              <a:t>(</a:t>
            </a:r>
            <a:r>
              <a:rPr lang="id-ID" b="1" dirty="0" err="1"/>
              <a:t>RoE</a:t>
            </a:r>
            <a:r>
              <a:rPr lang="id-ID" b="1" dirty="0"/>
              <a:t>) Perkuliahan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3" y="2121460"/>
            <a:ext cx="4598334" cy="18481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d-ID" b="1" dirty="0"/>
              <a:t>Jujur</a:t>
            </a:r>
          </a:p>
          <a:p>
            <a:pPr>
              <a:lnSpc>
                <a:spcPct val="110000"/>
              </a:lnSpc>
            </a:pPr>
            <a:r>
              <a:rPr lang="id-ID" b="1" dirty="0"/>
              <a:t>Disiplin – Tepat Waktu</a:t>
            </a:r>
          </a:p>
          <a:p>
            <a:pPr>
              <a:lnSpc>
                <a:spcPct val="110000"/>
              </a:lnSpc>
            </a:pPr>
            <a:r>
              <a:rPr lang="id-ID" b="1" dirty="0"/>
              <a:t>Rajin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14B87-B04D-4287-9A89-0C4D8BD37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61" y="1493292"/>
            <a:ext cx="3104493" cy="3104493"/>
          </a:xfrm>
          <a:prstGeom prst="roundRect">
            <a:avLst>
              <a:gd name="adj" fmla="val 1260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315B2-6BF2-4029-BBBB-4C48CA0E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6AB7D4-14E3-407D-8F25-E73BD82D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9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847" y="84083"/>
            <a:ext cx="5013436" cy="1103586"/>
          </a:xfrm>
        </p:spPr>
        <p:txBody>
          <a:bodyPr>
            <a:noAutofit/>
          </a:bodyPr>
          <a:lstStyle/>
          <a:p>
            <a:pPr algn="ctr"/>
            <a:r>
              <a:rPr lang="id-ID" b="1" i="1" dirty="0" err="1"/>
              <a:t>Rule</a:t>
            </a:r>
            <a:r>
              <a:rPr lang="id-ID" b="1" i="1" dirty="0"/>
              <a:t> </a:t>
            </a:r>
            <a:r>
              <a:rPr lang="id-ID" b="1" i="1" dirty="0" err="1"/>
              <a:t>of</a:t>
            </a:r>
            <a:r>
              <a:rPr lang="id-ID" b="1" i="1" dirty="0"/>
              <a:t> </a:t>
            </a:r>
            <a:r>
              <a:rPr lang="id-ID" b="1" i="1" dirty="0" err="1"/>
              <a:t>Engagement</a:t>
            </a:r>
            <a:r>
              <a:rPr lang="id-ID" b="1" i="1" dirty="0"/>
              <a:t> </a:t>
            </a:r>
            <a:r>
              <a:rPr lang="id-ID" b="1" dirty="0"/>
              <a:t>(</a:t>
            </a:r>
            <a:r>
              <a:rPr lang="id-ID" b="1" dirty="0" err="1"/>
              <a:t>RoE</a:t>
            </a:r>
            <a:r>
              <a:rPr lang="id-ID" b="1" dirty="0"/>
              <a:t>) Perkuliahan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994" y="2152085"/>
            <a:ext cx="4629806" cy="18061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id-ID" b="1" dirty="0"/>
              <a:t>Bekerja sebagai Tim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id-ID" b="1" dirty="0"/>
              <a:t>Tidak Mudah Menyerah</a:t>
            </a:r>
          </a:p>
          <a:p>
            <a:pPr>
              <a:lnSpc>
                <a:spcPct val="120000"/>
              </a:lnSpc>
            </a:pPr>
            <a:r>
              <a:rPr lang="id-ID" b="1" dirty="0"/>
              <a:t>Siap Menerima Tantangan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CE436-ABB6-4EF2-A964-E241D56F68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85" y="1443696"/>
            <a:ext cx="3356536" cy="3222896"/>
          </a:xfrm>
          <a:prstGeom prst="roundRect">
            <a:avLst>
              <a:gd name="adj" fmla="val 766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DA4175-F605-45E7-B3D8-ACCACB4D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EDAC3-2C33-416D-A243-27978FB3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On-screen Show (16:9)</PresentationFormat>
  <Paragraphs>110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Pengantar Mata Kuliah Pembelajaran Mesin</vt:lpstr>
      <vt:lpstr>Outline</vt:lpstr>
      <vt:lpstr>Satuan Acara Perkuliahan (SAP)</vt:lpstr>
      <vt:lpstr>Satuan Acara Perkuliahan (SAP)</vt:lpstr>
      <vt:lpstr>Buku Referensi Utama</vt:lpstr>
      <vt:lpstr>Model Perkuliahan</vt:lpstr>
      <vt:lpstr>Bobot Penilaian</vt:lpstr>
      <vt:lpstr>Rule of Engagement (RoE) Perkuliahan</vt:lpstr>
      <vt:lpstr>Rule of Engagement (RoE) Perkuliahan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2022-08-29T06:10:40Z</dcterms:modified>
</cp:coreProperties>
</file>