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0"/>
  </p:notesMasterIdLst>
  <p:sldIdLst>
    <p:sldId id="256" r:id="rId2"/>
    <p:sldId id="353" r:id="rId3"/>
    <p:sldId id="354" r:id="rId4"/>
    <p:sldId id="257" r:id="rId5"/>
    <p:sldId id="259" r:id="rId6"/>
    <p:sldId id="355" r:id="rId7"/>
    <p:sldId id="357" r:id="rId8"/>
    <p:sldId id="356" r:id="rId9"/>
    <p:sldId id="260" r:id="rId10"/>
    <p:sldId id="358" r:id="rId11"/>
    <p:sldId id="359" r:id="rId12"/>
    <p:sldId id="360" r:id="rId13"/>
    <p:sldId id="361" r:id="rId14"/>
    <p:sldId id="362" r:id="rId15"/>
    <p:sldId id="364" r:id="rId16"/>
    <p:sldId id="370" r:id="rId17"/>
    <p:sldId id="380" r:id="rId18"/>
    <p:sldId id="372" r:id="rId19"/>
    <p:sldId id="371" r:id="rId20"/>
    <p:sldId id="365" r:id="rId21"/>
    <p:sldId id="373" r:id="rId22"/>
    <p:sldId id="366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4" r:id="rId44"/>
    <p:sldId id="401" r:id="rId45"/>
    <p:sldId id="402" r:id="rId46"/>
    <p:sldId id="405" r:id="rId47"/>
    <p:sldId id="403" r:id="rId48"/>
    <p:sldId id="290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80064"/>
    <a:srgbClr val="003635"/>
    <a:srgbClr val="9EFF29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7699" y="1727406"/>
            <a:ext cx="4545519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08317" y="3605645"/>
            <a:ext cx="4794901" cy="1080655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z="1800" b="1" dirty="0"/>
              <a:t>Tim Pengajaran </a:t>
            </a:r>
          </a:p>
          <a:p>
            <a:r>
              <a:rPr lang="id-ID" sz="1800" b="1" dirty="0"/>
              <a:t>Mata Kuliah </a:t>
            </a:r>
            <a:r>
              <a:rPr lang="id-ID" sz="1800" b="1" dirty="0" err="1">
                <a:solidFill>
                  <a:srgbClr val="FFFF00"/>
                </a:solidFill>
              </a:rPr>
              <a:t>Machine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  <a:r>
              <a:rPr lang="id-ID" sz="1800" b="1" dirty="0" err="1">
                <a:solidFill>
                  <a:srgbClr val="FFFF00"/>
                </a:solidFill>
              </a:rPr>
              <a:t>Learning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1800" b="1" dirty="0"/>
              <a:t>Jurusan Teknologi Informasi Tahun 2021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386-FA98-4B72-9CA7-38489D2ED0DA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E6A7FC-F1CC-413D-9B04-EE5333A236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A4C5-CABA-4DA5-BFE0-598ED3A8B9FB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2ECB-1F68-45B6-8115-CF3AE778C7C8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C33A-E50C-427F-9CC4-00C92FE9A18F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5" y="102394"/>
            <a:ext cx="4782500" cy="108217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51D4-839D-4D25-B87C-BD31CC2CBC83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177" y="406537"/>
            <a:ext cx="6707711" cy="725349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882" y="1268361"/>
            <a:ext cx="6730291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221D-8272-4B3A-BCCF-7733903B61D5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C888-07D5-4C18-A207-40F7D9C1824A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4051-4FF5-456A-BC96-761D6F4D9980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9F4A-004D-4021-A62E-15B8534853DC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796-383A-49BF-9651-D51DA25A0EBD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D680-7CE2-4234-8284-0BE729212C82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64A-96B6-445A-8F52-66DB7D16614B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6982" y="205979"/>
            <a:ext cx="47798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C513-63ED-4EA9-9ADB-EAFDE718F887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917" y="1776248"/>
            <a:ext cx="4561490" cy="1660635"/>
          </a:xfrm>
        </p:spPr>
        <p:txBody>
          <a:bodyPr>
            <a:normAutofit/>
          </a:bodyPr>
          <a:lstStyle/>
          <a:p>
            <a:r>
              <a:rPr lang="id-ID" dirty="0" err="1"/>
              <a:t>Simple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Multiple</a:t>
            </a:r>
            <a:r>
              <a:rPr lang="id-ID" dirty="0"/>
              <a:t> </a:t>
            </a:r>
            <a:br>
              <a:rPr lang="id-ID" dirty="0"/>
            </a:br>
            <a:r>
              <a:rPr lang="id-ID" dirty="0"/>
              <a:t>Linear </a:t>
            </a:r>
            <a:r>
              <a:rPr lang="id-ID" dirty="0" err="1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751" y="3700908"/>
            <a:ext cx="4729656" cy="1175892"/>
          </a:xfrm>
        </p:spPr>
        <p:txBody>
          <a:bodyPr/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 err="1">
                <a:solidFill>
                  <a:srgbClr val="FFFF00"/>
                </a:solidFill>
              </a:rPr>
              <a:t>Machine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2000" b="1" dirty="0"/>
              <a:t>Jurusan Teknologi Informasi Tahun 2021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5" y="224337"/>
            <a:ext cx="4915790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Ordinary</a:t>
            </a:r>
            <a:r>
              <a:rPr lang="id-ID" sz="4000" dirty="0"/>
              <a:t> </a:t>
            </a:r>
            <a:r>
              <a:rPr lang="id-ID" sz="4000" dirty="0" err="1"/>
              <a:t>Least</a:t>
            </a:r>
            <a:r>
              <a:rPr lang="id-ID" sz="4000" dirty="0"/>
              <a:t> </a:t>
            </a:r>
            <a:r>
              <a:rPr lang="id-ID" sz="4000" dirty="0" err="1"/>
              <a:t>Square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B55BC-807A-45C6-A0C4-23AA755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44" y="1384598"/>
            <a:ext cx="4455128" cy="3331779"/>
          </a:xfrm>
        </p:spPr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120000"/>
              </a:lnSpc>
            </a:pPr>
            <a:r>
              <a:rPr lang="en-US" sz="1400" dirty="0"/>
              <a:t>Using training data to </a:t>
            </a:r>
            <a:r>
              <a:rPr lang="en-US" sz="1400" b="1" dirty="0">
                <a:solidFill>
                  <a:srgbClr val="FFFF00"/>
                </a:solidFill>
              </a:rPr>
              <a:t>learn</a:t>
            </a:r>
            <a:r>
              <a:rPr lang="en-US" sz="1400" dirty="0"/>
              <a:t> the values of the parameters for </a:t>
            </a:r>
            <a:r>
              <a:rPr lang="id-ID" sz="1400" dirty="0"/>
              <a:t>SLR </a:t>
            </a:r>
            <a:r>
              <a:rPr lang="en-US" sz="1400" dirty="0"/>
              <a:t>that</a:t>
            </a:r>
            <a:r>
              <a:rPr lang="id-ID" sz="1400" dirty="0"/>
              <a:t> </a:t>
            </a:r>
            <a:r>
              <a:rPr lang="en-US" sz="1400" b="1" dirty="0">
                <a:solidFill>
                  <a:srgbClr val="FFFF00"/>
                </a:solidFill>
              </a:rPr>
              <a:t>produce the best fitting model</a:t>
            </a:r>
            <a:r>
              <a:rPr lang="id-ID" sz="1400" dirty="0"/>
              <a:t>.</a:t>
            </a:r>
          </a:p>
          <a:p>
            <a:pPr marL="273050" indent="-273050">
              <a:lnSpc>
                <a:spcPct val="120000"/>
              </a:lnSpc>
            </a:pPr>
            <a:endParaRPr lang="id-ID" sz="1400" b="0" i="0" dirty="0">
              <a:effectLst/>
            </a:endParaRPr>
          </a:p>
          <a:p>
            <a:pPr marL="273050" indent="-273050">
              <a:lnSpc>
                <a:spcPct val="120000"/>
              </a:lnSpc>
            </a:pPr>
            <a:r>
              <a:rPr lang="en-US" sz="1400" b="1" i="0" dirty="0">
                <a:solidFill>
                  <a:srgbClr val="FFFF00"/>
                </a:solidFill>
                <a:effectLst/>
              </a:rPr>
              <a:t>Estimates</a:t>
            </a:r>
            <a:r>
              <a:rPr lang="id-ID" sz="1400" b="1" i="0" dirty="0">
                <a:solidFill>
                  <a:srgbClr val="FFFF00"/>
                </a:solidFill>
                <a:effectLst/>
              </a:rPr>
              <a:t> </a:t>
            </a:r>
            <a:r>
              <a:rPr lang="en-US" sz="1400" b="1" i="0" dirty="0">
                <a:solidFill>
                  <a:srgbClr val="FFFF00"/>
                </a:solidFill>
                <a:effectLst/>
              </a:rPr>
              <a:t>the relationship </a:t>
            </a:r>
            <a:r>
              <a:rPr lang="en-US" sz="1400" b="0" i="0" dirty="0">
                <a:effectLst/>
              </a:rPr>
              <a:t>between one or more independent variables and a dependent variable</a:t>
            </a:r>
            <a:r>
              <a:rPr lang="id-ID" sz="1400" b="0" i="0" dirty="0">
                <a:effectLst/>
              </a:rPr>
              <a:t> </a:t>
            </a:r>
            <a:r>
              <a:rPr lang="en-US" sz="1400" b="0" i="0" dirty="0">
                <a:effectLst/>
              </a:rPr>
              <a:t>by </a:t>
            </a:r>
            <a:r>
              <a:rPr lang="en-US" sz="1400" b="1" i="0" dirty="0">
                <a:solidFill>
                  <a:srgbClr val="FFFF00"/>
                </a:solidFill>
                <a:effectLst/>
              </a:rPr>
              <a:t>minimizing the sum of the squares </a:t>
            </a:r>
            <a:r>
              <a:rPr lang="en-US" sz="1400" b="0" i="0" dirty="0">
                <a:effectLst/>
              </a:rPr>
              <a:t>in the difference between the observed and predicted values of the dependent variable configured as a straight line.</a:t>
            </a:r>
            <a:endParaRPr lang="id-ID" sz="1400" b="0" i="0" dirty="0">
              <a:effectLst/>
            </a:endParaRPr>
          </a:p>
          <a:p>
            <a:pPr marL="273050" indent="-273050">
              <a:lnSpc>
                <a:spcPct val="120000"/>
              </a:lnSpc>
            </a:pPr>
            <a:endParaRPr lang="id-ID" sz="1400" dirty="0"/>
          </a:p>
          <a:p>
            <a:pPr marL="273050" indent="-273050">
              <a:lnSpc>
                <a:spcPct val="120000"/>
              </a:lnSpc>
            </a:pPr>
            <a:r>
              <a:rPr lang="en-US" sz="1400" b="0" i="0" dirty="0">
                <a:effectLst/>
              </a:rPr>
              <a:t>The</a:t>
            </a:r>
            <a:r>
              <a:rPr lang="id-ID" sz="1400" b="0" i="0" dirty="0">
                <a:effectLst/>
              </a:rPr>
              <a:t> </a:t>
            </a:r>
            <a:r>
              <a:rPr lang="en-US" sz="1400" b="1" i="0" dirty="0">
                <a:solidFill>
                  <a:srgbClr val="FFFF00"/>
                </a:solidFill>
                <a:effectLst/>
              </a:rPr>
              <a:t>difference</a:t>
            </a:r>
            <a:r>
              <a:rPr lang="en-US" sz="1400" b="0" i="0" dirty="0">
                <a:effectLst/>
              </a:rPr>
              <a:t> between prediction and reality</a:t>
            </a:r>
            <a:r>
              <a:rPr lang="id-ID" sz="1400" b="0" i="0" dirty="0">
                <a:effectLst/>
              </a:rPr>
              <a:t> (</a:t>
            </a:r>
            <a:r>
              <a:rPr lang="id-ID" sz="1400" b="0" i="0" dirty="0" err="1">
                <a:effectLst/>
              </a:rPr>
              <a:t>observed</a:t>
            </a:r>
            <a:r>
              <a:rPr lang="id-ID" sz="1400" b="0" i="0" dirty="0">
                <a:effectLst/>
              </a:rPr>
              <a:t>) </a:t>
            </a:r>
            <a:r>
              <a:rPr lang="id-ID" sz="1400" b="0" i="0" dirty="0" err="1">
                <a:effectLst/>
              </a:rPr>
              <a:t>is</a:t>
            </a:r>
            <a:r>
              <a:rPr lang="id-ID" sz="1400" b="0" i="0" dirty="0">
                <a:effectLst/>
              </a:rPr>
              <a:t> </a:t>
            </a:r>
            <a:r>
              <a:rPr lang="id-ID" sz="1400" b="0" i="0" dirty="0" err="1">
                <a:effectLst/>
              </a:rPr>
              <a:t>called</a:t>
            </a:r>
            <a:r>
              <a:rPr lang="id-ID" sz="1400" b="0" i="0" dirty="0">
                <a:effectLst/>
              </a:rPr>
              <a:t> as </a:t>
            </a:r>
            <a:r>
              <a:rPr lang="en-US" sz="1400" b="1" i="0" dirty="0">
                <a:solidFill>
                  <a:srgbClr val="FFFF00"/>
                </a:solidFill>
                <a:effectLst/>
              </a:rPr>
              <a:t>Error</a:t>
            </a:r>
            <a:r>
              <a:rPr lang="id-ID" sz="1400" b="0" i="0" dirty="0">
                <a:effectLst/>
              </a:rPr>
              <a:t> –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>
                <a:solidFill>
                  <a:srgbClr val="FFC000"/>
                </a:solidFill>
                <a:effectLst/>
              </a:rPr>
              <a:t>the</a:t>
            </a:r>
            <a:r>
              <a:rPr lang="id-ID" sz="1400" b="1" i="0" dirty="0">
                <a:solidFill>
                  <a:srgbClr val="FFC000"/>
                </a:solidFill>
                <a:effectLst/>
              </a:rPr>
              <a:t> </a:t>
            </a:r>
            <a:r>
              <a:rPr lang="en-US" sz="1400" b="1" i="0" dirty="0">
                <a:solidFill>
                  <a:srgbClr val="FFC000"/>
                </a:solidFill>
                <a:effectLst/>
              </a:rPr>
              <a:t>vertical distance between a real data point and the regression line</a:t>
            </a:r>
            <a:r>
              <a:rPr lang="id-ID" sz="1400" b="0" i="0" dirty="0">
                <a:effectLst/>
              </a:rPr>
              <a:t>.</a:t>
            </a:r>
          </a:p>
          <a:p>
            <a:pPr marL="273050" indent="-273050">
              <a:lnSpc>
                <a:spcPct val="120000"/>
              </a:lnSpc>
              <a:buNone/>
            </a:pPr>
            <a:endParaRPr lang="id-ID" sz="1400" dirty="0"/>
          </a:p>
          <a:p>
            <a:pPr marL="273050" indent="-273050">
              <a:lnSpc>
                <a:spcPct val="120000"/>
              </a:lnSpc>
            </a:pPr>
            <a:r>
              <a:rPr lang="id-ID" sz="1400" dirty="0" err="1"/>
              <a:t>Also</a:t>
            </a:r>
            <a:r>
              <a:rPr lang="id-ID" sz="1400" dirty="0"/>
              <a:t> </a:t>
            </a:r>
            <a:r>
              <a:rPr lang="id-ID" sz="1400" dirty="0" err="1"/>
              <a:t>called</a:t>
            </a:r>
            <a:r>
              <a:rPr lang="id-ID" sz="1400" dirty="0"/>
              <a:t> as </a:t>
            </a:r>
            <a:r>
              <a:rPr lang="id-ID" sz="1400" b="1" dirty="0">
                <a:solidFill>
                  <a:srgbClr val="FFFF00"/>
                </a:solidFill>
              </a:rPr>
              <a:t>Linear </a:t>
            </a:r>
            <a:r>
              <a:rPr lang="id-ID" sz="1400" b="1" dirty="0" err="1">
                <a:solidFill>
                  <a:srgbClr val="FFFF00"/>
                </a:solidFill>
              </a:rPr>
              <a:t>Least</a:t>
            </a:r>
            <a:r>
              <a:rPr lang="id-ID" sz="1400" b="1" dirty="0">
                <a:solidFill>
                  <a:srgbClr val="FFFF00"/>
                </a:solidFill>
              </a:rPr>
              <a:t> </a:t>
            </a:r>
            <a:r>
              <a:rPr lang="id-ID" sz="1400" b="1" dirty="0" err="1">
                <a:solidFill>
                  <a:srgbClr val="FFFF00"/>
                </a:solidFill>
              </a:rPr>
              <a:t>Square</a:t>
            </a:r>
            <a:r>
              <a:rPr lang="id-ID" sz="1400" dirty="0"/>
              <a:t>.</a:t>
            </a: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0A692-A1B1-4B02-831D-D92B4A0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9C12F-AC63-4B8C-B164-85C628A1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72" y="1390358"/>
            <a:ext cx="4187180" cy="33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1655" y="238372"/>
            <a:ext cx="7005145" cy="8336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Evaluating the Fitness of the Model with a </a:t>
            </a:r>
            <a:r>
              <a:rPr lang="en-US" sz="3200" dirty="0"/>
              <a:t>Cost</a:t>
            </a:r>
            <a:r>
              <a:rPr lang="id-ID" sz="3200" dirty="0"/>
              <a:t> </a:t>
            </a:r>
            <a:r>
              <a:rPr lang="en-US" sz="3200" dirty="0"/>
              <a:t>Function</a:t>
            </a:r>
            <a:endParaRPr lang="id-ID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6993" y="1122390"/>
            <a:ext cx="4860871" cy="347980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rgbClr val="C00000"/>
                </a:solidFill>
              </a:rPr>
              <a:t>cost function</a:t>
            </a:r>
            <a:r>
              <a:rPr lang="en-US" sz="1600" dirty="0">
                <a:solidFill>
                  <a:schemeClr val="tx1"/>
                </a:solidFill>
              </a:rPr>
              <a:t>, also called a </a:t>
            </a:r>
            <a:r>
              <a:rPr lang="en-US" sz="1600" b="1" dirty="0">
                <a:solidFill>
                  <a:srgbClr val="C00000"/>
                </a:solidFill>
              </a:rPr>
              <a:t>loss function</a:t>
            </a:r>
            <a:r>
              <a:rPr lang="en-US" sz="1600" dirty="0">
                <a:solidFill>
                  <a:schemeClr val="tx1"/>
                </a:solidFill>
              </a:rPr>
              <a:t>, is used to </a:t>
            </a:r>
            <a:r>
              <a:rPr lang="en-US" sz="1600" b="1" dirty="0">
                <a:solidFill>
                  <a:srgbClr val="C00000"/>
                </a:solidFill>
              </a:rPr>
              <a:t>define and measure the error of a</a:t>
            </a:r>
            <a:r>
              <a:rPr lang="id-ID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model</a:t>
            </a:r>
            <a:r>
              <a:rPr lang="id-ID" sz="1600" dirty="0">
                <a:solidFill>
                  <a:schemeClr val="tx1"/>
                </a:solidFill>
              </a:rPr>
              <a:t>, </a:t>
            </a:r>
            <a:r>
              <a:rPr lang="id-ID" sz="1600" dirty="0" err="1">
                <a:solidFill>
                  <a:schemeClr val="tx1"/>
                </a:solidFill>
              </a:rPr>
              <a:t>or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 measure of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how wrong the model 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is in terms of its ability to estimate the </a:t>
            </a:r>
            <a:r>
              <a:rPr lang="en-US" sz="1600" b="1" i="0" dirty="0">
                <a:effectLst/>
              </a:rPr>
              <a:t>relationship between X and y</a:t>
            </a:r>
            <a:r>
              <a:rPr lang="id-ID" sz="16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endParaRPr lang="id-ID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C00000"/>
                </a:solidFill>
              </a:rPr>
              <a:t>differences</a:t>
            </a:r>
            <a:r>
              <a:rPr lang="en-US" sz="1600" dirty="0">
                <a:solidFill>
                  <a:schemeClr val="tx1"/>
                </a:solidFill>
              </a:rPr>
              <a:t> between the prices predicted by the model and the observed prices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of the pizzas in </a:t>
            </a:r>
            <a:r>
              <a:rPr lang="en-US" sz="1600" b="1" dirty="0"/>
              <a:t>the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/>
              <a:t>training set </a:t>
            </a:r>
            <a:r>
              <a:rPr lang="en-US" sz="1600" dirty="0">
                <a:solidFill>
                  <a:schemeClr val="tx1"/>
                </a:solidFill>
              </a:rPr>
              <a:t>are called </a:t>
            </a:r>
            <a:r>
              <a:rPr lang="en-US" sz="1600" b="1" dirty="0">
                <a:solidFill>
                  <a:srgbClr val="C00000"/>
                </a:solidFill>
              </a:rPr>
              <a:t>residuals</a:t>
            </a:r>
            <a:r>
              <a:rPr lang="en-US" sz="1600" dirty="0">
                <a:solidFill>
                  <a:schemeClr val="tx1"/>
                </a:solidFill>
              </a:rPr>
              <a:t>, or </a:t>
            </a:r>
            <a:r>
              <a:rPr lang="en-US" sz="1600" b="1" dirty="0">
                <a:solidFill>
                  <a:srgbClr val="C00000"/>
                </a:solidFill>
              </a:rPr>
              <a:t>training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id-ID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id-ID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/>
              <a:t>differences</a:t>
            </a:r>
            <a:r>
              <a:rPr lang="en-US" sz="1600" dirty="0">
                <a:solidFill>
                  <a:schemeClr val="tx1"/>
                </a:solidFill>
              </a:rPr>
              <a:t> between the predicted and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observed values in </a:t>
            </a:r>
            <a:r>
              <a:rPr lang="en-US" sz="1600" b="1" dirty="0">
                <a:solidFill>
                  <a:srgbClr val="C80064"/>
                </a:solidFill>
              </a:rPr>
              <a:t>the test data </a:t>
            </a:r>
            <a:r>
              <a:rPr lang="en-US" sz="1600" dirty="0">
                <a:solidFill>
                  <a:schemeClr val="tx1"/>
                </a:solidFill>
              </a:rPr>
              <a:t>are called </a:t>
            </a:r>
            <a:r>
              <a:rPr lang="en-US" sz="1600" b="1" dirty="0"/>
              <a:t>prediction errors, or test errors</a:t>
            </a:r>
            <a:r>
              <a:rPr lang="id-ID" sz="1600" b="1" dirty="0"/>
              <a:t>.</a:t>
            </a:r>
            <a:endParaRPr lang="en-US" sz="1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6985B-C6CB-4FB9-93F2-F9E0EBF7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6" y="1277465"/>
            <a:ext cx="3962072" cy="31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9821" y="238372"/>
            <a:ext cx="7000132" cy="72534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The</a:t>
            </a:r>
            <a:r>
              <a:rPr lang="id-ID" dirty="0">
                <a:latin typeface="+mn-lt"/>
              </a:rPr>
              <a:t> </a:t>
            </a:r>
            <a:r>
              <a:rPr lang="en-US" dirty="0">
                <a:latin typeface="+mn-lt"/>
              </a:rPr>
              <a:t>Residual Sum of Squares (RSS)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86455" y="990570"/>
                <a:ext cx="6863498" cy="361644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id-ID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model's fitness</a:t>
                </a:r>
                <a:r>
                  <a:rPr lang="id-ID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1800" b="1" dirty="0" err="1">
                    <a:solidFill>
                      <a:srgbClr val="C00000"/>
                    </a:solidFill>
                  </a:rPr>
                  <a:t>is</a:t>
                </a:r>
                <a:r>
                  <a:rPr lang="id-ID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1800" b="1" dirty="0" err="1">
                    <a:solidFill>
                      <a:srgbClr val="C00000"/>
                    </a:solidFill>
                  </a:rPr>
                  <a:t>measured</a:t>
                </a:r>
                <a:r>
                  <a:rPr lang="id-ID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1800" b="1" dirty="0" err="1">
                    <a:solidFill>
                      <a:srgbClr val="C00000"/>
                    </a:solidFill>
                  </a:rPr>
                  <a:t>with</a:t>
                </a:r>
                <a:r>
                  <a:rPr lang="id-ID" sz="1800" b="1" dirty="0">
                    <a:solidFill>
                      <a:srgbClr val="C00000"/>
                    </a:solidFill>
                  </a:rPr>
                  <a:t> RSS </a:t>
                </a:r>
                <a:r>
                  <a:rPr lang="id-ID" sz="1800" dirty="0" err="1">
                    <a:solidFill>
                      <a:schemeClr val="tx1"/>
                    </a:solidFill>
                  </a:rPr>
                  <a:t>to</a:t>
                </a:r>
                <a:r>
                  <a:rPr lang="id-ID" sz="1800" dirty="0">
                    <a:solidFill>
                      <a:schemeClr val="tx1"/>
                    </a:solidFill>
                  </a:rPr>
                  <a:t> </a:t>
                </a:r>
                <a:r>
                  <a:rPr lang="id-ID" sz="1800" dirty="0" err="1">
                    <a:solidFill>
                      <a:schemeClr val="tx1"/>
                    </a:solidFill>
                  </a:rPr>
                  <a:t>know</a:t>
                </a:r>
                <a:r>
                  <a:rPr lang="id-ID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</a:rPr>
                  <a:t>the amount of error remaining between the regression function and the data set after the model has been run</a:t>
                </a:r>
                <a:r>
                  <a:rPr lang="id-ID" sz="1800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endParaRPr lang="id-ID" sz="1800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id-ID" sz="1800" dirty="0">
                    <a:solidFill>
                      <a:schemeClr val="tx1"/>
                    </a:solidFill>
                  </a:rPr>
                  <a:t>RSS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</a:rPr>
                  <a:t>determines </a:t>
                </a:r>
                <a:r>
                  <a:rPr lang="en-US" sz="1800" b="1" i="0" dirty="0">
                    <a:solidFill>
                      <a:srgbClr val="C00000"/>
                    </a:solidFill>
                    <a:effectLst/>
                  </a:rPr>
                  <a:t>how well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</a:rPr>
                  <a:t>a regression model explains or represents the data in the model</a:t>
                </a:r>
                <a:r>
                  <a:rPr lang="id-ID" sz="1800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id-ID" sz="1800" b="0" i="0" dirty="0" err="1">
                    <a:solidFill>
                      <a:schemeClr val="tx1"/>
                    </a:solidFill>
                    <a:effectLst/>
                  </a:rPr>
                  <a:t>by</a:t>
                </a:r>
                <a:r>
                  <a:rPr lang="id-ID" sz="1800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</a:rPr>
                  <a:t>summing the squared residuals for all of </a:t>
                </a:r>
                <a:r>
                  <a:rPr lang="id-ID" sz="1800" b="0" i="0" dirty="0" err="1"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lang="id-ID" sz="1800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</a:rPr>
                  <a:t>training examples</a:t>
                </a:r>
                <a:r>
                  <a:rPr lang="id-ID" sz="1800" dirty="0">
                    <a:solidFill>
                      <a:schemeClr val="tx1"/>
                    </a:solidFill>
                  </a:rPr>
                  <a:t>, </a:t>
                </a:r>
                <a:r>
                  <a:rPr lang="id-ID" sz="1800" dirty="0" err="1">
                    <a:solidFill>
                      <a:schemeClr val="tx1"/>
                    </a:solidFill>
                  </a:rPr>
                  <a:t>where</a:t>
                </a:r>
                <a:r>
                  <a:rPr lang="id-ID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is the observed value and</a:t>
                </a:r>
                <a:r>
                  <a:rPr lang="id-ID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id-ID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d-ID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id-ID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is the predicted value</a:t>
                </a:r>
                <a:r>
                  <a:rPr lang="id-ID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6455" y="990570"/>
                <a:ext cx="6863498" cy="3616442"/>
              </a:xfrm>
              <a:blipFill>
                <a:blip r:embed="rId2"/>
                <a:stretch>
                  <a:fillRect l="-622" t="-842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54109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</a:t>
            </a:r>
            <a:r>
              <a:rPr lang="id-ID" dirty="0"/>
              <a:t>SS </a:t>
            </a:r>
            <a:r>
              <a:rPr lang="id-ID" dirty="0" err="1"/>
              <a:t>Computation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6931AE-64F3-48AF-B089-6D8A7EC2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58" y="1042988"/>
            <a:ext cx="4800642" cy="34607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3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185E14-E40C-41E6-BBD6-DD3F649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29" y="128684"/>
            <a:ext cx="5231100" cy="10379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Solving </a:t>
            </a:r>
            <a:r>
              <a:rPr lang="id-ID" sz="4000" b="1" dirty="0"/>
              <a:t>OLS </a:t>
            </a:r>
            <a:r>
              <a:rPr lang="en-US" sz="4000" b="1" dirty="0"/>
              <a:t>for </a:t>
            </a:r>
            <a:r>
              <a:rPr lang="id-ID" sz="4000" b="1" dirty="0"/>
              <a:t>SLR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C8C3593-205C-4E5C-B76E-62E9D42BA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id-ID" sz="2400" dirty="0" err="1"/>
                  <a:t>Recalling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d-ID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2400" dirty="0" err="1"/>
                  <a:t>where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is</a:t>
                </a:r>
                <a:r>
                  <a:rPr lang="id-ID" sz="2400" dirty="0"/>
                  <a:t> </a:t>
                </a:r>
                <a:r>
                  <a:rPr lang="id-ID" sz="2400" b="1" dirty="0" err="1">
                    <a:solidFill>
                      <a:srgbClr val="FFC000"/>
                    </a:solidFill>
                  </a:rPr>
                  <a:t>constant</a:t>
                </a:r>
                <a:r>
                  <a:rPr lang="id-ID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id-ID" sz="2400" b="1" dirty="0" err="1">
                    <a:solidFill>
                      <a:srgbClr val="FFC000"/>
                    </a:solidFill>
                  </a:rPr>
                  <a:t>or</a:t>
                </a:r>
                <a:r>
                  <a:rPr lang="id-ID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id-ID" sz="2400" b="1" dirty="0" err="1">
                    <a:solidFill>
                      <a:srgbClr val="FFC000"/>
                    </a:solidFill>
                  </a:rPr>
                  <a:t>intercept</a:t>
                </a:r>
                <a:r>
                  <a:rPr lang="id-ID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id-ID" sz="2400" dirty="0" err="1"/>
                  <a:t>which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measures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valuen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where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regression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line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crosses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y-</a:t>
                </a:r>
                <a:r>
                  <a:rPr lang="id-ID" sz="2400" dirty="0" err="1"/>
                  <a:t>axis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while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is</a:t>
                </a:r>
                <a:r>
                  <a:rPr lang="id-ID" sz="2400" dirty="0"/>
                  <a:t> </a:t>
                </a:r>
                <a:r>
                  <a:rPr lang="id-ID" sz="2400" b="1" dirty="0" err="1">
                    <a:solidFill>
                      <a:srgbClr val="FFC000"/>
                    </a:solidFill>
                  </a:rPr>
                  <a:t>slope</a:t>
                </a:r>
                <a:r>
                  <a:rPr lang="id-ID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id-ID" sz="2400" b="1" dirty="0" err="1">
                    <a:solidFill>
                      <a:srgbClr val="FFC000"/>
                    </a:solidFill>
                  </a:rPr>
                  <a:t>coefficent</a:t>
                </a:r>
                <a:r>
                  <a:rPr lang="id-ID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id-ID" sz="2400" dirty="0" err="1"/>
                  <a:t>which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measures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steepnes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of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regression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line</a:t>
                </a:r>
                <a:r>
                  <a:rPr lang="id-ID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id-ID" sz="2400" dirty="0"/>
              </a:p>
              <a:p>
                <a:pPr>
                  <a:lnSpc>
                    <a:spcPct val="110000"/>
                  </a:lnSpc>
                </a:pPr>
                <a:r>
                  <a:rPr lang="id-ID" sz="2400" dirty="0"/>
                  <a:t>The </a:t>
                </a:r>
                <a:r>
                  <a:rPr lang="en-US" sz="2400" dirty="0"/>
                  <a:t>goal is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to solve for</a:t>
                </a:r>
                <a:r>
                  <a:rPr lang="id-ID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the values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id-ID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id-ID" sz="24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dirty="0"/>
                  <a:t> to minimize the cost function</a:t>
                </a:r>
                <a:r>
                  <a:rPr lang="id-ID" sz="2400" dirty="0"/>
                  <a:t> – </a:t>
                </a:r>
                <a:r>
                  <a:rPr lang="id-ID" sz="2400" dirty="0" err="1"/>
                  <a:t>minimize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predictor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error</a:t>
                </a:r>
                <a:r>
                  <a:rPr lang="id-ID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C8C3593-205C-4E5C-B76E-62E9D42BA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879" r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12ED2-6A1D-4274-8A10-9EE09A4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ACAB-AB2B-4A96-8AE3-F475D79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89593" y="140955"/>
                <a:ext cx="6697207" cy="725349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4000" dirty="0"/>
                  <a:t>S</a:t>
                </a:r>
                <a:r>
                  <a:rPr lang="id-ID" sz="4000" dirty="0" err="1"/>
                  <a:t>olving</a:t>
                </a:r>
                <a:r>
                  <a:rPr lang="id-ID" sz="4000" dirty="0"/>
                  <a:t> </a:t>
                </a:r>
                <a:r>
                  <a:rPr lang="id-ID" sz="4000" dirty="0" err="1"/>
                  <a:t>for</a:t>
                </a:r>
                <a:r>
                  <a:rPr lang="id-ID" sz="4000" dirty="0"/>
                  <a:t> </a:t>
                </a:r>
                <a14:m>
                  <m:oMath xmlns:m="http://schemas.openxmlformats.org/officeDocument/2006/math">
                    <m:r>
                      <a:rPr lang="id-ID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9593" y="140955"/>
                <a:ext cx="6697207" cy="725349"/>
              </a:xfrm>
              <a:blipFill>
                <a:blip r:embed="rId2"/>
                <a:stretch>
                  <a:fillRect t="-15126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6966" y="1008993"/>
                <a:ext cx="6697207" cy="369521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Calculate</a:t>
                </a:r>
                <a:r>
                  <a:rPr lang="id-ID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the variance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the covariance of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Variance</a:t>
                </a:r>
                <a:r>
                  <a:rPr lang="en-US" dirty="0">
                    <a:solidFill>
                      <a:schemeClr val="tx1"/>
                    </a:solidFill>
                  </a:rPr>
                  <a:t> is a measure of how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far a set of values are spread out. If all the numbers in the set are equal, the variance of the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set is zero. A small variance indicates that the numbers are near the mean of the set</a:t>
                </a:r>
                <a:r>
                  <a:rPr lang="id-ID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d-ID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d-ID" dirty="0" err="1">
                    <a:solidFill>
                      <a:schemeClr val="tx1"/>
                    </a:solidFill>
                  </a:rPr>
                  <a:t>where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is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mean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of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err="1">
                    <a:solidFill>
                      <a:schemeClr val="tx1"/>
                    </a:solidFill>
                  </a:rPr>
                  <a:t>is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value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of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err="1">
                    <a:solidFill>
                      <a:schemeClr val="tx1"/>
                    </a:solidFill>
                  </a:rPr>
                  <a:t>of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raining instance, and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number of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training instances.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66" y="1008993"/>
                <a:ext cx="6697207" cy="3695210"/>
              </a:xfrm>
              <a:blipFill>
                <a:blip r:embed="rId3"/>
                <a:stretch>
                  <a:fillRect l="-820" t="-990" r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9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60634" y="191242"/>
                <a:ext cx="7026166" cy="725349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3600" dirty="0"/>
                  <a:t>S</a:t>
                </a:r>
                <a:r>
                  <a:rPr lang="id-ID" sz="3600" dirty="0" err="1"/>
                  <a:t>olving</a:t>
                </a:r>
                <a:r>
                  <a:rPr lang="id-ID" sz="3600" dirty="0"/>
                  <a:t> </a:t>
                </a:r>
                <a:r>
                  <a:rPr lang="id-ID" sz="3600" dirty="0" err="1"/>
                  <a:t>for</a:t>
                </a:r>
                <a:r>
                  <a:rPr lang="id-ID" sz="3600" dirty="0"/>
                  <a:t> </a:t>
                </a:r>
                <a14:m>
                  <m:oMath xmlns:m="http://schemas.openxmlformats.org/officeDocument/2006/math">
                    <m:r>
                      <a:rPr lang="id-ID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id-ID" sz="3600" dirty="0"/>
                  <a:t> – </a:t>
                </a:r>
                <a:r>
                  <a:rPr lang="en-US" sz="3600" dirty="0"/>
                  <a:t>C</a:t>
                </a:r>
                <a:r>
                  <a:rPr lang="id-ID" sz="3600" dirty="0" err="1"/>
                  <a:t>omputing</a:t>
                </a:r>
                <a:r>
                  <a:rPr lang="id-ID" sz="3600" dirty="0"/>
                  <a:t> </a:t>
                </a:r>
                <a:r>
                  <a:rPr lang="id-ID" sz="3600" dirty="0" err="1"/>
                  <a:t>the</a:t>
                </a:r>
                <a:r>
                  <a:rPr lang="id-ID" sz="3600" dirty="0"/>
                  <a:t> </a:t>
                </a:r>
                <a:r>
                  <a:rPr lang="id-ID" sz="3600" dirty="0" err="1"/>
                  <a:t>Variance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0634" y="191242"/>
                <a:ext cx="7026166" cy="725349"/>
              </a:xfrm>
              <a:blipFill>
                <a:blip r:embed="rId2"/>
                <a:stretch>
                  <a:fillRect l="-694" t="-1681" r="-1127" b="-25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577F63-69CE-4690-8127-1EE88CF8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6447" y="1132189"/>
            <a:ext cx="4228296" cy="3419475"/>
          </a:xfrm>
        </p:spPr>
      </p:pic>
    </p:spTree>
    <p:extLst>
      <p:ext uri="{BB962C8B-B14F-4D97-AF65-F5344CB8AC3E}">
        <p14:creationId xmlns:p14="http://schemas.microsoft.com/office/powerpoint/2010/main" val="30366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87062" y="140955"/>
                <a:ext cx="7336221" cy="725349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3600" dirty="0"/>
                  <a:t>S</a:t>
                </a:r>
                <a:r>
                  <a:rPr lang="id-ID" sz="3600" dirty="0" err="1"/>
                  <a:t>olving</a:t>
                </a:r>
                <a:r>
                  <a:rPr lang="id-ID" sz="3600" dirty="0"/>
                  <a:t> </a:t>
                </a:r>
                <a:r>
                  <a:rPr lang="id-ID" sz="3600" dirty="0" err="1"/>
                  <a:t>for</a:t>
                </a:r>
                <a:r>
                  <a:rPr lang="id-ID" sz="3600" dirty="0"/>
                  <a:t> </a:t>
                </a:r>
                <a14:m>
                  <m:oMath xmlns:m="http://schemas.openxmlformats.org/officeDocument/2006/math">
                    <m:r>
                      <a:rPr lang="id-ID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id-ID" sz="3600" dirty="0"/>
                  <a:t> – </a:t>
                </a:r>
                <a:r>
                  <a:rPr lang="en-US" sz="3600" dirty="0"/>
                  <a:t>C</a:t>
                </a:r>
                <a:r>
                  <a:rPr lang="id-ID" sz="3600" dirty="0" err="1"/>
                  <a:t>omputing</a:t>
                </a:r>
                <a:r>
                  <a:rPr lang="id-ID" sz="3600" dirty="0"/>
                  <a:t> </a:t>
                </a:r>
                <a:r>
                  <a:rPr lang="id-ID" sz="3600" dirty="0" err="1"/>
                  <a:t>the</a:t>
                </a:r>
                <a:r>
                  <a:rPr lang="id-ID" sz="3600" dirty="0"/>
                  <a:t> </a:t>
                </a:r>
                <a:r>
                  <a:rPr lang="id-ID" sz="3600" dirty="0" err="1"/>
                  <a:t>Covariance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87062" y="140955"/>
                <a:ext cx="7336221" cy="725349"/>
              </a:xfrm>
              <a:blipFill>
                <a:blip r:embed="rId2"/>
                <a:stretch>
                  <a:fillRect l="-1329" t="-1681" r="-1661" b="-24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9593" y="966952"/>
                <a:ext cx="6697207" cy="37215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Covariance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a measure of </a:t>
                </a:r>
                <a:r>
                  <a:rPr lang="en-US" sz="2400" b="1" dirty="0"/>
                  <a:t>how much </a:t>
                </a:r>
                <a:r>
                  <a:rPr lang="en-US" sz="2400" dirty="0">
                    <a:solidFill>
                      <a:schemeClr val="tx1"/>
                    </a:solidFill>
                  </a:rPr>
                  <a:t>two variables </a:t>
                </a:r>
                <a:r>
                  <a:rPr lang="en-US" sz="2400" b="1" dirty="0"/>
                  <a:t>change together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endParaRPr lang="id-ID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 variables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increase together, their covariance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positive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endParaRPr lang="id-ID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If one variable tends to increase while 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other decreases, their covariance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negative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endParaRPr lang="id-ID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is no linear relationship between 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two variables, their covariance will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equal to zero</a:t>
                </a:r>
                <a:r>
                  <a:rPr lang="en-US" sz="2000" dirty="0">
                    <a:solidFill>
                      <a:schemeClr val="tx1"/>
                    </a:solidFill>
                  </a:rPr>
                  <a:t>; they are linearly uncorrelated but not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necessarily independent</a:t>
                </a:r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id-ID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d-ID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id-ID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d-ID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id-ID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d-ID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id-ID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d-ID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d-ID" sz="2000" dirty="0" err="1">
                    <a:solidFill>
                      <a:schemeClr val="tx1"/>
                    </a:solidFill>
                  </a:rPr>
                  <a:t>where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and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are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means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are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values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of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the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id-ID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t</a:t>
                </a:r>
                <a:r>
                  <a:rPr lang="en-US" sz="2000" dirty="0">
                    <a:solidFill>
                      <a:schemeClr val="tx1"/>
                    </a:solidFill>
                  </a:rPr>
                  <a:t>raining instance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respectively</a:t>
                </a:r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number of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training instances</a:t>
                </a:r>
                <a:r>
                  <a:rPr lang="id-ID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29DF58D-4566-443F-BFCD-637A44F8C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9593" y="966952"/>
                <a:ext cx="6697207" cy="3721545"/>
              </a:xfrm>
              <a:blipFill>
                <a:blip r:embed="rId3"/>
                <a:stretch>
                  <a:fillRect l="-637" t="-820" r="-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9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03" y="140955"/>
            <a:ext cx="7210097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</a:t>
            </a:r>
            <a:r>
              <a:rPr lang="id-ID" sz="3600" dirty="0" err="1"/>
              <a:t>omputing</a:t>
            </a:r>
            <a:r>
              <a:rPr lang="id-ID" sz="3600" dirty="0"/>
              <a:t> </a:t>
            </a:r>
            <a:r>
              <a:rPr lang="id-ID" sz="3600" dirty="0" err="1"/>
              <a:t>the</a:t>
            </a:r>
            <a:r>
              <a:rPr lang="id-ID" sz="3600" dirty="0"/>
              <a:t> </a:t>
            </a:r>
            <a:r>
              <a:rPr lang="id-ID" sz="3600" dirty="0" err="1"/>
              <a:t>Covariance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40B01-EBD4-425A-B5F4-E139F0EA4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192" y="866775"/>
            <a:ext cx="5249428" cy="3821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6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89593" y="140955"/>
                <a:ext cx="6697207" cy="725349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600" dirty="0"/>
                  <a:t>S</a:t>
                </a:r>
                <a:r>
                  <a:rPr lang="id-ID" sz="3600" dirty="0" err="1"/>
                  <a:t>olving</a:t>
                </a:r>
                <a:r>
                  <a:rPr lang="id-ID" sz="3600" dirty="0"/>
                  <a:t> </a:t>
                </a:r>
                <a14:m>
                  <m:oMath xmlns:m="http://schemas.openxmlformats.org/officeDocument/2006/math">
                    <m:r>
                      <a:rPr lang="id-ID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id-ID" dirty="0"/>
                  <a:t> and </a:t>
                </a:r>
                <a14:m>
                  <m:oMath xmlns:m="http://schemas.openxmlformats.org/officeDocument/2006/math">
                    <m:r>
                      <a:rPr lang="id-ID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id-ID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950E3A17-9951-480F-B98B-1DC5EC96A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9593" y="140955"/>
                <a:ext cx="6697207" cy="725349"/>
              </a:xfrm>
              <a:blipFill>
                <a:blip r:embed="rId2"/>
                <a:stretch>
                  <a:fillRect t="-9244" b="-3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B30CC1-304E-4C3F-8833-FD55B58DF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5669" y="1206834"/>
            <a:ext cx="4286848" cy="32198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C9BB82-09FD-49AC-A5C2-A0F7A1218AE3}"/>
                  </a:ext>
                </a:extLst>
              </p:cNvPr>
              <p:cNvSpPr txBox="1"/>
              <p:nvPr/>
            </p:nvSpPr>
            <p:spPr>
              <a:xfrm>
                <a:off x="2170155" y="1619153"/>
                <a:ext cx="1908090" cy="2248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22,65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23,20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id-ID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≈0.98</m:t>
                      </m:r>
                    </m:oMath>
                  </m:oMathPara>
                </a14:m>
                <a:endParaRPr lang="id-ID" b="0" dirty="0">
                  <a:ea typeface="Cambria Math" panose="02040503050406030204" pitchFamily="18" charset="0"/>
                </a:endParaRPr>
              </a:p>
              <a:p>
                <a:pPr/>
                <a:br>
                  <a:rPr lang="id-ID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̅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br>
                  <a:rPr lang="id-ID" b="0" dirty="0">
                    <a:ea typeface="Cambria Math" panose="02040503050406030204" pitchFamily="18" charset="0"/>
                  </a:rPr>
                </a:br>
                <a:r>
                  <a:rPr lang="id-ID" b="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≈1.97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C9BB82-09FD-49AC-A5C2-A0F7A121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55" y="1619153"/>
                <a:ext cx="1908090" cy="2248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14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BE0-7F5D-413B-AEBA-95CF74A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440" y="381051"/>
            <a:ext cx="4789666" cy="763526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 err="1"/>
              <a:t>Disclaimer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3F8B-0C91-4F10-9786-DB003146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387364"/>
            <a:ext cx="8272211" cy="3258207"/>
          </a:xfrm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/>
              <a:t>This</a:t>
            </a:r>
            <a:r>
              <a:rPr lang="id-ID" sz="2400" b="1" dirty="0"/>
              <a:t> </a:t>
            </a:r>
            <a:r>
              <a:rPr lang="id-ID" sz="2400" b="1" dirty="0" err="1"/>
              <a:t>presentation</a:t>
            </a:r>
            <a:r>
              <a:rPr lang="id-ID" sz="2400" b="1" dirty="0"/>
              <a:t> material, </a:t>
            </a:r>
            <a:r>
              <a:rPr lang="id-ID" sz="2400" b="1" dirty="0" err="1"/>
              <a:t>including</a:t>
            </a:r>
            <a:r>
              <a:rPr lang="id-ID" sz="2400" b="1" dirty="0"/>
              <a:t> </a:t>
            </a:r>
            <a:r>
              <a:rPr lang="id-ID" sz="2400" b="1" dirty="0" err="1"/>
              <a:t>examples</a:t>
            </a:r>
            <a:r>
              <a:rPr lang="id-ID" sz="2400" b="1" dirty="0"/>
              <a:t>, </a:t>
            </a:r>
            <a:r>
              <a:rPr lang="id-ID" sz="2400" b="1" dirty="0" err="1"/>
              <a:t>images</a:t>
            </a:r>
            <a:r>
              <a:rPr lang="id-ID" sz="2400" b="1" dirty="0"/>
              <a:t>, </a:t>
            </a:r>
            <a:r>
              <a:rPr lang="id-ID" sz="2400" b="1" dirty="0" err="1"/>
              <a:t>references</a:t>
            </a:r>
            <a:r>
              <a:rPr lang="id-ID" sz="2400" b="1" dirty="0"/>
              <a:t> are </a:t>
            </a:r>
            <a:r>
              <a:rPr lang="id-ID" sz="2400" b="1" dirty="0" err="1"/>
              <a:t>provided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for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informational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and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explanation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assistance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only</a:t>
            </a:r>
            <a:endParaRPr lang="id-ID" sz="2400" b="1" dirty="0">
              <a:solidFill>
                <a:srgbClr val="FFFF0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>
              <a:solidFill>
                <a:srgbClr val="00206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The </a:t>
            </a:r>
            <a:r>
              <a:rPr lang="id-ID" sz="2400" b="1" dirty="0" err="1"/>
              <a:t>names</a:t>
            </a:r>
            <a:r>
              <a:rPr lang="id-ID" sz="2400" b="1" dirty="0"/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actual</a:t>
            </a:r>
            <a:r>
              <a:rPr lang="id-ID" sz="2400" b="1" dirty="0"/>
              <a:t> </a:t>
            </a:r>
            <a:r>
              <a:rPr lang="id-ID" sz="2400" b="1" dirty="0" err="1"/>
              <a:t>products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companies</a:t>
            </a:r>
            <a:r>
              <a:rPr lang="id-ID" sz="2400" b="1" dirty="0"/>
              <a:t> </a:t>
            </a:r>
            <a:r>
              <a:rPr lang="id-ID" sz="2400" b="1" dirty="0" err="1"/>
              <a:t>mentioned</a:t>
            </a:r>
            <a:r>
              <a:rPr lang="id-ID" sz="2400" b="1" dirty="0"/>
              <a:t> </a:t>
            </a:r>
            <a:r>
              <a:rPr lang="id-ID" sz="2400" b="1" dirty="0" err="1"/>
              <a:t>here</a:t>
            </a:r>
            <a:r>
              <a:rPr lang="id-ID" sz="2400" b="1" dirty="0"/>
              <a:t> in, </a:t>
            </a:r>
            <a:r>
              <a:rPr lang="id-ID" sz="2400" b="1" dirty="0" err="1"/>
              <a:t>if</a:t>
            </a:r>
            <a:r>
              <a:rPr lang="id-ID" sz="2400" b="1" dirty="0"/>
              <a:t> </a:t>
            </a:r>
            <a:r>
              <a:rPr lang="id-ID" sz="2400" b="1" dirty="0" err="1"/>
              <a:t>any</a:t>
            </a:r>
            <a:r>
              <a:rPr lang="id-ID" sz="2400" b="1" dirty="0"/>
              <a:t>, </a:t>
            </a:r>
            <a:r>
              <a:rPr lang="id-ID" sz="2400" b="1" dirty="0" err="1"/>
              <a:t>may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trademarks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their</a:t>
            </a:r>
            <a:r>
              <a:rPr lang="id-ID" sz="2400" b="1" dirty="0"/>
              <a:t> </a:t>
            </a:r>
            <a:r>
              <a:rPr lang="id-ID" sz="2400" b="1" dirty="0" err="1"/>
              <a:t>respective</a:t>
            </a:r>
            <a:r>
              <a:rPr lang="id-ID" sz="2400" b="1" dirty="0"/>
              <a:t> </a:t>
            </a:r>
            <a:r>
              <a:rPr lang="id-ID" sz="2400" b="1" dirty="0" err="1"/>
              <a:t>owners</a:t>
            </a: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>
                <a:solidFill>
                  <a:srgbClr val="FFFF00"/>
                </a:solidFill>
              </a:rPr>
              <a:t>Credits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shall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given</a:t>
            </a:r>
            <a:r>
              <a:rPr lang="id-ID" sz="2400" b="1" dirty="0"/>
              <a:t> </a:t>
            </a:r>
            <a:r>
              <a:rPr lang="id-ID" sz="2400" b="1" dirty="0" err="1"/>
              <a:t>to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/>
              <a:t>images</a:t>
            </a:r>
            <a:r>
              <a:rPr lang="id-ID" sz="2400" b="1" dirty="0"/>
              <a:t> </a:t>
            </a:r>
            <a:r>
              <a:rPr lang="id-ID" sz="2400" b="1" dirty="0" err="1"/>
              <a:t>taken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open-</a:t>
            </a:r>
            <a:r>
              <a:rPr lang="id-ID" sz="2400" b="1" dirty="0" err="1"/>
              <a:t>source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cannot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used</a:t>
            </a:r>
            <a:r>
              <a:rPr lang="id-ID" sz="2400" b="1" dirty="0"/>
              <a:t> </a:t>
            </a:r>
            <a:r>
              <a:rPr lang="id-ID" sz="2400" b="1" dirty="0" err="1"/>
              <a:t>for</a:t>
            </a:r>
            <a:r>
              <a:rPr lang="id-ID" sz="2400" b="1" dirty="0"/>
              <a:t> </a:t>
            </a:r>
            <a:r>
              <a:rPr lang="id-ID" sz="2400" b="1" dirty="0" err="1"/>
              <a:t>promotional</a:t>
            </a:r>
            <a:r>
              <a:rPr lang="id-ID" sz="2400" b="1" dirty="0"/>
              <a:t> </a:t>
            </a:r>
            <a:r>
              <a:rPr lang="id-ID" sz="2400" b="1" dirty="0" err="1"/>
              <a:t>activities</a:t>
            </a:r>
            <a:endParaRPr lang="id-ID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548B-6CFA-4848-B882-8A6D0F1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DDA63-5C84-4769-8720-B79CBED6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7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Evaluating</a:t>
            </a:r>
            <a:r>
              <a:rPr lang="id-ID" sz="4000" dirty="0"/>
              <a:t> </a:t>
            </a:r>
            <a:r>
              <a:rPr lang="id-ID" sz="4000" dirty="0" err="1"/>
              <a:t>the</a:t>
            </a:r>
            <a:r>
              <a:rPr lang="id-ID" sz="4000" dirty="0"/>
              <a:t> Model</a:t>
            </a:r>
            <a:endParaRPr lang="en-US" sz="4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9CFC00C-9EB5-4D65-961F-D712B226E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93" y="873579"/>
            <a:ext cx="6697663" cy="15353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E067A-013B-49CB-A00B-BA639BC4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93" y="2342069"/>
            <a:ext cx="6697207" cy="377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823850-333E-4587-A766-5C9FDBCDF2D0}"/>
                  </a:ext>
                </a:extLst>
              </p:cNvPr>
              <p:cNvSpPr txBox="1"/>
              <p:nvPr/>
            </p:nvSpPr>
            <p:spPr>
              <a:xfrm>
                <a:off x="1989593" y="2719820"/>
                <a:ext cx="6697207" cy="1936263"/>
              </a:xfrm>
              <a:prstGeom prst="rect">
                <a:avLst/>
              </a:prstGeom>
              <a:noFill/>
            </p:spPr>
            <p:txBody>
              <a:bodyPr wrap="square">
                <a:normAutofit fontScale="85000" lnSpcReduction="10000"/>
              </a:bodyPr>
              <a:lstStyle/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id-ID" sz="2000" dirty="0"/>
                  <a:t>Measure </a:t>
                </a:r>
                <a:r>
                  <a:rPr lang="id-ID" sz="2000" dirty="0" err="1"/>
                  <a:t>the</a:t>
                </a:r>
                <a:r>
                  <a:rPr lang="id-ID" sz="2000" dirty="0"/>
                  <a:t> model </a:t>
                </a:r>
                <a:r>
                  <a:rPr lang="id-ID" sz="2000" dirty="0" err="1"/>
                  <a:t>using</a:t>
                </a:r>
                <a:r>
                  <a:rPr lang="id-ID" sz="2000" dirty="0"/>
                  <a:t> </a:t>
                </a:r>
                <a:r>
                  <a:rPr lang="id-ID" sz="2000" b="1" dirty="0">
                    <a:solidFill>
                      <a:srgbClr val="C00000"/>
                    </a:solidFill>
                  </a:rPr>
                  <a:t>R-</a:t>
                </a:r>
                <a:r>
                  <a:rPr lang="id-ID" sz="2000" b="1" dirty="0" err="1">
                    <a:solidFill>
                      <a:srgbClr val="C00000"/>
                    </a:solidFill>
                  </a:rPr>
                  <a:t>squared</a:t>
                </a:r>
                <a:r>
                  <a:rPr lang="id-ID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C00000"/>
                    </a:solidFill>
                  </a:rPr>
                  <a:t>or</a:t>
                </a:r>
                <a:r>
                  <a:rPr lang="id-ID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C00000"/>
                    </a:solidFill>
                  </a:rPr>
                  <a:t>coefficient</a:t>
                </a:r>
                <a:r>
                  <a:rPr lang="id-ID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C00000"/>
                    </a:solidFill>
                  </a:rPr>
                  <a:t>of</a:t>
                </a:r>
                <a:r>
                  <a:rPr lang="id-ID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C00000"/>
                    </a:solidFill>
                  </a:rPr>
                  <a:t>determination</a:t>
                </a:r>
                <a:r>
                  <a:rPr lang="id-ID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id-ID" sz="2000" dirty="0" err="1"/>
                  <a:t>that</a:t>
                </a:r>
                <a:r>
                  <a:rPr lang="id-ID" sz="2000" dirty="0"/>
                  <a:t> </a:t>
                </a:r>
                <a:r>
                  <a:rPr lang="en-US" sz="2000" dirty="0"/>
                  <a:t>measures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how close the data are to a regression line</a:t>
                </a:r>
                <a:r>
                  <a:rPr lang="id-ID" sz="2000" dirty="0"/>
                  <a:t>.</a:t>
                </a:r>
              </a:p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id-ID" sz="2000" dirty="0" err="1"/>
                  <a:t>Calculate</a:t>
                </a:r>
                <a:r>
                  <a:rPr lang="id-ID" sz="2000" dirty="0"/>
                  <a:t> R-</a:t>
                </a:r>
                <a:r>
                  <a:rPr lang="id-ID" sz="2000" dirty="0" err="1"/>
                  <a:t>squared</a:t>
                </a:r>
                <a:r>
                  <a:rPr lang="id-ID" sz="2000" dirty="0"/>
                  <a:t> </a:t>
                </a:r>
                <a:r>
                  <a:rPr lang="id-ID" sz="2000" dirty="0" err="1"/>
                  <a:t>using</a:t>
                </a:r>
                <a:r>
                  <a:rPr lang="id-ID" sz="2000" dirty="0"/>
                  <a:t> </a:t>
                </a:r>
                <a:r>
                  <a:rPr lang="id-ID" sz="2000" dirty="0" err="1"/>
                  <a:t>scikit-learn</a:t>
                </a:r>
                <a:endParaRPr lang="id-ID" sz="2000" dirty="0"/>
              </a:p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id-ID" sz="2000" b="1" dirty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id-ID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d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id-ID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d-ID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𝒓𝒆𝒔</m:t>
                              </m:r>
                            </m:sub>
                          </m:sSub>
                        </m:num>
                        <m:den>
                          <m:r>
                            <a:rPr lang="id-ID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id-ID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d-ID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𝒕𝒐𝒕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823850-333E-4587-A766-5C9FDBCD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93" y="2719820"/>
                <a:ext cx="6697207" cy="1936263"/>
              </a:xfrm>
              <a:prstGeom prst="rect">
                <a:avLst/>
              </a:prstGeom>
              <a:blipFill>
                <a:blip r:embed="rId4"/>
                <a:stretch>
                  <a:fillRect l="-45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47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225038"/>
            <a:ext cx="6697207" cy="7253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</a:t>
            </a:r>
            <a:r>
              <a:rPr lang="id-ID" sz="4000" dirty="0" err="1"/>
              <a:t>omputing</a:t>
            </a:r>
            <a:r>
              <a:rPr lang="id-ID" sz="4000" dirty="0"/>
              <a:t> R-</a:t>
            </a:r>
            <a:r>
              <a:rPr lang="id-ID" sz="4000" dirty="0" err="1"/>
              <a:t>squared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35D221-7DAE-4BDF-A475-3BCC5F61A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697" y="1149087"/>
            <a:ext cx="4178724" cy="34194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BD4582-E533-4EC2-A17A-DF7F5D50A9F0}"/>
                  </a:ext>
                </a:extLst>
              </p:cNvPr>
              <p:cNvSpPr txBox="1"/>
              <p:nvPr/>
            </p:nvSpPr>
            <p:spPr>
              <a:xfrm>
                <a:off x="5738649" y="1374090"/>
                <a:ext cx="3121572" cy="2969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d-ID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d-ID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d-ID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id-ID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d-ID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d-ID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id-ID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19.37</m:t>
                          </m:r>
                        </m:num>
                        <m:den>
                          <m:r>
                            <a:rPr lang="id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56.80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id-ID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=0.6590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BD4582-E533-4EC2-A17A-DF7F5D50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649" y="1374090"/>
                <a:ext cx="3121572" cy="2969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14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3" y="140955"/>
            <a:ext cx="7068207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dirty="0"/>
              <a:t>R-</a:t>
            </a:r>
            <a:r>
              <a:rPr lang="id-ID" sz="4000" dirty="0" err="1"/>
              <a:t>squared</a:t>
            </a:r>
            <a:r>
              <a:rPr lang="id-ID" sz="4000" dirty="0"/>
              <a:t> </a:t>
            </a:r>
            <a:r>
              <a:rPr lang="id-ID" sz="4000" dirty="0" err="1"/>
              <a:t>Computation</a:t>
            </a:r>
            <a:r>
              <a:rPr lang="id-ID" sz="4000" dirty="0"/>
              <a:t> </a:t>
            </a:r>
            <a:r>
              <a:rPr lang="id-ID" sz="4000" dirty="0" err="1"/>
              <a:t>Alternative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8DC50F-251B-44C9-9856-8002E877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965" y="866305"/>
            <a:ext cx="4665518" cy="3755960"/>
          </a:xfrm>
        </p:spPr>
      </p:pic>
    </p:spTree>
    <p:extLst>
      <p:ext uri="{BB962C8B-B14F-4D97-AF65-F5344CB8AC3E}">
        <p14:creationId xmlns:p14="http://schemas.microsoft.com/office/powerpoint/2010/main" val="2868473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7202-70EF-42A6-B9DF-A81CBB2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77D95-1994-48A3-89FA-850E291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A0A30-8C0E-443D-BE00-F2FDF8CFF942}"/>
              </a:ext>
            </a:extLst>
          </p:cNvPr>
          <p:cNvSpPr/>
          <p:nvPr/>
        </p:nvSpPr>
        <p:spPr>
          <a:xfrm>
            <a:off x="1368341" y="2110085"/>
            <a:ext cx="6407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Multiple</a:t>
            </a:r>
            <a:r>
              <a:rPr lang="id-ID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Linear </a:t>
            </a:r>
            <a:r>
              <a:rPr lang="id-ID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Regression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493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234" y="102393"/>
            <a:ext cx="5181600" cy="1022214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Outline</a:t>
            </a:r>
            <a:r>
              <a:rPr lang="id-ID" b="1" dirty="0"/>
              <a:t> </a:t>
            </a:r>
            <a:r>
              <a:rPr lang="id-ID" b="1" dirty="0" err="1"/>
              <a:t>Multiple</a:t>
            </a:r>
            <a:r>
              <a:rPr lang="id-ID" b="1" dirty="0"/>
              <a:t> </a:t>
            </a:r>
            <a:br>
              <a:rPr lang="id-ID" b="1" dirty="0"/>
            </a:br>
            <a:r>
              <a:rPr lang="id-ID" b="1" dirty="0"/>
              <a:t>Linear </a:t>
            </a:r>
            <a:r>
              <a:rPr lang="id-ID" b="1" dirty="0" err="1"/>
              <a:t>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b="1" dirty="0" err="1"/>
              <a:t>What</a:t>
            </a:r>
            <a:r>
              <a:rPr lang="id-ID" b="1" dirty="0"/>
              <a:t> </a:t>
            </a:r>
            <a:r>
              <a:rPr lang="id-ID" b="1" dirty="0" err="1"/>
              <a:t>is</a:t>
            </a:r>
            <a:r>
              <a:rPr lang="id-ID" b="1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Multiple</a:t>
            </a:r>
            <a:r>
              <a:rPr lang="id-ID" b="1" dirty="0">
                <a:solidFill>
                  <a:srgbClr val="FFFF00"/>
                </a:solidFill>
              </a:rPr>
              <a:t> Linear </a:t>
            </a:r>
            <a:r>
              <a:rPr lang="id-ID" b="1" dirty="0" err="1">
                <a:solidFill>
                  <a:srgbClr val="FFFF00"/>
                </a:solidFill>
              </a:rPr>
              <a:t>Regression</a:t>
            </a:r>
            <a:r>
              <a:rPr lang="id-ID" b="1" dirty="0"/>
              <a:t>?</a:t>
            </a:r>
          </a:p>
          <a:p>
            <a:pPr>
              <a:lnSpc>
                <a:spcPct val="110000"/>
              </a:lnSpc>
            </a:pPr>
            <a:r>
              <a:rPr lang="id-ID" b="1" dirty="0" err="1"/>
              <a:t>Introducing</a:t>
            </a:r>
            <a:r>
              <a:rPr lang="id-ID" b="1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Polynomial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Regression</a:t>
            </a:r>
            <a:endParaRPr lang="id-ID" b="1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id-ID" b="1" dirty="0" err="1">
                <a:solidFill>
                  <a:srgbClr val="FFFF00"/>
                </a:solidFill>
              </a:rPr>
              <a:t>Regularization</a:t>
            </a:r>
            <a:r>
              <a:rPr lang="id-ID" b="1" dirty="0"/>
              <a:t> </a:t>
            </a:r>
          </a:p>
          <a:p>
            <a:pPr>
              <a:lnSpc>
                <a:spcPct val="110000"/>
              </a:lnSpc>
            </a:pPr>
            <a:r>
              <a:rPr lang="id-ID" b="1" dirty="0" err="1"/>
              <a:t>Exploring</a:t>
            </a:r>
            <a:r>
              <a:rPr lang="id-ID" b="1" dirty="0"/>
              <a:t> </a:t>
            </a:r>
            <a:r>
              <a:rPr lang="id-ID" b="1" dirty="0" err="1"/>
              <a:t>the</a:t>
            </a:r>
            <a:r>
              <a:rPr lang="id-ID" b="1" dirty="0"/>
              <a:t> Data, </a:t>
            </a:r>
            <a:r>
              <a:rPr lang="id-ID" b="1" dirty="0" err="1">
                <a:solidFill>
                  <a:srgbClr val="FFFF00"/>
                </a:solidFill>
              </a:rPr>
              <a:t>Fitting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Evaluating</a:t>
            </a:r>
            <a:r>
              <a:rPr lang="id-ID" b="1" dirty="0"/>
              <a:t> </a:t>
            </a:r>
            <a:r>
              <a:rPr lang="id-ID" b="1" dirty="0" err="1"/>
              <a:t>the</a:t>
            </a:r>
            <a:r>
              <a:rPr lang="id-ID" b="1" dirty="0"/>
              <a:t> Model</a:t>
            </a:r>
          </a:p>
          <a:p>
            <a:pPr>
              <a:lnSpc>
                <a:spcPct val="110000"/>
              </a:lnSpc>
            </a:pPr>
            <a:r>
              <a:rPr lang="id-ID" b="1" dirty="0" err="1">
                <a:solidFill>
                  <a:srgbClr val="FFFF00"/>
                </a:solidFill>
              </a:rPr>
              <a:t>Gradient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Descent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EDF371-C1F0-4687-B2FF-75748A8A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007" y="406537"/>
            <a:ext cx="6636881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Multiple</a:t>
            </a:r>
            <a:r>
              <a:rPr lang="id-ID" sz="4000" dirty="0"/>
              <a:t> Linear </a:t>
            </a:r>
            <a:r>
              <a:rPr lang="id-ID" sz="4000" dirty="0" err="1"/>
              <a:t>Regression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3F034-7DE7-4F6A-8CF3-A98F916C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950" y="1268361"/>
            <a:ext cx="6659223" cy="3420136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A </a:t>
            </a:r>
            <a:r>
              <a:rPr lang="id-ID" b="1" dirty="0">
                <a:solidFill>
                  <a:srgbClr val="C00000"/>
                </a:solidFill>
              </a:rPr>
              <a:t>g</a:t>
            </a:r>
            <a:r>
              <a:rPr lang="en-US" b="1" dirty="0" err="1">
                <a:solidFill>
                  <a:srgbClr val="C00000"/>
                </a:solidFill>
              </a:rPr>
              <a:t>eneralization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simple linear regression that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regresses a continuous response variable onto multiple features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 coefficient for each of an arbitrary number</a:t>
            </a:r>
            <a:r>
              <a:rPr lang="en-US" dirty="0">
                <a:solidFill>
                  <a:schemeClr val="tx1"/>
                </a:solidFill>
              </a:rPr>
              <a:t> of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explanatory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13638-2F4C-4A7C-9AF1-398F0C81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9189-1AD8-4CA1-9710-2EACE170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1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EDF371-C1F0-4687-B2FF-75748A8A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919" y="206840"/>
            <a:ext cx="6636881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Multiple</a:t>
            </a:r>
            <a:r>
              <a:rPr lang="id-ID" sz="4000" dirty="0"/>
              <a:t> Linear </a:t>
            </a:r>
            <a:r>
              <a:rPr lang="id-ID" sz="4000" dirty="0" err="1"/>
              <a:t>Regression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2C3F034-7DE7-4F6A-8CF3-A98F916C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7577" y="932188"/>
                <a:ext cx="6659223" cy="3724777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d-ID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id-ID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d-ID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d-ID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id-ID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d-ID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id-ID" sz="14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id-ID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d-ID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d-ID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d-ID" sz="1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id-ID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id-ID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id-ID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d-ID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id-ID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is a column vector of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values of the response variables </a:t>
                </a:r>
                <a:r>
                  <a:rPr lang="en-US" sz="1400" dirty="0">
                    <a:solidFill>
                      <a:schemeClr val="tx1"/>
                    </a:solidFill>
                  </a:rPr>
                  <a:t>for the training examples. </a:t>
                </a:r>
                <a:endParaRPr lang="id-ID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l-G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d-ID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is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id-ID" sz="1400" dirty="0" err="1">
                    <a:solidFill>
                      <a:schemeClr val="tx1"/>
                    </a:solidFill>
                  </a:rPr>
                  <a:t>an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id-ID" sz="1400" dirty="0" err="1">
                    <a:solidFill>
                      <a:schemeClr val="tx1"/>
                    </a:solidFill>
                  </a:rPr>
                  <a:t>intercept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id-ID" sz="1400" dirty="0" err="1">
                    <a:solidFill>
                      <a:schemeClr val="tx1"/>
                    </a:solidFill>
                  </a:rPr>
                  <a:t>value</a:t>
                </a:r>
                <a:endParaRPr lang="id-ID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is </a:t>
                </a:r>
                <a:r>
                  <a:rPr lang="id-ID" sz="1400" dirty="0">
                    <a:solidFill>
                      <a:schemeClr val="tx1"/>
                    </a:solidFill>
                  </a:rPr>
                  <a:t>a </a:t>
                </a:r>
                <a:r>
                  <a:rPr lang="id-ID" sz="1400" dirty="0" err="1">
                    <a:solidFill>
                      <a:schemeClr val="tx1"/>
                    </a:solidFill>
                  </a:rPr>
                  <a:t>slope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id-ID" sz="1400" dirty="0" err="1">
                    <a:solidFill>
                      <a:schemeClr val="tx1"/>
                    </a:solidFill>
                  </a:rPr>
                  <a:t>and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  <a:r>
                  <a:rPr lang="id-ID" sz="1400" dirty="0" err="1">
                    <a:solidFill>
                      <a:schemeClr val="tx1"/>
                    </a:solidFill>
                  </a:rPr>
                  <a:t>lso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column vector of the values of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the model's parameters</a:t>
                </a:r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  <a:endParaRPr lang="id-ID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sometimes called the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design matrix, is an </a:t>
                </a:r>
                <a14:m>
                  <m:oMath xmlns:m="http://schemas.openxmlformats.org/officeDocument/2006/math">
                    <m:r>
                      <a:rPr lang="id-ID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id-ID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</a:rPr>
                  <a:t> dimensional matrix </a:t>
                </a:r>
                <a:r>
                  <a:rPr lang="en-US" sz="1400" dirty="0">
                    <a:solidFill>
                      <a:schemeClr val="tx1"/>
                    </a:solidFill>
                  </a:rPr>
                  <a:t>of the values of the explanatory variables</a:t>
                </a:r>
                <a:r>
                  <a:rPr lang="id-ID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for the training examples. </a:t>
                </a:r>
                <a:endParaRPr lang="id-ID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the number of training examples</a:t>
                </a:r>
                <a:r>
                  <a:rPr lang="id-ID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the number of</a:t>
                </a:r>
                <a:r>
                  <a:rPr lang="id-ID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features</a:t>
                </a:r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2C3F034-7DE7-4F6A-8CF3-A98F916C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7577" y="932188"/>
                <a:ext cx="6659223" cy="3724777"/>
              </a:xfrm>
              <a:blipFill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13638-2F4C-4A7C-9AF1-398F0C81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9189-1AD8-4CA1-9710-2EACE170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9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4464E6-FE7F-4C6B-BA4A-51615E3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3" y="224337"/>
            <a:ext cx="4947321" cy="763526"/>
          </a:xfrm>
        </p:spPr>
        <p:txBody>
          <a:bodyPr>
            <a:normAutofit/>
          </a:bodyPr>
          <a:lstStyle/>
          <a:p>
            <a:pPr algn="ctr"/>
            <a:r>
              <a:rPr lang="id-ID" sz="4400" dirty="0" err="1"/>
              <a:t>Example</a:t>
            </a:r>
            <a:endParaRPr lang="en-US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BDE8A8-5AD7-4D81-A2A9-F7F639288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6" y="1331999"/>
            <a:ext cx="5069227" cy="15770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2BDB-A85B-4043-AFEA-16FF4CAE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30D8-1962-41D8-99B2-5CD7C62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24BEA-640C-4EDF-B30A-1E57FCD2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89" y="2948917"/>
            <a:ext cx="5321187" cy="1746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19A2FD-0911-44A8-9404-03B26A9BACF7}"/>
              </a:ext>
            </a:extLst>
          </p:cNvPr>
          <p:cNvSpPr/>
          <p:nvPr/>
        </p:nvSpPr>
        <p:spPr>
          <a:xfrm>
            <a:off x="202221" y="2948917"/>
            <a:ext cx="19288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Training</a:t>
            </a:r>
            <a:r>
              <a:rPr lang="id-ID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Set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68929-7F81-4E1A-B292-7F1E16766959}"/>
              </a:ext>
            </a:extLst>
          </p:cNvPr>
          <p:cNvSpPr/>
          <p:nvPr/>
        </p:nvSpPr>
        <p:spPr>
          <a:xfrm>
            <a:off x="7232237" y="2310140"/>
            <a:ext cx="1331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</a:t>
            </a:r>
            <a:r>
              <a:rPr lang="id-ID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Set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59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AAF5-1B72-4C15-8D86-007E41C7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297" y="224337"/>
            <a:ext cx="4873748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Prediction</a:t>
            </a:r>
            <a:r>
              <a:rPr lang="id-ID" sz="4000" dirty="0"/>
              <a:t> </a:t>
            </a:r>
            <a:r>
              <a:rPr lang="id-ID" sz="4000" dirty="0" err="1"/>
              <a:t>Results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330542-B838-4DFA-96DA-6D25B59F8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8928"/>
            <a:ext cx="4553585" cy="33437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08EC0-0173-4ACB-B682-A635181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537CB-ECC2-4038-82BE-92B7D01C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B47A-6CEA-4525-8A9E-8A9D57BE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00" y="1605532"/>
            <a:ext cx="3463600" cy="1932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3A134-E4F1-41B0-A454-F24115DD5FF4}"/>
                  </a:ext>
                </a:extLst>
              </p:cNvPr>
              <p:cNvSpPr txBox="1"/>
              <p:nvPr/>
            </p:nvSpPr>
            <p:spPr>
              <a:xfrm>
                <a:off x="5223200" y="3750470"/>
                <a:ext cx="3463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d-ID" sz="1800" dirty="0">
                    <a:solidFill>
                      <a:schemeClr val="bg1"/>
                    </a:solidFill>
                  </a:rPr>
                  <a:t>Ada 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peningkatan nilai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d-ID" sz="1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d-ID" b="1" dirty="0">
                    <a:solidFill>
                      <a:srgbClr val="FFFF00"/>
                    </a:solidFill>
                  </a:rPr>
                  <a:t> </a:t>
                </a:r>
                <a:r>
                  <a:rPr lang="id-ID" dirty="0">
                    <a:solidFill>
                      <a:schemeClr val="bg1"/>
                    </a:solidFill>
                  </a:rPr>
                  <a:t>dari 0,659 menjadi 0,77.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3A134-E4F1-41B0-A454-F24115DD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00" y="3750470"/>
                <a:ext cx="3463600" cy="646331"/>
              </a:xfrm>
              <a:prstGeom prst="rect">
                <a:avLst/>
              </a:prstGeom>
              <a:blipFill>
                <a:blip r:embed="rId4"/>
                <a:stretch>
                  <a:fillRect l="-158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89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EDF371-C1F0-4687-B2FF-75748A8A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007" y="406537"/>
            <a:ext cx="6636881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Polynomial</a:t>
            </a:r>
            <a:r>
              <a:rPr lang="id-ID" sz="4000" dirty="0"/>
              <a:t> </a:t>
            </a:r>
            <a:r>
              <a:rPr lang="id-ID" sz="4000" dirty="0" err="1"/>
              <a:t>Regression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2C3F034-7DE7-4F6A-8CF3-A98F916C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4950" y="1268361"/>
                <a:ext cx="6659223" cy="34201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special case of multiple linear regression that models </a:t>
                </a:r>
                <a:r>
                  <a:rPr lang="en-US" b="1" dirty="0">
                    <a:solidFill>
                      <a:srgbClr val="C00000"/>
                    </a:solidFill>
                  </a:rPr>
                  <a:t>a linear relationship</a:t>
                </a:r>
                <a:r>
                  <a:rPr lang="id-ID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between the response variable and polynomial feature terms</a:t>
                </a:r>
                <a:r>
                  <a:rPr lang="id-ID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d-ID" dirty="0" err="1">
                    <a:solidFill>
                      <a:schemeClr val="tx1"/>
                    </a:solidFill>
                  </a:rPr>
                  <a:t>Aimed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id-ID" dirty="0" err="1">
                    <a:solidFill>
                      <a:schemeClr val="tx1"/>
                    </a:solidFill>
                  </a:rPr>
                  <a:t>to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b="1" i="0" dirty="0">
                    <a:solidFill>
                      <a:srgbClr val="C00000"/>
                    </a:solidFill>
                    <a:effectLst/>
                    <a:latin typeface="charter"/>
                  </a:rPr>
                  <a:t>achieve a minimum error or minimum cost function</a:t>
                </a:r>
                <a:r>
                  <a:rPr lang="id-ID" b="0" i="0" dirty="0">
                    <a:solidFill>
                      <a:srgbClr val="292929"/>
                    </a:solidFill>
                    <a:effectLst/>
                    <a:latin typeface="charter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id-ID" dirty="0">
                  <a:solidFill>
                    <a:srgbClr val="292929"/>
                  </a:solidFill>
                  <a:latin typeface="charter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d-ID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id-ID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id-ID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id-ID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2C3F034-7DE7-4F6A-8CF3-A98F916C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4950" y="1268361"/>
                <a:ext cx="6659223" cy="3420136"/>
              </a:xfrm>
              <a:blipFill>
                <a:blip r:embed="rId2"/>
                <a:stretch>
                  <a:fillRect l="-1099" t="-1248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13638-2F4C-4A7C-9AF1-398F0C81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9189-1AD8-4CA1-9710-2EACE170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3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234" y="224337"/>
            <a:ext cx="5181600" cy="763526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Outline</a:t>
            </a:r>
            <a:r>
              <a:rPr lang="id-ID" b="1" dirty="0"/>
              <a:t> </a:t>
            </a:r>
            <a:r>
              <a:rPr lang="id-ID" b="1" dirty="0" err="1"/>
              <a:t>Simple</a:t>
            </a:r>
            <a:r>
              <a:rPr lang="id-ID" b="1" dirty="0"/>
              <a:t> </a:t>
            </a:r>
            <a:r>
              <a:rPr lang="id-ID" b="1" dirty="0" err="1"/>
              <a:t>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b="1" dirty="0" err="1"/>
              <a:t>What</a:t>
            </a:r>
            <a:r>
              <a:rPr lang="id-ID" b="1" dirty="0"/>
              <a:t> </a:t>
            </a:r>
            <a:r>
              <a:rPr lang="id-ID" b="1" dirty="0" err="1"/>
              <a:t>is</a:t>
            </a:r>
            <a:r>
              <a:rPr lang="id-ID" b="1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Regression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and</a:t>
            </a:r>
            <a:r>
              <a:rPr lang="id-ID" b="1" dirty="0">
                <a:solidFill>
                  <a:srgbClr val="FFFF00"/>
                </a:solidFill>
              </a:rPr>
              <a:t> Linear </a:t>
            </a:r>
            <a:r>
              <a:rPr lang="id-ID" b="1" dirty="0" err="1">
                <a:solidFill>
                  <a:srgbClr val="FFFF00"/>
                </a:solidFill>
              </a:rPr>
              <a:t>Regression</a:t>
            </a:r>
            <a:r>
              <a:rPr lang="id-ID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Evaluating the Fitness of the Model with a </a:t>
            </a:r>
            <a:r>
              <a:rPr lang="en-US" b="1" dirty="0">
                <a:solidFill>
                  <a:srgbClr val="FFFF00"/>
                </a:solidFill>
              </a:rPr>
              <a:t>Cost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Function</a:t>
            </a:r>
            <a:endParaRPr lang="id-ID" b="1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/>
              <a:t>Solving </a:t>
            </a:r>
            <a:r>
              <a:rPr lang="en-US" b="1" dirty="0">
                <a:solidFill>
                  <a:srgbClr val="FFFF00"/>
                </a:solidFill>
              </a:rPr>
              <a:t>O</a:t>
            </a:r>
            <a:r>
              <a:rPr lang="id-ID" b="1" dirty="0" err="1">
                <a:solidFill>
                  <a:srgbClr val="FFFF00"/>
                </a:solidFill>
              </a:rPr>
              <a:t>rdinary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L</a:t>
            </a:r>
            <a:r>
              <a:rPr lang="id-ID" b="1" dirty="0" err="1">
                <a:solidFill>
                  <a:srgbClr val="FFFF00"/>
                </a:solidFill>
              </a:rPr>
              <a:t>east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id-ID" b="1" dirty="0" err="1">
                <a:solidFill>
                  <a:srgbClr val="FFFF00"/>
                </a:solidFill>
              </a:rPr>
              <a:t>quare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/>
              <a:t>for Simple Linear Regression</a:t>
            </a:r>
            <a:endParaRPr lang="id-ID" b="1" dirty="0"/>
          </a:p>
          <a:p>
            <a:pPr>
              <a:lnSpc>
                <a:spcPct val="110000"/>
              </a:lnSpc>
            </a:pPr>
            <a:r>
              <a:rPr lang="id-ID" b="1" dirty="0" err="1"/>
              <a:t>Evaluating</a:t>
            </a:r>
            <a:r>
              <a:rPr lang="id-ID" b="1" dirty="0"/>
              <a:t> </a:t>
            </a:r>
            <a:r>
              <a:rPr lang="id-ID" b="1" dirty="0" err="1"/>
              <a:t>the</a:t>
            </a:r>
            <a:r>
              <a:rPr lang="id-ID" b="1" dirty="0"/>
              <a:t> </a:t>
            </a:r>
            <a:r>
              <a:rPr lang="id-ID" b="1" dirty="0">
                <a:solidFill>
                  <a:srgbClr val="FFFF00"/>
                </a:solidFill>
              </a:rPr>
              <a:t>Model</a:t>
            </a:r>
          </a:p>
          <a:p>
            <a:pPr>
              <a:lnSpc>
                <a:spcPct val="110000"/>
              </a:lnSpc>
            </a:pPr>
            <a:endParaRPr lang="id-ID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7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4464E6-FE7F-4C6B-BA4A-51615E3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3" y="224337"/>
            <a:ext cx="4947321" cy="763526"/>
          </a:xfrm>
        </p:spPr>
        <p:txBody>
          <a:bodyPr>
            <a:normAutofit/>
          </a:bodyPr>
          <a:lstStyle/>
          <a:p>
            <a:pPr algn="ctr"/>
            <a:r>
              <a:rPr lang="id-ID" sz="4400" dirty="0" err="1"/>
              <a:t>Example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2BDB-A85B-4043-AFEA-16FF4CAE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30D8-1962-41D8-99B2-5CD7C62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9A2FD-0911-44A8-9404-03B26A9BACF7}"/>
              </a:ext>
            </a:extLst>
          </p:cNvPr>
          <p:cNvSpPr/>
          <p:nvPr/>
        </p:nvSpPr>
        <p:spPr>
          <a:xfrm>
            <a:off x="189888" y="3234194"/>
            <a:ext cx="19288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Training</a:t>
            </a:r>
            <a:r>
              <a:rPr lang="id-ID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Set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68929-7F81-4E1A-B292-7F1E16766959}"/>
              </a:ext>
            </a:extLst>
          </p:cNvPr>
          <p:cNvSpPr/>
          <p:nvPr/>
        </p:nvSpPr>
        <p:spPr>
          <a:xfrm>
            <a:off x="7566524" y="2163127"/>
            <a:ext cx="1331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</a:t>
            </a:r>
            <a:r>
              <a:rPr lang="id-ID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Set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79A9B7-6A4E-4B0C-9F5C-A633763F1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88" y="1386086"/>
            <a:ext cx="4382112" cy="184810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C75B21-8AFA-433D-93D0-5862AACC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99" y="2778945"/>
            <a:ext cx="4690201" cy="18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5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AAF5-1B72-4C15-8D86-007E41C7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297" y="224337"/>
            <a:ext cx="4873748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Prediction</a:t>
            </a:r>
            <a:r>
              <a:rPr lang="id-ID" sz="4000" dirty="0"/>
              <a:t> </a:t>
            </a:r>
            <a:r>
              <a:rPr lang="id-ID" sz="4000" dirty="0" err="1"/>
              <a:t>Results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08EC0-0173-4ACB-B682-A635181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537CB-ECC2-4038-82BE-92B7D01C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3A134-E4F1-41B0-A454-F24115DD5FF4}"/>
              </a:ext>
            </a:extLst>
          </p:cNvPr>
          <p:cNvSpPr txBox="1"/>
          <p:nvPr/>
        </p:nvSpPr>
        <p:spPr>
          <a:xfrm>
            <a:off x="5149628" y="3904822"/>
            <a:ext cx="3439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>
                <a:solidFill>
                  <a:schemeClr val="bg1"/>
                </a:solidFill>
              </a:rPr>
              <a:t>Prediction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using</a:t>
            </a:r>
            <a:r>
              <a:rPr lang="id-ID" dirty="0">
                <a:solidFill>
                  <a:schemeClr val="bg1"/>
                </a:solidFill>
              </a:rPr>
              <a:t> 2</a:t>
            </a:r>
            <a:r>
              <a:rPr lang="id-ID" baseline="30000" dirty="0">
                <a:solidFill>
                  <a:schemeClr val="bg1"/>
                </a:solidFill>
              </a:rPr>
              <a:t>th</a:t>
            </a:r>
            <a:r>
              <a:rPr lang="id-ID" dirty="0">
                <a:solidFill>
                  <a:schemeClr val="bg1"/>
                </a:solidFill>
              </a:rPr>
              <a:t>-degree </a:t>
            </a:r>
            <a:r>
              <a:rPr lang="id-ID" dirty="0" err="1">
                <a:solidFill>
                  <a:schemeClr val="bg1"/>
                </a:solidFill>
              </a:rPr>
              <a:t>Polynomial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D90518-A880-4D61-9E78-CFC69EB64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12"/>
          <a:stretch/>
        </p:blipFill>
        <p:spPr>
          <a:xfrm>
            <a:off x="151680" y="1393030"/>
            <a:ext cx="4662058" cy="308653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2592E-A330-4AF5-AA94-FD8FD4B2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628" y="1353519"/>
            <a:ext cx="343900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7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AAF5-1B72-4C15-8D86-007E41C7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297" y="224337"/>
            <a:ext cx="4873748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Prediction</a:t>
            </a:r>
            <a:r>
              <a:rPr lang="id-ID" sz="4000" dirty="0"/>
              <a:t> </a:t>
            </a:r>
            <a:r>
              <a:rPr lang="id-ID" sz="4000" dirty="0" err="1"/>
              <a:t>Results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08EC0-0173-4ACB-B682-A635181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537CB-ECC2-4038-82BE-92B7D01C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3A134-E4F1-41B0-A454-F24115DD5FF4}"/>
              </a:ext>
            </a:extLst>
          </p:cNvPr>
          <p:cNvSpPr txBox="1"/>
          <p:nvPr/>
        </p:nvSpPr>
        <p:spPr>
          <a:xfrm>
            <a:off x="5292041" y="3904822"/>
            <a:ext cx="3394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dirty="0" err="1">
                <a:solidFill>
                  <a:schemeClr val="bg1"/>
                </a:solidFill>
              </a:rPr>
              <a:t>Prediction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err="1">
                <a:solidFill>
                  <a:schemeClr val="bg1"/>
                </a:solidFill>
              </a:rPr>
              <a:t>using</a:t>
            </a:r>
            <a:r>
              <a:rPr lang="id-ID" sz="1400" dirty="0">
                <a:solidFill>
                  <a:schemeClr val="bg1"/>
                </a:solidFill>
              </a:rPr>
              <a:t> 9</a:t>
            </a:r>
            <a:r>
              <a:rPr lang="id-ID" sz="1400" baseline="30000" dirty="0">
                <a:solidFill>
                  <a:schemeClr val="bg1"/>
                </a:solidFill>
              </a:rPr>
              <a:t>th</a:t>
            </a:r>
            <a:r>
              <a:rPr lang="id-ID" sz="1400" dirty="0">
                <a:solidFill>
                  <a:schemeClr val="bg1"/>
                </a:solidFill>
              </a:rPr>
              <a:t>-degree </a:t>
            </a:r>
            <a:r>
              <a:rPr lang="id-ID" sz="1400" dirty="0" err="1">
                <a:solidFill>
                  <a:schemeClr val="bg1"/>
                </a:solidFill>
              </a:rPr>
              <a:t>Polynomial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A16B94-1819-4483-AE89-ED17708C0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06" y="1426517"/>
            <a:ext cx="4753638" cy="312463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ED5D84-95FF-4CF1-9A2B-2F97CA31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900" y="1426517"/>
            <a:ext cx="3400900" cy="243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AD691C-FAA9-4FF8-A1D9-A4A4E95D2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00" y="4303911"/>
            <a:ext cx="372479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2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AAF5-1B72-4C15-8D86-007E41C7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297" y="224337"/>
            <a:ext cx="4873748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Problem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08EC0-0173-4ACB-B682-A635181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537CB-ECC2-4038-82BE-92B7D01C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0ED5-6F7C-49CE-A422-B37A0664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365158"/>
            <a:ext cx="4633803" cy="3301435"/>
          </a:xfrm>
        </p:spPr>
        <p:txBody>
          <a:bodyPr>
            <a:normAutofit lnSpcReduction="10000"/>
          </a:bodyPr>
          <a:lstStyle/>
          <a:p>
            <a:r>
              <a:rPr lang="id-ID" dirty="0" err="1"/>
              <a:t>Polynomial</a:t>
            </a:r>
            <a:r>
              <a:rPr lang="id-ID" dirty="0"/>
              <a:t> </a:t>
            </a:r>
            <a:r>
              <a:rPr lang="id-ID" dirty="0" err="1"/>
              <a:t>Regression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en-US" dirty="0"/>
              <a:t>an extremely complex model that fits the training data</a:t>
            </a:r>
            <a:r>
              <a:rPr lang="id-ID" dirty="0"/>
              <a:t> </a:t>
            </a:r>
            <a:r>
              <a:rPr lang="en-US" dirty="0"/>
              <a:t>exactly, but </a:t>
            </a:r>
            <a:r>
              <a:rPr lang="en-US" b="1" dirty="0">
                <a:solidFill>
                  <a:srgbClr val="FF0000"/>
                </a:solidFill>
              </a:rPr>
              <a:t>fails to approximate the real relationship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/>
              <a:t>This problem is called </a:t>
            </a:r>
            <a:r>
              <a:rPr lang="en-US" b="1" dirty="0">
                <a:solidFill>
                  <a:srgbClr val="FFFF00"/>
                </a:solidFill>
              </a:rPr>
              <a:t>overfitting</a:t>
            </a:r>
            <a:r>
              <a:rPr lang="en-US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CC423A-9448-452D-A4DA-0030F844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17" y="1469007"/>
            <a:ext cx="3400900" cy="2438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85C46-4A39-4734-AFD3-9C176BE20A19}"/>
              </a:ext>
            </a:extLst>
          </p:cNvPr>
          <p:cNvSpPr txBox="1"/>
          <p:nvPr/>
        </p:nvSpPr>
        <p:spPr>
          <a:xfrm>
            <a:off x="5409857" y="3980862"/>
            <a:ext cx="3394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The </a:t>
            </a:r>
            <a:r>
              <a:rPr lang="id-ID" dirty="0" err="1">
                <a:solidFill>
                  <a:schemeClr val="bg1"/>
                </a:solidFill>
              </a:rPr>
              <a:t>Price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prediction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unrealistic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faced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the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reality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6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A6B218-BFAA-48FE-B0F4-3D415045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90" y="406537"/>
            <a:ext cx="6552798" cy="886235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Regularization</a:t>
            </a:r>
            <a:r>
              <a:rPr lang="id-ID" sz="4000" dirty="0"/>
              <a:t> 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20AF9-F1E2-4DDA-8318-9631A4B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1DAD4-1DA9-4D7C-9DA8-7F3449C8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A95859-CC9F-4068-8667-EDB13D40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76" y="1268361"/>
            <a:ext cx="6552797" cy="342013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collection of techniques </a:t>
            </a:r>
            <a:r>
              <a:rPr lang="en-US" dirty="0">
                <a:solidFill>
                  <a:schemeClr val="tx1"/>
                </a:solidFill>
              </a:rPr>
              <a:t>that can be used to </a:t>
            </a:r>
            <a:r>
              <a:rPr lang="en-US" b="1" dirty="0">
                <a:solidFill>
                  <a:srgbClr val="C00000"/>
                </a:solidFill>
              </a:rPr>
              <a:t>prevent overfitting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Adds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information, often in the form of a </a:t>
            </a:r>
            <a:r>
              <a:rPr lang="en-US" b="1" dirty="0">
                <a:solidFill>
                  <a:srgbClr val="0000CC"/>
                </a:solidFill>
              </a:rPr>
              <a:t>penalty against complexity</a:t>
            </a:r>
            <a:r>
              <a:rPr lang="en-US" dirty="0">
                <a:solidFill>
                  <a:schemeClr val="tx1"/>
                </a:solidFill>
              </a:rPr>
              <a:t>, to a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problem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Attempts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find </a:t>
            </a:r>
            <a:r>
              <a:rPr lang="en-US" b="1" dirty="0">
                <a:solidFill>
                  <a:srgbClr val="C00000"/>
                </a:solidFill>
              </a:rPr>
              <a:t>the simplest model </a:t>
            </a:r>
            <a:r>
              <a:rPr lang="en-US" dirty="0">
                <a:solidFill>
                  <a:schemeClr val="tx1"/>
                </a:solidFill>
              </a:rPr>
              <a:t>that explains the data.</a:t>
            </a:r>
          </a:p>
        </p:txBody>
      </p:sp>
    </p:spTree>
    <p:extLst>
      <p:ext uri="{BB962C8B-B14F-4D97-AF65-F5344CB8AC3E}">
        <p14:creationId xmlns:p14="http://schemas.microsoft.com/office/powerpoint/2010/main" val="38174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A6B218-BFAA-48FE-B0F4-3D415045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90" y="406537"/>
            <a:ext cx="6552798" cy="88623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err="1"/>
              <a:t>Exercise</a:t>
            </a:r>
            <a:r>
              <a:rPr lang="id-ID" dirty="0"/>
              <a:t> </a:t>
            </a:r>
            <a:r>
              <a:rPr lang="id-ID" dirty="0" err="1"/>
              <a:t>Exploring</a:t>
            </a:r>
            <a:r>
              <a:rPr lang="id-ID" dirty="0"/>
              <a:t> Data </a:t>
            </a:r>
            <a:r>
              <a:rPr lang="id-ID" dirty="0" err="1"/>
              <a:t>and</a:t>
            </a:r>
            <a:r>
              <a:rPr lang="id-ID" dirty="0"/>
              <a:t> Model </a:t>
            </a:r>
            <a:r>
              <a:rPr lang="id-ID" dirty="0" err="1"/>
              <a:t>Fitting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Evaluation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04D8B8-30EF-4B1F-8471-2419CDFB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090" y="1692547"/>
            <a:ext cx="6563710" cy="21581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20AF9-F1E2-4DDA-8318-9631A4B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1DAD4-1DA9-4D7C-9DA8-7F3449C8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28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30F-BF8C-46FE-9514-73A58A98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12" y="185819"/>
            <a:ext cx="6569988" cy="725349"/>
          </a:xfrm>
        </p:spPr>
        <p:txBody>
          <a:bodyPr>
            <a:normAutofit/>
          </a:bodyPr>
          <a:lstStyle/>
          <a:p>
            <a:r>
              <a:rPr lang="id-ID" dirty="0" err="1"/>
              <a:t>Upload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Google </a:t>
            </a:r>
            <a:r>
              <a:rPr lang="id-ID" dirty="0" err="1"/>
              <a:t>Colab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92AF3-809B-47E6-BBAA-1643FF19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50" y="818313"/>
            <a:ext cx="5300152" cy="16803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E25A6-2F1B-484F-9E90-34F8D5B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8275-9F70-4F8F-8455-91D7348C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81A3CE-2227-493E-B843-211FB683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62" y="2571750"/>
            <a:ext cx="4956111" cy="21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83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30F-BF8C-46FE-9514-73A58A98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12" y="185819"/>
            <a:ext cx="6569988" cy="725349"/>
          </a:xfrm>
        </p:spPr>
        <p:txBody>
          <a:bodyPr>
            <a:normAutofit/>
          </a:bodyPr>
          <a:lstStyle/>
          <a:p>
            <a:r>
              <a:rPr lang="id-ID" dirty="0" err="1"/>
              <a:t>Results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Data </a:t>
            </a:r>
            <a:r>
              <a:rPr lang="id-ID" dirty="0" err="1"/>
              <a:t>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E25A6-2F1B-484F-9E90-34F8D5B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8275-9F70-4F8F-8455-91D7348C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9787F5-D002-487A-B62E-2B72C033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44" y="911168"/>
            <a:ext cx="3112222" cy="383354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025E1A-3122-4E0E-AB9D-0CA19580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145" y="933718"/>
            <a:ext cx="3112222" cy="37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14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528A-F06A-4C92-8025-6E525470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</a:t>
            </a:r>
            <a:r>
              <a:rPr lang="id-ID" dirty="0" err="1"/>
              <a:t>Fitting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A34F-E4FD-4C64-A0C1-C7990FDE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id-ID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partition</a:t>
            </a:r>
            <a:r>
              <a:rPr lang="id-ID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randomly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data into training and test sets. </a:t>
            </a:r>
            <a:endParaRPr lang="id-ID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The proportions of the data for both partitions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be specified using keyword arguments</a:t>
            </a:r>
            <a:r>
              <a:rPr lang="id-ID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 = 0.25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id-ID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By default, 25</a:t>
            </a:r>
            <a:r>
              <a:rPr lang="id-ID" b="1" dirty="0"/>
              <a:t>% </a:t>
            </a:r>
            <a:r>
              <a:rPr lang="en-US" b="1" dirty="0"/>
              <a:t>of the data is assigned to</a:t>
            </a:r>
            <a:r>
              <a:rPr lang="id-ID" b="1" dirty="0"/>
              <a:t> </a:t>
            </a:r>
            <a:r>
              <a:rPr lang="en-US" b="1" dirty="0"/>
              <a:t>the test set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id-ID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Trained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model, and evaluated it on the test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0BD5B-8BF9-460C-8886-CE29CBC2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9A5E9-377E-4BE9-8400-2569CA95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34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FC6144-B3A2-476D-A722-C9186BEB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5" y="102394"/>
            <a:ext cx="5070156" cy="1082170"/>
          </a:xfrm>
        </p:spPr>
        <p:txBody>
          <a:bodyPr>
            <a:normAutofit/>
          </a:bodyPr>
          <a:lstStyle/>
          <a:p>
            <a:r>
              <a:rPr lang="id-ID" sz="4000" dirty="0" err="1"/>
              <a:t>Example</a:t>
            </a:r>
            <a:r>
              <a:rPr lang="id-ID" sz="4000" dirty="0"/>
              <a:t> </a:t>
            </a:r>
            <a:r>
              <a:rPr lang="id-ID" sz="4000" dirty="0" err="1"/>
              <a:t>FitEvalModel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BE37-3928-46C4-8267-57BF6FE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A2A3-D951-4790-B49E-D440CA6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1C7D0-AC24-436A-A633-579AC5CF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" y="1772981"/>
            <a:ext cx="5308486" cy="15975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409D85-71BE-4460-9AEF-0777BACA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8545" y="1381400"/>
            <a:ext cx="5070157" cy="3385863"/>
          </a:xfrm>
        </p:spPr>
      </p:pic>
    </p:spTree>
    <p:extLst>
      <p:ext uri="{BB962C8B-B14F-4D97-AF65-F5344CB8AC3E}">
        <p14:creationId xmlns:p14="http://schemas.microsoft.com/office/powerpoint/2010/main" val="40417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Regression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Linear </a:t>
            </a:r>
            <a:r>
              <a:rPr lang="id-ID" dirty="0" err="1"/>
              <a:t>Regression</a:t>
            </a:r>
            <a:r>
              <a:rPr lang="id-ID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785" y="1438315"/>
            <a:ext cx="5199568" cy="3328948"/>
          </a:xfrm>
        </p:spPr>
        <p:txBody>
          <a:bodyPr>
            <a:normAutofit/>
          </a:bodyPr>
          <a:lstStyle/>
          <a:p>
            <a:pPr algn="r"/>
            <a:r>
              <a:rPr lang="id-ID" sz="1800" b="1" dirty="0" err="1">
                <a:solidFill>
                  <a:srgbClr val="FFFF00"/>
                </a:solidFill>
                <a:latin typeface="+mj-lt"/>
              </a:rPr>
              <a:t>Regression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is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to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predict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the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value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of</a:t>
            </a:r>
            <a:r>
              <a:rPr lang="id-ID" sz="1800" dirty="0">
                <a:latin typeface="+mj-lt"/>
              </a:rPr>
              <a:t> a </a:t>
            </a:r>
            <a:r>
              <a:rPr lang="id-ID" sz="1800" dirty="0" err="1">
                <a:latin typeface="+mj-lt"/>
              </a:rPr>
              <a:t>continuous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response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variable</a:t>
            </a:r>
            <a:r>
              <a:rPr lang="id-ID" sz="1800" dirty="0">
                <a:latin typeface="+mj-lt"/>
              </a:rPr>
              <a:t>.</a:t>
            </a:r>
          </a:p>
          <a:p>
            <a:pPr algn="r"/>
            <a:r>
              <a:rPr lang="id-ID" sz="1800" b="1" i="0" dirty="0">
                <a:solidFill>
                  <a:srgbClr val="FFFF00"/>
                </a:solidFill>
                <a:effectLst/>
                <a:latin typeface="+mj-lt"/>
              </a:rPr>
              <a:t>Linear </a:t>
            </a:r>
            <a:r>
              <a:rPr lang="id-ID" sz="1800" b="1" i="0" dirty="0" err="1">
                <a:solidFill>
                  <a:srgbClr val="FFFF00"/>
                </a:solidFill>
                <a:effectLst/>
                <a:latin typeface="+mj-lt"/>
              </a:rPr>
              <a:t>Regression</a:t>
            </a:r>
            <a:r>
              <a:rPr lang="id-ID" sz="1800" b="1" i="0" dirty="0">
                <a:solidFill>
                  <a:srgbClr val="FFFF00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effectLst/>
                <a:latin typeface="+mj-lt"/>
              </a:rPr>
              <a:t>is</a:t>
            </a:r>
            <a:r>
              <a:rPr lang="id-ID" sz="1800" b="0" i="0" dirty="0">
                <a:effectLst/>
                <a:latin typeface="+mj-lt"/>
              </a:rPr>
              <a:t> </a:t>
            </a:r>
            <a:r>
              <a:rPr lang="id-ID" sz="1800" b="1" i="0" dirty="0" err="1">
                <a:solidFill>
                  <a:srgbClr val="FFC000"/>
                </a:solidFill>
                <a:effectLst/>
                <a:latin typeface="+mj-lt"/>
              </a:rPr>
              <a:t>to</a:t>
            </a:r>
            <a:r>
              <a:rPr lang="id-ID" sz="1800" b="1" i="0" dirty="0">
                <a:solidFill>
                  <a:srgbClr val="FFC000"/>
                </a:solidFill>
                <a:effectLst/>
                <a:latin typeface="+mj-lt"/>
              </a:rPr>
              <a:t> </a:t>
            </a:r>
            <a:r>
              <a:rPr lang="en-US" sz="1800" b="1" i="0" dirty="0">
                <a:solidFill>
                  <a:srgbClr val="FFC000"/>
                </a:solidFill>
                <a:effectLst/>
                <a:latin typeface="+mj-lt"/>
              </a:rPr>
              <a:t>model the relationship between two variables by fitting a linear equation </a:t>
            </a:r>
            <a:r>
              <a:rPr lang="en-US" sz="1800" b="0" i="0" dirty="0">
                <a:effectLst/>
                <a:latin typeface="+mj-lt"/>
              </a:rPr>
              <a:t>to observed data. </a:t>
            </a:r>
            <a:endParaRPr lang="id-ID" sz="1800" b="0" i="0" dirty="0">
              <a:effectLst/>
              <a:latin typeface="+mj-lt"/>
            </a:endParaRPr>
          </a:p>
          <a:p>
            <a:pPr algn="r"/>
            <a:r>
              <a:rPr lang="en-US" sz="1800" b="0" i="0" dirty="0">
                <a:effectLst/>
                <a:latin typeface="+mj-lt"/>
              </a:rPr>
              <a:t>One variable is considered to be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+mj-lt"/>
              </a:rPr>
              <a:t>an explanatory variable</a:t>
            </a:r>
            <a:r>
              <a:rPr lang="en-US" sz="1800" b="0" i="0" dirty="0">
                <a:effectLst/>
                <a:latin typeface="+mj-lt"/>
              </a:rPr>
              <a:t>, and the other is considered to be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+mj-lt"/>
              </a:rPr>
              <a:t>a dependent variable</a:t>
            </a:r>
            <a:r>
              <a:rPr lang="id-ID" sz="1800" dirty="0">
                <a:latin typeface="+mj-lt"/>
              </a:rPr>
              <a:t>.</a:t>
            </a:r>
          </a:p>
          <a:p>
            <a:pPr algn="r"/>
            <a:r>
              <a:rPr lang="id-ID" sz="1800" dirty="0">
                <a:latin typeface="+mj-lt"/>
              </a:rPr>
              <a:t>Linear </a:t>
            </a:r>
            <a:r>
              <a:rPr lang="id-ID" sz="1800" dirty="0" err="1">
                <a:latin typeface="+mj-lt"/>
              </a:rPr>
              <a:t>Regression</a:t>
            </a:r>
            <a:r>
              <a:rPr lang="id-ID" sz="1800" dirty="0">
                <a:latin typeface="+mj-lt"/>
              </a:rPr>
              <a:t> in </a:t>
            </a:r>
            <a:r>
              <a:rPr lang="id-ID" sz="1800" dirty="0" err="1">
                <a:latin typeface="+mj-lt"/>
              </a:rPr>
              <a:t>this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lecture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is</a:t>
            </a:r>
            <a:r>
              <a:rPr lang="id-ID" sz="1800" dirty="0">
                <a:latin typeface="+mj-lt"/>
              </a:rPr>
              <a:t> </a:t>
            </a:r>
            <a:r>
              <a:rPr lang="id-ID" sz="1800" dirty="0" err="1">
                <a:latin typeface="+mj-lt"/>
              </a:rPr>
              <a:t>called</a:t>
            </a:r>
            <a:r>
              <a:rPr lang="id-ID" sz="1800" dirty="0">
                <a:latin typeface="+mj-lt"/>
              </a:rPr>
              <a:t> as </a:t>
            </a:r>
            <a:r>
              <a:rPr lang="id-ID" sz="1800" b="1" dirty="0" err="1">
                <a:solidFill>
                  <a:srgbClr val="FFFF00"/>
                </a:solidFill>
                <a:latin typeface="+mj-lt"/>
              </a:rPr>
              <a:t>Simple</a:t>
            </a:r>
            <a:r>
              <a:rPr lang="id-ID" sz="1800" b="1" dirty="0">
                <a:solidFill>
                  <a:srgbClr val="FFFF00"/>
                </a:solidFill>
                <a:latin typeface="+mj-lt"/>
              </a:rPr>
              <a:t> Linear </a:t>
            </a:r>
            <a:r>
              <a:rPr lang="id-ID" sz="1800" b="1" dirty="0" err="1">
                <a:solidFill>
                  <a:srgbClr val="FFFF00"/>
                </a:solidFill>
                <a:latin typeface="+mj-lt"/>
              </a:rPr>
              <a:t>Regression</a:t>
            </a:r>
            <a:r>
              <a:rPr lang="id-ID" sz="18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id-ID" sz="1800" b="1" dirty="0" err="1">
                <a:solidFill>
                  <a:srgbClr val="FFFF00"/>
                </a:solidFill>
                <a:latin typeface="+mj-lt"/>
              </a:rPr>
              <a:t>or</a:t>
            </a:r>
            <a:r>
              <a:rPr lang="id-ID" sz="1800" b="1" dirty="0">
                <a:solidFill>
                  <a:srgbClr val="FFFF00"/>
                </a:solidFill>
                <a:latin typeface="+mj-lt"/>
              </a:rPr>
              <a:t> SLR</a:t>
            </a:r>
            <a:endParaRPr lang="en-US" sz="18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3896-5B70-45FC-8889-46673A9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Hasil gambar untuk what is linear regression">
            <a:extLst>
              <a:ext uri="{FF2B5EF4-FFF2-40B4-BE49-F238E27FC236}">
                <a16:creationId xmlns:a16="http://schemas.microsoft.com/office/drawing/2014/main" id="{167B5904-96DE-475C-BDC6-88E7800C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5" y="1605392"/>
            <a:ext cx="3719707" cy="27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528A-F06A-4C92-8025-6E525470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err="1"/>
              <a:t>Cross</a:t>
            </a:r>
            <a:r>
              <a:rPr lang="id-ID" sz="4000" dirty="0"/>
              <a:t> </a:t>
            </a:r>
            <a:r>
              <a:rPr lang="id-ID" sz="4000" dirty="0" err="1"/>
              <a:t>Validating</a:t>
            </a:r>
            <a:r>
              <a:rPr lang="id-ID" sz="4000" dirty="0"/>
              <a:t> </a:t>
            </a:r>
            <a:r>
              <a:rPr lang="id-ID" sz="4000" dirty="0" err="1"/>
              <a:t>the</a:t>
            </a:r>
            <a:r>
              <a:rPr lang="id-ID" sz="4000" dirty="0"/>
              <a:t> Model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A34F-E4FD-4C64-A0C1-C7990FDE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The </a:t>
            </a:r>
            <a:r>
              <a:rPr lang="en-US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cross_val_score</a:t>
            </a:r>
            <a:r>
              <a:rPr lang="id-ID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helper function allows us to easily perform cross validation using</a:t>
            </a:r>
            <a:r>
              <a:rPr lang="id-ID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the provided data and estimator. </a:t>
            </a:r>
            <a:endParaRPr lang="id-ID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Specified</a:t>
            </a:r>
            <a:r>
              <a:rPr lang="id-ID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five-fold cross validation using the keyword argument</a:t>
            </a:r>
            <a:r>
              <a:rPr lang="id-ID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cv = 5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lang="id-ID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d-ID" dirty="0" err="1">
                <a:solidFill>
                  <a:schemeClr val="tx1"/>
                </a:solidFill>
                <a:effectLst/>
                <a:latin typeface="+mj-lt"/>
              </a:rPr>
              <a:t>Ea</a:t>
            </a:r>
            <a:r>
              <a:rPr lang="en-US" dirty="0" err="1">
                <a:solidFill>
                  <a:schemeClr val="tx1"/>
                </a:solidFill>
                <a:effectLst/>
                <a:latin typeface="+mj-lt"/>
              </a:rPr>
              <a:t>ch</a:t>
            </a:r>
            <a:r>
              <a:rPr lang="id-ID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instance will be randomly assigned to one of five</a:t>
            </a:r>
            <a:r>
              <a:rPr lang="id-ID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partitions. </a:t>
            </a:r>
            <a:endParaRPr lang="id-ID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Each partition will be used to train and test the model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0BD5B-8BF9-460C-8886-CE29CBC2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9A5E9-377E-4BE9-8400-2569CA95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52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FC6144-B3A2-476D-A722-C9186BEB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5" y="102394"/>
            <a:ext cx="5070156" cy="1082170"/>
          </a:xfrm>
        </p:spPr>
        <p:txBody>
          <a:bodyPr>
            <a:normAutofit fontScale="90000"/>
          </a:bodyPr>
          <a:lstStyle/>
          <a:p>
            <a:r>
              <a:rPr lang="id-ID" sz="4000" dirty="0" err="1"/>
              <a:t>Example</a:t>
            </a:r>
            <a:r>
              <a:rPr lang="id-ID" sz="4000" dirty="0"/>
              <a:t> </a:t>
            </a:r>
            <a:r>
              <a:rPr lang="id-ID" sz="4000" dirty="0" err="1"/>
              <a:t>CrossValModel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BE37-3928-46C4-8267-57BF6FE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A2A3-D951-4790-B49E-D440CA6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8F508B-24C2-4601-9AEA-99E8BB1E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9" y="1641752"/>
            <a:ext cx="5031269" cy="155169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ACA8BA-5D5E-44C9-92DC-8B6BEE901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8545" y="1493429"/>
            <a:ext cx="4924354" cy="3273834"/>
          </a:xfrm>
        </p:spPr>
      </p:pic>
    </p:spTree>
    <p:extLst>
      <p:ext uri="{BB962C8B-B14F-4D97-AF65-F5344CB8AC3E}">
        <p14:creationId xmlns:p14="http://schemas.microsoft.com/office/powerpoint/2010/main" val="2648303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F40-2786-4287-8401-47D280CA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Gradient</a:t>
            </a:r>
            <a:r>
              <a:rPr lang="id-ID" dirty="0"/>
              <a:t> </a:t>
            </a:r>
            <a:r>
              <a:rPr lang="id-ID" dirty="0" err="1"/>
              <a:t>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558D-3CBE-44F6-B052-AE10AEEB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>
                    <a:solidFill>
                      <a:srgbClr val="FFFF00"/>
                    </a:solidFill>
                  </a:rPr>
                  <a:t>To</a:t>
                </a:r>
                <a:r>
                  <a:rPr lang="id-ID" b="1" dirty="0">
                    <a:solidFill>
                      <a:srgbClr val="FFFF00"/>
                    </a:solidFill>
                  </a:rPr>
                  <a:t> </a:t>
                </a:r>
                <a:r>
                  <a:rPr lang="en-US" b="1" dirty="0">
                    <a:solidFill>
                      <a:srgbClr val="FFFF00"/>
                    </a:solidFill>
                  </a:rPr>
                  <a:t>estimate </a:t>
                </a:r>
                <a:r>
                  <a:rPr lang="en-US" dirty="0"/>
                  <a:t>the values of the model's parameters that minimize the</a:t>
                </a:r>
                <a:r>
                  <a:rPr lang="id-ID" dirty="0"/>
                  <a:t> </a:t>
                </a:r>
                <a:r>
                  <a:rPr lang="en-US" dirty="0"/>
                  <a:t>value of the cost function</a:t>
                </a:r>
                <a:r>
                  <a:rPr lang="id-ID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1" dirty="0">
                    <a:solidFill>
                      <a:srgbClr val="FFFF00"/>
                    </a:solidFill>
                  </a:rPr>
                  <a:t>An</a:t>
                </a:r>
                <a:r>
                  <a:rPr lang="id-ID" b="1" dirty="0">
                    <a:solidFill>
                      <a:srgbClr val="FFFF00"/>
                    </a:solidFill>
                  </a:rPr>
                  <a:t> </a:t>
                </a:r>
                <a:r>
                  <a:rPr lang="en-US" b="1" dirty="0">
                    <a:solidFill>
                      <a:srgbClr val="FFFF00"/>
                    </a:solidFill>
                  </a:rPr>
                  <a:t>optimization algorithm </a:t>
                </a:r>
                <a:r>
                  <a:rPr lang="en-US" dirty="0"/>
                  <a:t>that can be used to estimate the</a:t>
                </a:r>
                <a:r>
                  <a:rPr lang="id-ID" dirty="0"/>
                  <a:t> </a:t>
                </a:r>
                <a:r>
                  <a:rPr lang="en-US" dirty="0"/>
                  <a:t>local minimum of a function.</a:t>
                </a:r>
                <a:endParaRPr lang="id-ID" dirty="0"/>
              </a:p>
              <a:p>
                <a:pPr>
                  <a:lnSpc>
                    <a:spcPct val="110000"/>
                  </a:lnSpc>
                </a:pPr>
                <a:r>
                  <a:rPr lang="en-US" b="1" dirty="0">
                    <a:solidFill>
                      <a:srgbClr val="FFFF00"/>
                    </a:solidFill>
                  </a:rPr>
                  <a:t>To</a:t>
                </a:r>
                <a:r>
                  <a:rPr lang="id-ID" b="1" dirty="0">
                    <a:solidFill>
                      <a:srgbClr val="FFFF00"/>
                    </a:solidFill>
                  </a:rPr>
                  <a:t> </a:t>
                </a:r>
                <a:r>
                  <a:rPr lang="en-US" b="1" dirty="0">
                    <a:solidFill>
                      <a:srgbClr val="FFFF00"/>
                    </a:solidFill>
                  </a:rPr>
                  <a:t>find the parameters </a:t>
                </a:r>
                <a:r>
                  <a:rPr lang="en-US" dirty="0"/>
                  <a:t>that minimize a real-valued cost</a:t>
                </a:r>
                <a:r>
                  <a:rPr lang="id-ID" dirty="0"/>
                  <a:t> </a:t>
                </a:r>
                <a:r>
                  <a:rPr lang="en-US" dirty="0"/>
                  <a:t>function, C, of many variables</a:t>
                </a:r>
                <a:r>
                  <a:rPr lang="id-ID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1" dirty="0">
                    <a:solidFill>
                      <a:srgbClr val="FFFF00"/>
                    </a:solidFill>
                  </a:rPr>
                  <a:t>Estimates</a:t>
                </a:r>
                <a:r>
                  <a:rPr lang="id-ID" b="1" dirty="0">
                    <a:solidFill>
                      <a:srgbClr val="FFFF00"/>
                    </a:solidFill>
                  </a:rPr>
                  <a:t> </a:t>
                </a:r>
                <a:r>
                  <a:rPr lang="en-US" b="1" dirty="0">
                    <a:solidFill>
                      <a:srgbClr val="FFFF00"/>
                    </a:solidFill>
                  </a:rPr>
                  <a:t>the local minimum </a:t>
                </a:r>
                <a:r>
                  <a:rPr lang="en-US" dirty="0"/>
                  <a:t>of a function</a:t>
                </a:r>
                <a:r>
                  <a:rPr lang="id-ID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d-ID" dirty="0"/>
                  <a:t>The </a:t>
                </a:r>
                <a:r>
                  <a:rPr lang="en-US" dirty="0"/>
                  <a:t>important hyperparameter is </a:t>
                </a:r>
                <a:r>
                  <a:rPr lang="en-US" b="1" dirty="0">
                    <a:solidFill>
                      <a:srgbClr val="FFFF00"/>
                    </a:solidFill>
                  </a:rPr>
                  <a:t>the learning rate,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558D-3CBE-44F6-B052-AE10AEEB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9" t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9A012-673B-4288-9D05-84128F70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08D3-B732-427C-AF14-C41527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9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F40-2786-4287-8401-47D280CA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Simple</a:t>
            </a:r>
            <a:r>
              <a:rPr lang="id-ID" dirty="0"/>
              <a:t> </a:t>
            </a:r>
            <a:r>
              <a:rPr lang="id-ID" dirty="0" err="1"/>
              <a:t>Mathematics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Gradient</a:t>
            </a:r>
            <a:r>
              <a:rPr lang="id-ID" dirty="0"/>
              <a:t> </a:t>
            </a:r>
            <a:r>
              <a:rPr lang="id-ID" dirty="0" err="1"/>
              <a:t>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558D-3CBE-44F6-B052-AE10AEEB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714" y="1397876"/>
                <a:ext cx="8246070" cy="324769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d-ID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id-ID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id-ID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d-ID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id-ID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id-ID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d-ID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d-ID" b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is</a:t>
                </a:r>
                <a:r>
                  <a:rPr lang="id-ID" dirty="0"/>
                  <a:t> </a:t>
                </a:r>
                <a:r>
                  <a:rPr lang="en-US" dirty="0"/>
                  <a:t>the partial derivative of C with respect to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dirty="0"/>
                  <a:t> is </a:t>
                </a:r>
                <a:r>
                  <a:rPr lang="en-US" dirty="0"/>
                  <a:t>the partial derivative of C with respect to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err="1"/>
                  <a:t>is</a:t>
                </a:r>
                <a:r>
                  <a:rPr lang="id-ID" dirty="0"/>
                  <a:t> </a:t>
                </a:r>
                <a:r>
                  <a:rPr lang="id-ID" dirty="0" err="1"/>
                  <a:t>the</a:t>
                </a:r>
                <a:r>
                  <a:rPr lang="id-ID" dirty="0"/>
                  <a:t> </a:t>
                </a:r>
                <a:r>
                  <a:rPr lang="en-US" dirty="0"/>
                  <a:t>change in the</a:t>
                </a:r>
                <a:r>
                  <a:rPr lang="id-ID" dirty="0"/>
                  <a:t> </a:t>
                </a:r>
                <a:r>
                  <a:rPr lang="en-US" dirty="0"/>
                  <a:t>value of</a:t>
                </a:r>
                <a:r>
                  <a:rPr lang="id-ID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err="1"/>
                  <a:t>is</a:t>
                </a:r>
                <a:r>
                  <a:rPr lang="id-ID" dirty="0"/>
                  <a:t> </a:t>
                </a:r>
                <a:r>
                  <a:rPr lang="id-ID" dirty="0" err="1"/>
                  <a:t>the</a:t>
                </a:r>
                <a:r>
                  <a:rPr lang="id-ID" dirty="0"/>
                  <a:t> </a:t>
                </a:r>
                <a:r>
                  <a:rPr lang="en-US" dirty="0"/>
                  <a:t>change in the</a:t>
                </a:r>
                <a:r>
                  <a:rPr lang="id-ID" dirty="0"/>
                  <a:t> </a:t>
                </a:r>
                <a:r>
                  <a:rPr lang="en-US" dirty="0"/>
                  <a:t>value of</a:t>
                </a:r>
                <a:r>
                  <a:rPr lang="id-ID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FFFF00"/>
                    </a:solidFill>
                  </a:rPr>
                  <a:t>Taking a small step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b="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in the</a:t>
                </a:r>
                <a:r>
                  <a:rPr lang="id-ID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direction and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direction results in a small change in the value of C, </a:t>
                </a:r>
                <a14:m>
                  <m:oMath xmlns:m="http://schemas.openxmlformats.org/officeDocument/2006/math">
                    <m:r>
                      <a:rPr lang="id-ID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id-ID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id-ID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558D-3CBE-44F6-B052-AE10AEEB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14" y="1397876"/>
                <a:ext cx="8246070" cy="3247696"/>
              </a:xfrm>
              <a:blipFill>
                <a:blip r:embed="rId2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9A012-673B-4288-9D05-84128F70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08D3-B732-427C-AF14-C41527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5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F40-2786-4287-8401-47D280CA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Gradient</a:t>
            </a:r>
            <a:r>
              <a:rPr lang="id-ID" dirty="0"/>
              <a:t> </a:t>
            </a:r>
            <a:r>
              <a:rPr lang="id-ID" dirty="0" err="1"/>
              <a:t>Descent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4AAE3-59ED-4C6D-B20C-924C6D727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84" y="1556251"/>
            <a:ext cx="4202416" cy="2839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9A012-673B-4288-9D05-84128F70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08D3-B732-427C-AF14-C41527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6" name="Picture 2" descr="Gradient Descent — ML Glossary documentation">
            <a:extLst>
              <a:ext uri="{FF2B5EF4-FFF2-40B4-BE49-F238E27FC236}">
                <a16:creationId xmlns:a16="http://schemas.microsoft.com/office/drawing/2014/main" id="{1EB6B2F7-D156-4A21-AF2B-B0DE74BE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1443045"/>
            <a:ext cx="28098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6F619-5EFC-442E-8107-58E30B348212}"/>
              </a:ext>
            </a:extLst>
          </p:cNvPr>
          <p:cNvSpPr txBox="1"/>
          <p:nvPr/>
        </p:nvSpPr>
        <p:spPr>
          <a:xfrm>
            <a:off x="4571999" y="3568276"/>
            <a:ext cx="4358103" cy="1237587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Gradient descent is sometimes described by the analogy of a </a:t>
            </a:r>
            <a:r>
              <a:rPr lang="en-US" b="1" dirty="0">
                <a:solidFill>
                  <a:srgbClr val="FFFF00"/>
                </a:solidFill>
              </a:rPr>
              <a:t>blindfolded person who is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trying to find her way from somewhere on a mountainside to the lowest point of the valley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930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3AA08F-11D4-48F6-84FB-3DD7C7F4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089" y="217351"/>
            <a:ext cx="6707711" cy="725349"/>
          </a:xfrm>
        </p:spPr>
        <p:txBody>
          <a:bodyPr>
            <a:normAutofit/>
          </a:bodyPr>
          <a:lstStyle/>
          <a:p>
            <a:r>
              <a:rPr lang="id-ID" sz="4000" dirty="0" err="1"/>
              <a:t>Types</a:t>
            </a:r>
            <a:r>
              <a:rPr lang="id-ID" sz="4000" dirty="0"/>
              <a:t> </a:t>
            </a:r>
            <a:r>
              <a:rPr lang="id-ID" sz="4000" dirty="0" err="1"/>
              <a:t>of</a:t>
            </a:r>
            <a:r>
              <a:rPr lang="id-ID" sz="4000" dirty="0"/>
              <a:t> </a:t>
            </a:r>
            <a:r>
              <a:rPr lang="id-ID" sz="4000" dirty="0" err="1"/>
              <a:t>Gradient</a:t>
            </a:r>
            <a:r>
              <a:rPr lang="id-ID" sz="4000" dirty="0"/>
              <a:t> </a:t>
            </a:r>
            <a:r>
              <a:rPr lang="id-ID" sz="4000" dirty="0" err="1"/>
              <a:t>Descent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8B3D8D-F495-47E4-84F9-B5E828D7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882" y="1061545"/>
            <a:ext cx="6730291" cy="36269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Batch </a:t>
            </a:r>
            <a:r>
              <a:rPr lang="id-ID" sz="1600" b="1" dirty="0">
                <a:solidFill>
                  <a:srgbClr val="C00000"/>
                </a:solidFill>
              </a:rPr>
              <a:t>G</a:t>
            </a:r>
            <a:r>
              <a:rPr lang="en-US" sz="1600" b="1" dirty="0" err="1">
                <a:solidFill>
                  <a:srgbClr val="C00000"/>
                </a:solidFill>
              </a:rPr>
              <a:t>radient</a:t>
            </a:r>
            <a:r>
              <a:rPr lang="id-ID" sz="1600" b="1" dirty="0">
                <a:solidFill>
                  <a:srgbClr val="C00000"/>
                </a:solidFill>
              </a:rPr>
              <a:t> D</a:t>
            </a:r>
            <a:r>
              <a:rPr lang="en-US" sz="1600" b="1" dirty="0" err="1">
                <a:solidFill>
                  <a:srgbClr val="C00000"/>
                </a:solidFill>
              </a:rPr>
              <a:t>escent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id-ID" sz="16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Uses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all of the training instances to update the model parameters in each iteration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deterministic algorithm, and will produce the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same parameter values given the same training set. </a:t>
            </a:r>
            <a:endParaRPr lang="id-ID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id-ID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Stochastic </a:t>
            </a:r>
            <a:r>
              <a:rPr lang="id-ID" sz="1600" b="1" dirty="0">
                <a:solidFill>
                  <a:srgbClr val="C00000"/>
                </a:solidFill>
              </a:rPr>
              <a:t>G</a:t>
            </a:r>
            <a:r>
              <a:rPr lang="en-US" sz="1600" b="1" dirty="0" err="1">
                <a:solidFill>
                  <a:srgbClr val="C00000"/>
                </a:solidFill>
              </a:rPr>
              <a:t>radient</a:t>
            </a:r>
            <a:r>
              <a:rPr lang="id-ID" sz="1600" b="1" dirty="0">
                <a:solidFill>
                  <a:srgbClr val="C00000"/>
                </a:solidFill>
              </a:rPr>
              <a:t> D</a:t>
            </a:r>
            <a:r>
              <a:rPr lang="en-US" sz="1600" b="1" dirty="0" err="1">
                <a:solidFill>
                  <a:srgbClr val="C00000"/>
                </a:solidFill>
              </a:rPr>
              <a:t>escent</a:t>
            </a:r>
            <a:r>
              <a:rPr lang="id-ID" sz="1600" b="1" dirty="0">
                <a:solidFill>
                  <a:srgbClr val="C00000"/>
                </a:solidFill>
              </a:rPr>
              <a:t> (SGD)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Updates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parameters using only a single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training instance in each iteration. </a:t>
            </a:r>
            <a:endParaRPr lang="id-ID" sz="16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The training instance is usually selected randomly.</a:t>
            </a:r>
            <a:endParaRPr lang="id-ID" sz="16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Preferred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when there are hundreds of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thousands of training instances or more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22CA-550E-4FA1-AA83-1D5DBC67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F7B5A-6F36-4881-A970-A0845EB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8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F40-2786-4287-8401-47D280CA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The </a:t>
            </a:r>
            <a:r>
              <a:rPr lang="id-ID" dirty="0" err="1"/>
              <a:t>Contribution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Rate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558D-3CBE-44F6-B052-AE10AEEB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714" y="1397876"/>
                <a:ext cx="8246070" cy="324769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d-ID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id-ID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d-ID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𝜼𝜵</m:t>
                      </m:r>
                      <m:r>
                        <a:rPr lang="id-ID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id-ID" sz="16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id-ID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id-ID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id-ID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num>
                                <m:den>
                                  <m:r>
                                    <a:rPr lang="id-ID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id-ID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d-ID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d-ID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id-ID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id-ID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num>
                                <m:den>
                                  <m:r>
                                    <a:rPr lang="id-ID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id-ID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d-ID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d-ID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id-ID" sz="1600" b="1" dirty="0"/>
              </a:p>
              <a:p>
                <a:endParaRPr lang="id-ID" sz="1600" dirty="0"/>
              </a:p>
              <a:p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600" dirty="0"/>
                  <a:t> </a:t>
                </a:r>
                <a:r>
                  <a:rPr lang="id-ID" sz="1600" dirty="0" err="1"/>
                  <a:t>is</a:t>
                </a:r>
                <a:r>
                  <a:rPr lang="id-ID" sz="1600" dirty="0"/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the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gradient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vector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dirty="0" err="1"/>
                  <a:t>of</a:t>
                </a:r>
                <a:r>
                  <a:rPr lang="id-ID" sz="1600" dirty="0"/>
                  <a:t> C.</a:t>
                </a:r>
              </a:p>
              <a:p>
                <a:r>
                  <a:rPr lang="id-ID" sz="1600" dirty="0"/>
                  <a:t>The 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minus</a:t>
                </a:r>
                <a:r>
                  <a:rPr lang="id-ID" sz="1600" dirty="0"/>
                  <a:t> </a:t>
                </a:r>
                <a:r>
                  <a:rPr lang="id-ID" sz="1600" dirty="0" err="1"/>
                  <a:t>sign</a:t>
                </a:r>
                <a:r>
                  <a:rPr lang="id-ID" sz="1600" dirty="0"/>
                  <a:t> </a:t>
                </a:r>
                <a:r>
                  <a:rPr lang="id-ID" sz="1600" dirty="0" err="1"/>
                  <a:t>will</a:t>
                </a:r>
                <a:r>
                  <a:rPr lang="id-ID" sz="1600" dirty="0"/>
                  <a:t> </a:t>
                </a:r>
                <a:r>
                  <a:rPr lang="id-ID" sz="1600" dirty="0" err="1"/>
                  <a:t>ensure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that</a:t>
                </a:r>
                <a:r>
                  <a:rPr lang="id-ID" sz="1600" dirty="0"/>
                  <a:t>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600" dirty="0"/>
                  <a:t> </a:t>
                </a:r>
                <a:r>
                  <a:rPr lang="id-ID" sz="1600" dirty="0" err="1"/>
                  <a:t>negative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to</a:t>
                </a:r>
                <a:r>
                  <a:rPr lang="id-ID" sz="1600" dirty="0"/>
                  <a:t> </a:t>
                </a:r>
                <a:r>
                  <a:rPr lang="id-ID" sz="1600" dirty="0" err="1"/>
                  <a:t>ensure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that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en-US" sz="1600" dirty="0"/>
                  <a:t>variables vector take a step in the direction of the steepest decline.</a:t>
                </a:r>
                <a:endParaRPr lang="id-ID" sz="1600" dirty="0"/>
              </a:p>
              <a:p>
                <a:r>
                  <a:rPr lang="id-ID" sz="1600" dirty="0"/>
                  <a:t>T</a:t>
                </a:r>
                <a:r>
                  <a:rPr lang="en-US" sz="1600" dirty="0"/>
                  <a:t>he </a:t>
                </a:r>
                <a:r>
                  <a:rPr lang="en-US" sz="1600" b="1" dirty="0">
                    <a:solidFill>
                      <a:srgbClr val="FFFF00"/>
                    </a:solidFill>
                  </a:rPr>
                  <a:t>learning rate c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ontrols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how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fast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the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gradient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descent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to</a:t>
                </a:r>
                <a:r>
                  <a:rPr lang="id-ID" sz="16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600" b="1" dirty="0" err="1">
                    <a:solidFill>
                      <a:srgbClr val="FFFF00"/>
                    </a:solidFill>
                  </a:rPr>
                  <a:t>converge</a:t>
                </a:r>
                <a:r>
                  <a:rPr lang="en-US" sz="1600" dirty="0"/>
                  <a:t>.</a:t>
                </a:r>
                <a:r>
                  <a:rPr lang="id-ID" sz="1600" dirty="0"/>
                  <a:t> </a:t>
                </a:r>
              </a:p>
              <a:p>
                <a:pPr lvl="1"/>
                <a:r>
                  <a:rPr lang="id-ID" sz="1600" dirty="0"/>
                  <a:t>The </a:t>
                </a:r>
                <a:r>
                  <a:rPr lang="id-ID" sz="1600" dirty="0" err="1"/>
                  <a:t>smaller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learning</a:t>
                </a:r>
                <a:r>
                  <a:rPr lang="id-ID" sz="1600" dirty="0"/>
                  <a:t> </a:t>
                </a:r>
                <a:r>
                  <a:rPr lang="id-ID" sz="1600" dirty="0" err="1"/>
                  <a:t>rate</a:t>
                </a:r>
                <a:r>
                  <a:rPr lang="id-ID" sz="1600" dirty="0"/>
                  <a:t>,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longer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time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needs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to</a:t>
                </a:r>
                <a:r>
                  <a:rPr lang="id-ID" sz="1600" dirty="0"/>
                  <a:t> </a:t>
                </a:r>
                <a:r>
                  <a:rPr lang="id-ID" sz="1600" dirty="0" err="1"/>
                  <a:t>converge</a:t>
                </a:r>
                <a:r>
                  <a:rPr lang="id-ID" sz="1600" dirty="0"/>
                  <a:t>.</a:t>
                </a:r>
                <a:r>
                  <a:rPr lang="en-US" sz="1600" dirty="0"/>
                  <a:t> </a:t>
                </a:r>
                <a:endParaRPr lang="id-ID" sz="1600" dirty="0"/>
              </a:p>
              <a:p>
                <a:pPr lvl="1"/>
                <a:r>
                  <a:rPr lang="id-ID" sz="1600" dirty="0"/>
                  <a:t>The </a:t>
                </a:r>
                <a:r>
                  <a:rPr lang="id-ID" sz="1600" dirty="0" err="1"/>
                  <a:t>higher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learning</a:t>
                </a:r>
                <a:r>
                  <a:rPr lang="id-ID" sz="1600" dirty="0"/>
                  <a:t> </a:t>
                </a:r>
                <a:r>
                  <a:rPr lang="id-ID" sz="1600" dirty="0" err="1"/>
                  <a:t>rate</a:t>
                </a:r>
                <a:r>
                  <a:rPr lang="id-ID" sz="1600" dirty="0"/>
                  <a:t>,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higher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possibility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to</a:t>
                </a:r>
                <a:r>
                  <a:rPr lang="id-ID" sz="1600" dirty="0"/>
                  <a:t> </a:t>
                </a:r>
                <a:r>
                  <a:rPr lang="id-ID" sz="1600" dirty="0" err="1"/>
                  <a:t>oscillate</a:t>
                </a:r>
                <a:r>
                  <a:rPr lang="id-ID" sz="1600" dirty="0"/>
                  <a:t> </a:t>
                </a:r>
                <a:r>
                  <a:rPr lang="id-ID" sz="1600" dirty="0" err="1"/>
                  <a:t>around</a:t>
                </a:r>
                <a:r>
                  <a:rPr lang="id-ID" sz="1600" dirty="0"/>
                  <a:t> </a:t>
                </a:r>
                <a:r>
                  <a:rPr lang="id-ID" sz="1600" dirty="0" err="1"/>
                  <a:t>the</a:t>
                </a:r>
                <a:r>
                  <a:rPr lang="id-ID" sz="1600" dirty="0"/>
                  <a:t> optimal </a:t>
                </a:r>
                <a:r>
                  <a:rPr lang="id-ID" sz="1600" dirty="0" err="1"/>
                  <a:t>values</a:t>
                </a:r>
                <a:r>
                  <a:rPr lang="id-ID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558D-3CBE-44F6-B052-AE10AEEB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14" y="1397876"/>
                <a:ext cx="8246070" cy="3247696"/>
              </a:xfrm>
              <a:blipFill>
                <a:blip r:embed="rId2"/>
                <a:stretch>
                  <a:fillRect l="-296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9A012-673B-4288-9D05-84128F70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08D3-B732-427C-AF14-C41527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2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3AA08F-11D4-48F6-84FB-3DD7C7F4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089" y="217351"/>
            <a:ext cx="6707711" cy="725349"/>
          </a:xfrm>
        </p:spPr>
        <p:txBody>
          <a:bodyPr>
            <a:normAutofit/>
          </a:bodyPr>
          <a:lstStyle/>
          <a:p>
            <a:r>
              <a:rPr lang="id-ID" sz="4000" dirty="0" err="1"/>
              <a:t>Example</a:t>
            </a:r>
            <a:r>
              <a:rPr lang="id-ID" sz="4000" dirty="0"/>
              <a:t> </a:t>
            </a:r>
            <a:r>
              <a:rPr lang="id-ID" sz="4000" dirty="0" err="1"/>
              <a:t>of</a:t>
            </a:r>
            <a:r>
              <a:rPr lang="id-ID" sz="4000" dirty="0"/>
              <a:t> </a:t>
            </a:r>
            <a:r>
              <a:rPr lang="id-ID" sz="4000" dirty="0" err="1"/>
              <a:t>the</a:t>
            </a:r>
            <a:r>
              <a:rPr lang="id-ID" sz="4000" dirty="0"/>
              <a:t> Use </a:t>
            </a:r>
            <a:r>
              <a:rPr lang="id-ID" sz="4000" dirty="0" err="1"/>
              <a:t>of</a:t>
            </a:r>
            <a:r>
              <a:rPr lang="id-ID" sz="4000" dirty="0"/>
              <a:t> SGD</a:t>
            </a:r>
            <a:endParaRPr lang="en-US" sz="4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7F613D8-EF08-4A98-BF18-7B3D6CF5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61" y="1029046"/>
            <a:ext cx="4062897" cy="15678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22CA-550E-4FA1-AA83-1D5DBC67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F7B5A-6F36-4881-A970-A0845EB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8B25EA-2341-4A74-811F-A2A48624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45" y="1606586"/>
            <a:ext cx="4525909" cy="3012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47AD5-1C1F-4304-A8A5-0E5DC265BBC9}"/>
              </a:ext>
            </a:extLst>
          </p:cNvPr>
          <p:cNvSpPr txBox="1"/>
          <p:nvPr/>
        </p:nvSpPr>
        <p:spPr>
          <a:xfrm>
            <a:off x="1849821" y="3113020"/>
            <a:ext cx="2403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Cross</a:t>
            </a:r>
            <a:r>
              <a:rPr lang="id-ID" dirty="0"/>
              <a:t> </a:t>
            </a:r>
            <a:r>
              <a:rPr lang="id-ID" dirty="0" err="1"/>
              <a:t>validation</a:t>
            </a:r>
            <a:r>
              <a:rPr lang="id-ID" dirty="0"/>
              <a:t> </a:t>
            </a:r>
            <a:r>
              <a:rPr lang="id-ID" dirty="0" err="1"/>
              <a:t>folds</a:t>
            </a:r>
            <a:r>
              <a:rPr lang="id-ID" dirty="0"/>
              <a:t>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be</a:t>
            </a:r>
            <a:r>
              <a:rPr lang="id-ID" dirty="0"/>
              <a:t> set </a:t>
            </a:r>
            <a:r>
              <a:rPr lang="id-ID" dirty="0" err="1"/>
              <a:t>up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</a:t>
            </a:r>
            <a:r>
              <a:rPr lang="id-ID" dirty="0" err="1"/>
              <a:t>manipulating</a:t>
            </a:r>
            <a:r>
              <a:rPr lang="id-ID" dirty="0"/>
              <a:t> </a:t>
            </a:r>
            <a:r>
              <a:rPr lang="id-ID" dirty="0" err="1"/>
              <a:t>argument</a:t>
            </a:r>
            <a:r>
              <a:rPr lang="id-ID" dirty="0"/>
              <a:t> </a:t>
            </a:r>
            <a:r>
              <a:rPr lang="en-US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cv = </a:t>
            </a:r>
            <a:r>
              <a:rPr lang="id-ID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d-ID" b="1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id-ID" dirty="0" err="1">
                <a:effectLst/>
                <a:latin typeface="+mj-lt"/>
              </a:rPr>
              <a:t>where</a:t>
            </a:r>
            <a:r>
              <a:rPr lang="id-ID" dirty="0">
                <a:effectLst/>
                <a:latin typeface="+mj-lt"/>
              </a:rPr>
              <a:t> </a:t>
            </a:r>
            <a:r>
              <a:rPr lang="id-ID" b="1" dirty="0">
                <a:solidFill>
                  <a:srgbClr val="0070C0"/>
                </a:solidFill>
                <a:effectLst/>
                <a:latin typeface="+mj-lt"/>
              </a:rPr>
              <a:t>n </a:t>
            </a:r>
            <a:r>
              <a:rPr lang="id-ID" b="1" dirty="0" err="1">
                <a:solidFill>
                  <a:srgbClr val="0070C0"/>
                </a:solidFill>
                <a:effectLst/>
                <a:latin typeface="+mj-lt"/>
              </a:rPr>
              <a:t>is</a:t>
            </a:r>
            <a:r>
              <a:rPr lang="id-ID" b="1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id-ID" b="1" dirty="0" err="1">
                <a:solidFill>
                  <a:srgbClr val="0070C0"/>
                </a:solidFill>
                <a:effectLst/>
                <a:latin typeface="+mj-lt"/>
              </a:rPr>
              <a:t>the</a:t>
            </a:r>
            <a:r>
              <a:rPr lang="id-ID" b="1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id-ID" b="1" dirty="0" err="1">
                <a:solidFill>
                  <a:srgbClr val="0070C0"/>
                </a:solidFill>
                <a:effectLst/>
                <a:latin typeface="+mj-lt"/>
              </a:rPr>
              <a:t>number</a:t>
            </a:r>
            <a:r>
              <a:rPr lang="id-ID" b="1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id-ID" b="1" dirty="0" err="1">
                <a:solidFill>
                  <a:srgbClr val="0070C0"/>
                </a:solidFill>
                <a:effectLst/>
                <a:latin typeface="+mj-lt"/>
              </a:rPr>
              <a:t>of</a:t>
            </a:r>
            <a:r>
              <a:rPr lang="id-ID" b="1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id-ID" b="1" dirty="0" err="1">
                <a:solidFill>
                  <a:srgbClr val="0070C0"/>
                </a:solidFill>
                <a:effectLst/>
                <a:latin typeface="+mj-lt"/>
              </a:rPr>
              <a:t>folds</a:t>
            </a:r>
            <a:r>
              <a:rPr lang="id-ID" dirty="0">
                <a:effectLst/>
                <a:latin typeface="+mj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25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6859-0F44-42CE-A66E-AD0FEAC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89FD-F5AA-462C-B177-3E45322A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B942-0BD5-4200-A141-CCBA4BECC33D}"/>
              </a:ext>
            </a:extLst>
          </p:cNvPr>
          <p:cNvSpPr/>
          <p:nvPr/>
        </p:nvSpPr>
        <p:spPr>
          <a:xfrm>
            <a:off x="990576" y="2110085"/>
            <a:ext cx="71628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You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Today</a:t>
            </a:r>
            <a:endParaRPr lang="id-ID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Always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Spirit!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8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 err="1"/>
              <a:t>Example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D2F017-D1D3-4C33-A561-14E8174E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38" y="1785210"/>
            <a:ext cx="6416550" cy="2233203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5EBA8-FD01-42F2-904F-797D4FBCBC63}"/>
              </a:ext>
            </a:extLst>
          </p:cNvPr>
          <p:cNvSpPr txBox="1"/>
          <p:nvPr/>
        </p:nvSpPr>
        <p:spPr>
          <a:xfrm>
            <a:off x="2278118" y="1077324"/>
            <a:ext cx="6397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 dirty="0">
                <a:solidFill>
                  <a:srgbClr val="C00000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model </a:t>
            </a:r>
            <a:r>
              <a:rPr lang="id-ID" sz="2000" b="1" dirty="0" err="1">
                <a:solidFill>
                  <a:srgbClr val="C00000"/>
                </a:solidFill>
              </a:rPr>
              <a:t>of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the relationship </a:t>
            </a:r>
            <a:r>
              <a:rPr lang="en-US" sz="2000" dirty="0"/>
              <a:t>between the size of a pizza and its price</a:t>
            </a:r>
            <a:r>
              <a:rPr lang="id-ID" sz="2000" dirty="0"/>
              <a:t> </a:t>
            </a:r>
            <a:r>
              <a:rPr lang="id-ID" sz="2000" dirty="0" err="1"/>
              <a:t>with</a:t>
            </a:r>
            <a:r>
              <a:rPr lang="id-ID" sz="2000" dirty="0"/>
              <a:t> </a:t>
            </a:r>
            <a:r>
              <a:rPr lang="id-ID" sz="2000" dirty="0" err="1"/>
              <a:t>training</a:t>
            </a:r>
            <a:r>
              <a:rPr lang="id-ID" sz="2000" dirty="0"/>
              <a:t> data as </a:t>
            </a:r>
            <a:r>
              <a:rPr lang="id-ID" sz="2000" dirty="0" err="1"/>
              <a:t>follows</a:t>
            </a:r>
            <a:r>
              <a:rPr lang="id-ID" sz="2000" dirty="0"/>
              <a:t>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BDDB6-E05B-4F97-B690-8C1E3CD4169E}"/>
              </a:ext>
            </a:extLst>
          </p:cNvPr>
          <p:cNvSpPr txBox="1"/>
          <p:nvPr/>
        </p:nvSpPr>
        <p:spPr>
          <a:xfrm>
            <a:off x="2278118" y="3968543"/>
            <a:ext cx="6265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 dirty="0" err="1">
                <a:solidFill>
                  <a:srgbClr val="002060"/>
                </a:solidFill>
              </a:rPr>
              <a:t>Create</a:t>
            </a:r>
            <a:r>
              <a:rPr lang="id-ID" sz="2000" b="1" dirty="0">
                <a:solidFill>
                  <a:srgbClr val="002060"/>
                </a:solidFill>
              </a:rPr>
              <a:t> a </a:t>
            </a:r>
            <a:r>
              <a:rPr lang="id-ID" sz="2000" b="1" dirty="0" err="1">
                <a:solidFill>
                  <a:srgbClr val="002060"/>
                </a:solidFill>
              </a:rPr>
              <a:t>simple</a:t>
            </a:r>
            <a:r>
              <a:rPr lang="id-ID" sz="2000" b="1" dirty="0">
                <a:solidFill>
                  <a:srgbClr val="002060"/>
                </a:solidFill>
              </a:rPr>
              <a:t> linear </a:t>
            </a:r>
            <a:r>
              <a:rPr lang="id-ID" sz="2000" b="1" dirty="0" err="1">
                <a:solidFill>
                  <a:srgbClr val="002060"/>
                </a:solidFill>
              </a:rPr>
              <a:t>regression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id-ID" sz="2000" b="1" dirty="0" err="1">
                <a:solidFill>
                  <a:srgbClr val="002060"/>
                </a:solidFill>
              </a:rPr>
              <a:t>code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id-ID" sz="2000" b="1" dirty="0" err="1">
                <a:solidFill>
                  <a:srgbClr val="002060"/>
                </a:solidFill>
              </a:rPr>
              <a:t>to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id-ID" sz="2000" b="1" dirty="0" err="1">
                <a:solidFill>
                  <a:srgbClr val="002060"/>
                </a:solidFill>
              </a:rPr>
              <a:t>see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id-ID" sz="2000" b="1" dirty="0" err="1">
                <a:solidFill>
                  <a:srgbClr val="002060"/>
                </a:solidFill>
              </a:rPr>
              <a:t>their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id-ID" sz="2000" b="1" dirty="0" err="1">
                <a:solidFill>
                  <a:srgbClr val="002060"/>
                </a:solidFill>
              </a:rPr>
              <a:t>relationship</a:t>
            </a:r>
            <a:r>
              <a:rPr lang="id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The Code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ED9D88-30A1-452D-9432-3C488F77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71" y="1179331"/>
            <a:ext cx="6249272" cy="3372321"/>
          </a:xfrm>
        </p:spPr>
      </p:pic>
    </p:spTree>
    <p:extLst>
      <p:ext uri="{BB962C8B-B14F-4D97-AF65-F5344CB8AC3E}">
        <p14:creationId xmlns:p14="http://schemas.microsoft.com/office/powerpoint/2010/main" val="20835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The Plot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73C0F3-B7C9-4CE2-97AA-C925435A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17" y="1144925"/>
            <a:ext cx="4594915" cy="33197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281C3-F5FC-4B9F-A06D-B38ECB8B80D4}"/>
              </a:ext>
            </a:extLst>
          </p:cNvPr>
          <p:cNvSpPr txBox="1"/>
          <p:nvPr/>
        </p:nvSpPr>
        <p:spPr>
          <a:xfrm>
            <a:off x="5580993" y="1675827"/>
            <a:ext cx="33588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id-ID" sz="2000" dirty="0"/>
              <a:t>As </a:t>
            </a:r>
            <a:r>
              <a:rPr lang="id-ID" sz="2000" dirty="0" err="1"/>
              <a:t>the</a:t>
            </a:r>
            <a:r>
              <a:rPr lang="id-ID" sz="2000" dirty="0"/>
              <a:t> diameter </a:t>
            </a:r>
            <a:r>
              <a:rPr lang="id-ID" sz="2000" dirty="0" err="1"/>
              <a:t>of</a:t>
            </a:r>
            <a:r>
              <a:rPr lang="id-ID" sz="2000" dirty="0"/>
              <a:t> </a:t>
            </a:r>
            <a:r>
              <a:rPr lang="id-ID" sz="2000" dirty="0" err="1"/>
              <a:t>the</a:t>
            </a:r>
            <a:r>
              <a:rPr lang="id-ID" sz="2000" dirty="0"/>
              <a:t> </a:t>
            </a:r>
            <a:r>
              <a:rPr lang="id-ID" sz="2000" dirty="0" err="1"/>
              <a:t>pizza</a:t>
            </a:r>
            <a:r>
              <a:rPr lang="id-ID" sz="2000" dirty="0"/>
              <a:t> </a:t>
            </a:r>
            <a:r>
              <a:rPr lang="id-ID" sz="2000" dirty="0" err="1"/>
              <a:t>increases</a:t>
            </a:r>
            <a:r>
              <a:rPr lang="id-ID" sz="2000" dirty="0"/>
              <a:t>, </a:t>
            </a:r>
            <a:r>
              <a:rPr lang="id-ID" sz="2000" dirty="0" err="1"/>
              <a:t>so</a:t>
            </a:r>
            <a:r>
              <a:rPr lang="id-ID" sz="2000" dirty="0"/>
              <a:t> </a:t>
            </a:r>
            <a:r>
              <a:rPr lang="id-ID" sz="2000" dirty="0" err="1"/>
              <a:t>the</a:t>
            </a:r>
            <a:r>
              <a:rPr lang="id-ID" sz="2000" dirty="0"/>
              <a:t> </a:t>
            </a:r>
            <a:r>
              <a:rPr lang="id-ID" sz="2000" dirty="0" err="1"/>
              <a:t>pizza</a:t>
            </a:r>
            <a:r>
              <a:rPr lang="id-ID" sz="2000" dirty="0"/>
              <a:t> </a:t>
            </a:r>
            <a:r>
              <a:rPr lang="id-ID" sz="2000" dirty="0" err="1"/>
              <a:t>price</a:t>
            </a:r>
            <a:r>
              <a:rPr lang="id-ID" sz="2000" dirty="0"/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id-ID" sz="2000" dirty="0" err="1"/>
              <a:t>This</a:t>
            </a:r>
            <a:r>
              <a:rPr lang="id-ID" sz="2000" dirty="0"/>
              <a:t> </a:t>
            </a:r>
            <a:r>
              <a:rPr lang="id-ID" sz="2000" dirty="0" err="1"/>
              <a:t>gives</a:t>
            </a:r>
            <a:r>
              <a:rPr lang="id-ID" sz="2000" dirty="0"/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intuition</a:t>
            </a:r>
            <a:r>
              <a:rPr lang="id-ID" sz="2000" dirty="0"/>
              <a:t> </a:t>
            </a:r>
            <a:r>
              <a:rPr lang="id-ID" sz="2000" dirty="0" err="1"/>
              <a:t>that</a:t>
            </a:r>
            <a:r>
              <a:rPr lang="id-ID" sz="2000" dirty="0"/>
              <a:t> </a:t>
            </a:r>
            <a:r>
              <a:rPr lang="id-ID" sz="2000" dirty="0" err="1"/>
              <a:t>the</a:t>
            </a:r>
            <a:r>
              <a:rPr lang="id-ID" sz="2000" dirty="0"/>
              <a:t> plot </a:t>
            </a:r>
            <a:r>
              <a:rPr lang="id-ID" sz="2000" dirty="0" err="1"/>
              <a:t>can</a:t>
            </a:r>
            <a:r>
              <a:rPr lang="id-ID" sz="2000" dirty="0"/>
              <a:t> </a:t>
            </a:r>
            <a:r>
              <a:rPr lang="id-ID" sz="2000" dirty="0" err="1"/>
              <a:t>be</a:t>
            </a:r>
            <a:r>
              <a:rPr lang="id-ID" sz="2000" dirty="0"/>
              <a:t> </a:t>
            </a:r>
            <a:r>
              <a:rPr lang="id-ID" sz="2000" dirty="0" err="1"/>
              <a:t>used</a:t>
            </a:r>
            <a:r>
              <a:rPr lang="id-ID" sz="2000" dirty="0"/>
              <a:t> as </a:t>
            </a:r>
            <a:r>
              <a:rPr lang="id-ID" sz="2000" b="1" dirty="0">
                <a:solidFill>
                  <a:srgbClr val="C00000"/>
                </a:solidFill>
              </a:rPr>
              <a:t>a </a:t>
            </a:r>
            <a:r>
              <a:rPr lang="id-ID" sz="2000" b="1" dirty="0" err="1">
                <a:solidFill>
                  <a:srgbClr val="C00000"/>
                </a:solidFill>
              </a:rPr>
              <a:t>predictor</a:t>
            </a:r>
            <a:r>
              <a:rPr lang="id-ID" sz="2000" b="1" dirty="0">
                <a:solidFill>
                  <a:srgbClr val="C00000"/>
                </a:solidFill>
              </a:rPr>
              <a:t> model.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9DE64B-8F62-4A34-89A6-4AD3BFE2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07" y="224337"/>
            <a:ext cx="4863238" cy="763526"/>
          </a:xfrm>
        </p:spPr>
        <p:txBody>
          <a:bodyPr/>
          <a:lstStyle/>
          <a:p>
            <a:pPr algn="ctr"/>
            <a:r>
              <a:rPr lang="id-ID" dirty="0" err="1"/>
              <a:t>Prediction</a:t>
            </a:r>
            <a:r>
              <a:rPr lang="id-ID" dirty="0"/>
              <a:t> </a:t>
            </a:r>
            <a:r>
              <a:rPr lang="id-ID" dirty="0" err="1"/>
              <a:t>using</a:t>
            </a:r>
            <a:r>
              <a:rPr lang="id-ID" dirty="0"/>
              <a:t> SLR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0552F-AB29-49D7-BB88-38778C5C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4198-0D43-48E0-ADE3-DEE7101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290F3-E3AE-4F98-842E-E674D738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7" y="1454861"/>
            <a:ext cx="4266499" cy="309611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8939E-97C4-4B02-83BE-7A105B2CEAE8}"/>
                  </a:ext>
                </a:extLst>
              </p:cNvPr>
              <p:cNvSpPr txBox="1"/>
              <p:nvPr/>
            </p:nvSpPr>
            <p:spPr>
              <a:xfrm>
                <a:off x="4813738" y="1518503"/>
                <a:ext cx="3993931" cy="303247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10000"/>
              </a:bodyPr>
              <a:lstStyle/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id-ID" sz="2000" b="1" dirty="0">
                    <a:solidFill>
                      <a:srgbClr val="FFFF00"/>
                    </a:solidFill>
                  </a:rPr>
                  <a:t>Prediction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is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carried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out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by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calling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model.predict</a:t>
                </a:r>
                <a:r>
                  <a:rPr lang="id-ID" sz="2000" b="1" dirty="0">
                    <a:solidFill>
                      <a:srgbClr val="FFFF00"/>
                    </a:solidFill>
                  </a:rPr>
                  <a:t>(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test_pizza</a:t>
                </a:r>
                <a:r>
                  <a:rPr lang="id-ID" sz="2000" b="1" dirty="0">
                    <a:solidFill>
                      <a:srgbClr val="FFFF00"/>
                    </a:solidFill>
                  </a:rPr>
                  <a:t>)[0]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command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which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refers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LinearRegression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class</a:t>
                </a:r>
                <a:r>
                  <a:rPr lang="id-ID" sz="2000" dirty="0">
                    <a:solidFill>
                      <a:schemeClr val="bg1"/>
                    </a:solidFill>
                  </a:rPr>
                  <a:t> –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an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FFC000"/>
                    </a:solidFill>
                  </a:rPr>
                  <a:t>Estimator</a:t>
                </a:r>
                <a:r>
                  <a:rPr lang="id-ID" sz="2000" b="1" dirty="0">
                    <a:solidFill>
                      <a:srgbClr val="FFC000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based</a:t>
                </a:r>
                <a:r>
                  <a:rPr lang="id-ID" sz="2000" b="1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on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equation</a:t>
                </a:r>
                <a:endParaRPr lang="id-ID" sz="20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10000"/>
                  </a:lnSpc>
                </a:pPr>
                <a:endParaRPr lang="id-ID" sz="2000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d-ID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id-ID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id-ID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id-ID" sz="2000" b="1" dirty="0">
                  <a:solidFill>
                    <a:srgbClr val="FFFF00"/>
                  </a:solidFill>
                </a:endParaRPr>
              </a:p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id-ID" sz="2000" dirty="0">
                  <a:solidFill>
                    <a:schemeClr val="bg1"/>
                  </a:solidFill>
                </a:endParaRPr>
              </a:p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id-ID" sz="2000" dirty="0" err="1">
                    <a:solidFill>
                      <a:schemeClr val="bg1"/>
                    </a:solidFill>
                  </a:rPr>
                  <a:t>Then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for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>
                    <a:solidFill>
                      <a:srgbClr val="FFFF00"/>
                    </a:solidFill>
                  </a:rPr>
                  <a:t>12-inch-size </a:t>
                </a:r>
                <a:r>
                  <a:rPr lang="id-ID" sz="2000" dirty="0" err="1">
                    <a:solidFill>
                      <a:srgbClr val="FFFF00"/>
                    </a:solidFill>
                  </a:rPr>
                  <a:t>pizza</a:t>
                </a:r>
                <a:r>
                  <a:rPr lang="id-ID" sz="2000" dirty="0">
                    <a:solidFill>
                      <a:schemeClr val="bg1"/>
                    </a:solidFill>
                  </a:rPr>
                  <a:t>,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price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chemeClr val="bg1"/>
                    </a:solidFill>
                  </a:rPr>
                  <a:t>is</a:t>
                </a:r>
                <a:r>
                  <a:rPr lang="id-ID" sz="2000" dirty="0">
                    <a:solidFill>
                      <a:schemeClr val="bg1"/>
                    </a:solidFill>
                  </a:rPr>
                  <a:t> </a:t>
                </a:r>
                <a:r>
                  <a:rPr lang="id-ID" sz="2000" dirty="0" err="1">
                    <a:solidFill>
                      <a:srgbClr val="FFFF00"/>
                    </a:solidFill>
                  </a:rPr>
                  <a:t>predicted</a:t>
                </a:r>
                <a:r>
                  <a:rPr lang="id-ID" sz="2000" dirty="0">
                    <a:solidFill>
                      <a:srgbClr val="FFFF00"/>
                    </a:solidFill>
                  </a:rPr>
                  <a:t> as $13.68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8939E-97C4-4B02-83BE-7A105B2CE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738" y="1518503"/>
                <a:ext cx="3993931" cy="3032476"/>
              </a:xfrm>
              <a:prstGeom prst="rect">
                <a:avLst/>
              </a:prstGeom>
              <a:blipFill>
                <a:blip r:embed="rId3"/>
                <a:stretch>
                  <a:fillRect l="-1221" t="-1004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8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5" y="224337"/>
            <a:ext cx="4915790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The </a:t>
            </a:r>
            <a:r>
              <a:rPr lang="id-ID" sz="4000" dirty="0" err="1"/>
              <a:t>Essential</a:t>
            </a:r>
            <a:r>
              <a:rPr lang="id-ID" sz="4000" dirty="0"/>
              <a:t> </a:t>
            </a:r>
            <a:r>
              <a:rPr lang="id-ID" sz="4000" dirty="0" err="1"/>
              <a:t>of</a:t>
            </a:r>
            <a:r>
              <a:rPr lang="id-ID" sz="4000" dirty="0"/>
              <a:t> SLR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B55BC-807A-45C6-A0C4-23AA755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65" y="1450428"/>
            <a:ext cx="4654825" cy="3216166"/>
          </a:xfrm>
        </p:spPr>
        <p:txBody>
          <a:bodyPr>
            <a:normAutofit fontScale="92500" lnSpcReduction="20000"/>
          </a:bodyPr>
          <a:lstStyle/>
          <a:p>
            <a:r>
              <a:rPr lang="id-ID" sz="1800" b="1" dirty="0">
                <a:solidFill>
                  <a:srgbClr val="FFFF00"/>
                </a:solidFill>
              </a:rPr>
              <a:t>SLR </a:t>
            </a:r>
            <a:r>
              <a:rPr lang="en-US" sz="1800" b="1" dirty="0">
                <a:solidFill>
                  <a:srgbClr val="FFFF00"/>
                </a:solidFill>
              </a:rPr>
              <a:t>assumes that a linear relationship </a:t>
            </a:r>
            <a:r>
              <a:rPr lang="en-US" sz="1800" dirty="0"/>
              <a:t>exists between the response</a:t>
            </a:r>
            <a:r>
              <a:rPr lang="id-ID" sz="1800" dirty="0"/>
              <a:t> </a:t>
            </a:r>
            <a:r>
              <a:rPr lang="en-US" sz="1800" dirty="0"/>
              <a:t>variable and the explanatory variable</a:t>
            </a:r>
            <a:r>
              <a:rPr lang="id-ID" sz="1800" dirty="0"/>
              <a:t> </a:t>
            </a:r>
            <a:r>
              <a:rPr lang="id-ID" sz="1800" dirty="0" err="1"/>
              <a:t>through</a:t>
            </a:r>
            <a:r>
              <a:rPr lang="id-ID" sz="1800" dirty="0"/>
              <a:t> </a:t>
            </a:r>
            <a:r>
              <a:rPr lang="en-US" sz="1800" dirty="0"/>
              <a:t>a linear surface called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>
                <a:solidFill>
                  <a:srgbClr val="FFFF00"/>
                </a:solidFill>
              </a:rPr>
              <a:t>a hyperplane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  <a:r>
              <a:rPr lang="id-ID" sz="1800" dirty="0"/>
              <a:t>– </a:t>
            </a:r>
            <a:r>
              <a:rPr lang="en-US" sz="1800" dirty="0"/>
              <a:t>a</a:t>
            </a:r>
            <a:r>
              <a:rPr lang="id-ID" sz="1800" dirty="0"/>
              <a:t> </a:t>
            </a:r>
            <a:r>
              <a:rPr lang="en-US" sz="1800" dirty="0"/>
              <a:t>subspace that has </a:t>
            </a:r>
            <a:r>
              <a:rPr lang="en-US" sz="1800" b="1" dirty="0">
                <a:solidFill>
                  <a:srgbClr val="FFFF00"/>
                </a:solidFill>
              </a:rPr>
              <a:t>one dimension less than </a:t>
            </a:r>
            <a:r>
              <a:rPr lang="en-US" sz="1800" dirty="0"/>
              <a:t>the ambient</a:t>
            </a:r>
            <a:r>
              <a:rPr lang="id-ID" sz="1800" dirty="0"/>
              <a:t> </a:t>
            </a:r>
            <a:r>
              <a:rPr lang="en-US" sz="1800" dirty="0"/>
              <a:t>space that contains it. </a:t>
            </a:r>
            <a:endParaRPr lang="id-ID" sz="1800" dirty="0"/>
          </a:p>
          <a:p>
            <a:endParaRPr lang="id-ID" sz="1800" dirty="0"/>
          </a:p>
          <a:p>
            <a:r>
              <a:rPr lang="en-US" sz="1800" dirty="0"/>
              <a:t>There</a:t>
            </a:r>
            <a:r>
              <a:rPr lang="id-ID" sz="1800" dirty="0"/>
              <a:t> </a:t>
            </a:r>
            <a:r>
              <a:rPr lang="en-US" sz="1800" dirty="0"/>
              <a:t>is one dimension for the response</a:t>
            </a:r>
            <a:r>
              <a:rPr lang="id-ID" sz="1800" dirty="0"/>
              <a:t> </a:t>
            </a:r>
            <a:r>
              <a:rPr lang="en-US" sz="1800" dirty="0"/>
              <a:t>variable and another dimension for the explanatory variable, for a total of two dimensions.</a:t>
            </a:r>
            <a:endParaRPr lang="id-ID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A</a:t>
            </a:r>
            <a:r>
              <a:rPr lang="id-ID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hyperplane with one dimension is a</a:t>
            </a:r>
            <a:r>
              <a:rPr lang="id-ID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line.</a:t>
            </a:r>
            <a:endParaRPr lang="id-ID" sz="1800" dirty="0">
              <a:solidFill>
                <a:srgbClr val="FFFF00"/>
              </a:solidFill>
            </a:endParaRPr>
          </a:p>
          <a:p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0A692-A1B1-4B02-831D-D92B4A0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CA6E8-5408-4CBC-B448-80167CFF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20" y="1450428"/>
            <a:ext cx="3886529" cy="30653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87E66A-D961-48CD-8C0E-A93215F92507}"/>
              </a:ext>
            </a:extLst>
          </p:cNvPr>
          <p:cNvCxnSpPr/>
          <p:nvPr/>
        </p:nvCxnSpPr>
        <p:spPr>
          <a:xfrm>
            <a:off x="6936828" y="3048000"/>
            <a:ext cx="451944" cy="46245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C147EE-539F-4EE3-9757-177055028FBA}"/>
              </a:ext>
            </a:extLst>
          </p:cNvPr>
          <p:cNvSpPr txBox="1"/>
          <p:nvPr/>
        </p:nvSpPr>
        <p:spPr>
          <a:xfrm>
            <a:off x="6742601" y="349994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/>
              <a:t>Hyperplane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Microsoft Office PowerPoint</Application>
  <PresentationFormat>On-screen Show (16:9)</PresentationFormat>
  <Paragraphs>290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charter</vt:lpstr>
      <vt:lpstr>Courier New</vt:lpstr>
      <vt:lpstr>Wingdings</vt:lpstr>
      <vt:lpstr>Office Theme</vt:lpstr>
      <vt:lpstr>Simple and Multiple  Linear Regression</vt:lpstr>
      <vt:lpstr>Disclaimer</vt:lpstr>
      <vt:lpstr>Outline Simple Regression</vt:lpstr>
      <vt:lpstr>What is Regression and Linear Regression?</vt:lpstr>
      <vt:lpstr>Example</vt:lpstr>
      <vt:lpstr>The Code</vt:lpstr>
      <vt:lpstr>The Plot</vt:lpstr>
      <vt:lpstr>Prediction using SLR</vt:lpstr>
      <vt:lpstr>The Essential of SLR</vt:lpstr>
      <vt:lpstr>Ordinary Least Square</vt:lpstr>
      <vt:lpstr>Evaluating the Fitness of the Model with a Cost Function</vt:lpstr>
      <vt:lpstr>The Residual Sum of Squares (RSS)</vt:lpstr>
      <vt:lpstr>RSS Computation</vt:lpstr>
      <vt:lpstr>Solving OLS for SLR</vt:lpstr>
      <vt:lpstr>Solving for β</vt:lpstr>
      <vt:lpstr>Solving for β – Computing the Variance</vt:lpstr>
      <vt:lpstr>Solving for β – Computing the Covariance</vt:lpstr>
      <vt:lpstr>Computing the Covariance</vt:lpstr>
      <vt:lpstr>Solving β and α </vt:lpstr>
      <vt:lpstr>Evaluating the Model</vt:lpstr>
      <vt:lpstr>Computing R-squared</vt:lpstr>
      <vt:lpstr>R-squared Computation Alternative</vt:lpstr>
      <vt:lpstr>PowerPoint Presentation</vt:lpstr>
      <vt:lpstr>Outline Multiple  Linear Regression</vt:lpstr>
      <vt:lpstr>Multiple Linear Regression</vt:lpstr>
      <vt:lpstr>Multiple Linear Regression</vt:lpstr>
      <vt:lpstr>Example</vt:lpstr>
      <vt:lpstr>Prediction Results</vt:lpstr>
      <vt:lpstr>Polynomial Regression</vt:lpstr>
      <vt:lpstr>Example</vt:lpstr>
      <vt:lpstr>Prediction Results</vt:lpstr>
      <vt:lpstr>Prediction Results</vt:lpstr>
      <vt:lpstr>Problem</vt:lpstr>
      <vt:lpstr>Regularization </vt:lpstr>
      <vt:lpstr>Exercise Exploring Data and Model Fitting and Evaluation</vt:lpstr>
      <vt:lpstr>Upload File to Google Colab</vt:lpstr>
      <vt:lpstr>Results of Data Exploration</vt:lpstr>
      <vt:lpstr>Model Fitting and Evaluation</vt:lpstr>
      <vt:lpstr>Example FitEvalModel</vt:lpstr>
      <vt:lpstr>Cross Validating the Model</vt:lpstr>
      <vt:lpstr>Example CrossValModel</vt:lpstr>
      <vt:lpstr>Gradient Descent</vt:lpstr>
      <vt:lpstr>Simple Mathematics of Gradient Descent</vt:lpstr>
      <vt:lpstr>Gradient Descent</vt:lpstr>
      <vt:lpstr>Types of Gradient Descent</vt:lpstr>
      <vt:lpstr>The Contribution of Learning Rate</vt:lpstr>
      <vt:lpstr>Example of the Use of SGD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2021-03-06T09:21:22Z</dcterms:modified>
</cp:coreProperties>
</file>