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1"/>
  </p:notesMasterIdLst>
  <p:sldIdLst>
    <p:sldId id="256" r:id="rId2"/>
    <p:sldId id="353" r:id="rId3"/>
    <p:sldId id="257" r:id="rId4"/>
    <p:sldId id="259" r:id="rId5"/>
    <p:sldId id="261" r:id="rId6"/>
    <p:sldId id="262" r:id="rId7"/>
    <p:sldId id="258" r:id="rId8"/>
    <p:sldId id="263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79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60" r:id="rId35"/>
    <p:sldId id="289" r:id="rId36"/>
    <p:sldId id="291" r:id="rId37"/>
    <p:sldId id="292" r:id="rId38"/>
    <p:sldId id="293" r:id="rId39"/>
    <p:sldId id="290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9EFF29"/>
    <a:srgbClr val="003635"/>
    <a:srgbClr val="C80064"/>
    <a:srgbClr val="C33A1F"/>
    <a:srgbClr val="0000CC"/>
    <a:srgbClr val="FF2549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291" autoAdjust="0"/>
  </p:normalViewPr>
  <p:slideViewPr>
    <p:cSldViewPr snapToGrid="0">
      <p:cViewPr varScale="1">
        <p:scale>
          <a:sx n="141" d="100"/>
          <a:sy n="141" d="100"/>
        </p:scale>
        <p:origin x="256" y="-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3D559-F9AF-4061-B5A3-BFE72B82EB8A}" type="doc">
      <dgm:prSet loTypeId="urn:microsoft.com/office/officeart/2009/3/layout/SubStepProcess" loCatId="process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4C4E51B-2699-490E-B807-2FE5A5321723}">
      <dgm:prSet phldrT="[Text]"/>
      <dgm:spPr/>
      <dgm:t>
        <a:bodyPr/>
        <a:lstStyle/>
        <a:p>
          <a:r>
            <a:rPr lang="id-ID" b="1" dirty="0" err="1"/>
            <a:t>Experiences</a:t>
          </a:r>
          <a:r>
            <a:rPr lang="id-ID" b="1" dirty="0"/>
            <a:t> (E)</a:t>
          </a:r>
          <a:endParaRPr lang="en-US" b="1" dirty="0"/>
        </a:p>
      </dgm:t>
    </dgm:pt>
    <dgm:pt modelId="{246C277A-2551-4542-BCAB-60FABA545242}" type="parTrans" cxnId="{375107EC-11D2-4BEA-A725-C1526A5BEEC5}">
      <dgm:prSet/>
      <dgm:spPr/>
      <dgm:t>
        <a:bodyPr/>
        <a:lstStyle/>
        <a:p>
          <a:endParaRPr lang="en-US" b="1"/>
        </a:p>
      </dgm:t>
    </dgm:pt>
    <dgm:pt modelId="{9AC61B9C-80EA-44D9-AA8B-A4800D446151}" type="sibTrans" cxnId="{375107EC-11D2-4BEA-A725-C1526A5BEEC5}">
      <dgm:prSet/>
      <dgm:spPr/>
      <dgm:t>
        <a:bodyPr/>
        <a:lstStyle/>
        <a:p>
          <a:endParaRPr lang="en-US" b="1"/>
        </a:p>
      </dgm:t>
    </dgm:pt>
    <dgm:pt modelId="{57F81B3B-E54C-4E36-B0A9-9547BE709A48}">
      <dgm:prSet phldrT="[Text]"/>
      <dgm:spPr/>
      <dgm:t>
        <a:bodyPr/>
        <a:lstStyle/>
        <a:p>
          <a:r>
            <a:rPr lang="id-ID" b="1" dirty="0" err="1"/>
            <a:t>Learning</a:t>
          </a:r>
          <a:endParaRPr lang="en-US" b="1" dirty="0"/>
        </a:p>
      </dgm:t>
    </dgm:pt>
    <dgm:pt modelId="{7B7FA39B-D3ED-4799-8404-B6A3E38FE7A9}" type="parTrans" cxnId="{B582926B-2748-485B-A481-C76C9463353F}">
      <dgm:prSet/>
      <dgm:spPr/>
      <dgm:t>
        <a:bodyPr/>
        <a:lstStyle/>
        <a:p>
          <a:endParaRPr lang="en-US" b="1"/>
        </a:p>
      </dgm:t>
    </dgm:pt>
    <dgm:pt modelId="{A31ACEA0-5C27-4F5B-819A-5D06F0A83B15}" type="sibTrans" cxnId="{B582926B-2748-485B-A481-C76C9463353F}">
      <dgm:prSet/>
      <dgm:spPr/>
      <dgm:t>
        <a:bodyPr/>
        <a:lstStyle/>
        <a:p>
          <a:endParaRPr lang="en-US" b="1"/>
        </a:p>
      </dgm:t>
    </dgm:pt>
    <dgm:pt modelId="{4AB94984-A826-421D-85D9-A4154B1679EC}">
      <dgm:prSet phldrT="[Text]"/>
      <dgm:spPr/>
      <dgm:t>
        <a:bodyPr/>
        <a:lstStyle/>
        <a:p>
          <a:r>
            <a:rPr lang="id-ID" b="1" dirty="0" err="1"/>
            <a:t>Task</a:t>
          </a:r>
          <a:r>
            <a:rPr lang="id-ID" b="1" dirty="0"/>
            <a:t> (T)</a:t>
          </a:r>
          <a:endParaRPr lang="en-US" b="1" dirty="0"/>
        </a:p>
      </dgm:t>
    </dgm:pt>
    <dgm:pt modelId="{7F75BBC0-B7CF-4A3B-A0BE-45B2C4AF58EF}" type="parTrans" cxnId="{C3399513-A8E4-442C-829D-7171A329CCB4}">
      <dgm:prSet/>
      <dgm:spPr/>
      <dgm:t>
        <a:bodyPr/>
        <a:lstStyle/>
        <a:p>
          <a:endParaRPr lang="en-US" b="1"/>
        </a:p>
      </dgm:t>
    </dgm:pt>
    <dgm:pt modelId="{24EB9532-6866-46E1-A729-12FAAF3C1971}" type="sibTrans" cxnId="{C3399513-A8E4-442C-829D-7171A329CCB4}">
      <dgm:prSet/>
      <dgm:spPr/>
      <dgm:t>
        <a:bodyPr/>
        <a:lstStyle/>
        <a:p>
          <a:endParaRPr lang="en-US" b="1"/>
        </a:p>
      </dgm:t>
    </dgm:pt>
    <dgm:pt modelId="{58884569-4187-4F59-B520-FF00265F142F}">
      <dgm:prSet phldrT="[Text]"/>
      <dgm:spPr/>
      <dgm:t>
        <a:bodyPr/>
        <a:lstStyle/>
        <a:p>
          <a:r>
            <a:rPr lang="id-ID" b="1" dirty="0" err="1"/>
            <a:t>Results</a:t>
          </a:r>
          <a:endParaRPr lang="en-US" b="1" dirty="0"/>
        </a:p>
      </dgm:t>
    </dgm:pt>
    <dgm:pt modelId="{A104B1D3-B062-4EA3-BFA1-22357470ABD2}" type="parTrans" cxnId="{C87F2059-365D-4372-B50B-24A13BC023C0}">
      <dgm:prSet/>
      <dgm:spPr/>
      <dgm:t>
        <a:bodyPr/>
        <a:lstStyle/>
        <a:p>
          <a:endParaRPr lang="en-US" b="1"/>
        </a:p>
      </dgm:t>
    </dgm:pt>
    <dgm:pt modelId="{B74FAD4B-9C05-4FE3-BAE3-1DEB356EAAD5}" type="sibTrans" cxnId="{C87F2059-365D-4372-B50B-24A13BC023C0}">
      <dgm:prSet/>
      <dgm:spPr/>
      <dgm:t>
        <a:bodyPr/>
        <a:lstStyle/>
        <a:p>
          <a:endParaRPr lang="en-US" b="1"/>
        </a:p>
      </dgm:t>
    </dgm:pt>
    <dgm:pt modelId="{F17ED8A2-DECB-4CC1-8384-76718181C0F8}">
      <dgm:prSet phldrT="[Text]"/>
      <dgm:spPr/>
      <dgm:t>
        <a:bodyPr/>
        <a:lstStyle/>
        <a:p>
          <a:r>
            <a:rPr lang="id-ID" b="1" dirty="0"/>
            <a:t>Performance (P)</a:t>
          </a:r>
          <a:endParaRPr lang="en-US" b="1" dirty="0"/>
        </a:p>
      </dgm:t>
    </dgm:pt>
    <dgm:pt modelId="{5687AA4C-3245-4EE0-9157-35815A8B58F9}" type="parTrans" cxnId="{B9A63CC4-6E87-4F0B-9925-445CFAF8DCED}">
      <dgm:prSet/>
      <dgm:spPr/>
      <dgm:t>
        <a:bodyPr/>
        <a:lstStyle/>
        <a:p>
          <a:endParaRPr lang="en-US" b="1"/>
        </a:p>
      </dgm:t>
    </dgm:pt>
    <dgm:pt modelId="{5844A6D1-D806-4728-A702-45E949DA4E1D}" type="sibTrans" cxnId="{B9A63CC4-6E87-4F0B-9925-445CFAF8DCED}">
      <dgm:prSet/>
      <dgm:spPr/>
      <dgm:t>
        <a:bodyPr/>
        <a:lstStyle/>
        <a:p>
          <a:endParaRPr lang="en-US" b="1"/>
        </a:p>
      </dgm:t>
    </dgm:pt>
    <dgm:pt modelId="{39A00D24-085F-4CC9-994D-06755971BE1B}" type="pres">
      <dgm:prSet presAssocID="{A603D559-F9AF-4061-B5A3-BFE72B82EB8A}" presName="Name0" presStyleCnt="0">
        <dgm:presLayoutVars>
          <dgm:chMax val="7"/>
          <dgm:dir/>
          <dgm:animOne val="branch"/>
        </dgm:presLayoutVars>
      </dgm:prSet>
      <dgm:spPr/>
    </dgm:pt>
    <dgm:pt modelId="{3D11CD9A-A5B3-43FC-9C61-42BD0DB8365D}" type="pres">
      <dgm:prSet presAssocID="{E4C4E51B-2699-490E-B807-2FE5A5321723}" presName="parTx1" presStyleLbl="node1" presStyleIdx="0" presStyleCnt="3"/>
      <dgm:spPr/>
    </dgm:pt>
    <dgm:pt modelId="{7C654D29-C0D1-4B46-A695-B2C053AA720B}" type="pres">
      <dgm:prSet presAssocID="{E4C4E51B-2699-490E-B807-2FE5A5321723}" presName="spPre1" presStyleCnt="0"/>
      <dgm:spPr/>
    </dgm:pt>
    <dgm:pt modelId="{E06C0641-7DD5-4E18-9ED2-4FE880FD6704}" type="pres">
      <dgm:prSet presAssocID="{E4C4E51B-2699-490E-B807-2FE5A5321723}" presName="chLin1" presStyleCnt="0"/>
      <dgm:spPr/>
    </dgm:pt>
    <dgm:pt modelId="{6BEA6576-9942-4FC2-963F-E9644E9A2996}" type="pres">
      <dgm:prSet presAssocID="{7B7FA39B-D3ED-4799-8404-B6A3E38FE7A9}" presName="Name11" presStyleLbl="parChTrans1D1" presStyleIdx="0" presStyleCnt="8"/>
      <dgm:spPr/>
    </dgm:pt>
    <dgm:pt modelId="{6AE3797A-E8E3-432A-AAD0-9A18F0A26BF3}" type="pres">
      <dgm:prSet presAssocID="{7B7FA39B-D3ED-4799-8404-B6A3E38FE7A9}" presName="Name31" presStyleLbl="parChTrans1D1" presStyleIdx="1" presStyleCnt="8"/>
      <dgm:spPr/>
    </dgm:pt>
    <dgm:pt modelId="{06B95C50-2F9D-49B8-9847-07DBB2682958}" type="pres">
      <dgm:prSet presAssocID="{57F81B3B-E54C-4E36-B0A9-9547BE709A48}" presName="txAndLines1" presStyleCnt="0"/>
      <dgm:spPr/>
    </dgm:pt>
    <dgm:pt modelId="{653081A7-99E5-4438-AD37-15B2049D34C6}" type="pres">
      <dgm:prSet presAssocID="{57F81B3B-E54C-4E36-B0A9-9547BE709A48}" presName="anchor1" presStyleCnt="0"/>
      <dgm:spPr/>
    </dgm:pt>
    <dgm:pt modelId="{169A0A46-E595-40EB-9E5E-C05D36FE146A}" type="pres">
      <dgm:prSet presAssocID="{57F81B3B-E54C-4E36-B0A9-9547BE709A48}" presName="backup1" presStyleCnt="0"/>
      <dgm:spPr/>
    </dgm:pt>
    <dgm:pt modelId="{98D00FB4-AC19-406C-BAD3-320570E2BD07}" type="pres">
      <dgm:prSet presAssocID="{57F81B3B-E54C-4E36-B0A9-9547BE709A48}" presName="preLine1" presStyleLbl="parChTrans1D1" presStyleIdx="2" presStyleCnt="8"/>
      <dgm:spPr/>
    </dgm:pt>
    <dgm:pt modelId="{C7982CAB-AED8-4AD4-B333-8F80E54F0EA9}" type="pres">
      <dgm:prSet presAssocID="{57F81B3B-E54C-4E36-B0A9-9547BE709A48}" presName="desTx1" presStyleLbl="revTx" presStyleIdx="0" presStyleCnt="0">
        <dgm:presLayoutVars>
          <dgm:bulletEnabled val="1"/>
        </dgm:presLayoutVars>
      </dgm:prSet>
      <dgm:spPr/>
    </dgm:pt>
    <dgm:pt modelId="{C2830006-BA7A-49C7-9C04-0D9B2D0BAEF6}" type="pres">
      <dgm:prSet presAssocID="{57F81B3B-E54C-4E36-B0A9-9547BE709A48}" presName="postLine1" presStyleLbl="parChTrans1D1" presStyleIdx="3" presStyleCnt="8"/>
      <dgm:spPr/>
    </dgm:pt>
    <dgm:pt modelId="{A5D3FD4B-49B8-41B2-BC22-28FED77D883A}" type="pres">
      <dgm:prSet presAssocID="{7F75BBC0-B7CF-4A3B-A0BE-45B2C4AF58EF}" presName="Name11" presStyleLbl="parChTrans1D1" presStyleIdx="4" presStyleCnt="8"/>
      <dgm:spPr/>
    </dgm:pt>
    <dgm:pt modelId="{8A61C4FB-F5FD-49B0-BD06-3B82B668B2D9}" type="pres">
      <dgm:prSet presAssocID="{7F75BBC0-B7CF-4A3B-A0BE-45B2C4AF58EF}" presName="Name31" presStyleLbl="parChTrans1D1" presStyleIdx="5" presStyleCnt="8"/>
      <dgm:spPr/>
    </dgm:pt>
    <dgm:pt modelId="{26AB7AAC-EAFC-4FBF-BD12-F15DF59A4FAE}" type="pres">
      <dgm:prSet presAssocID="{4AB94984-A826-421D-85D9-A4154B1679EC}" presName="txAndLines1" presStyleCnt="0"/>
      <dgm:spPr/>
    </dgm:pt>
    <dgm:pt modelId="{D241693F-BE62-4E98-BF6F-D42FB0EB9872}" type="pres">
      <dgm:prSet presAssocID="{4AB94984-A826-421D-85D9-A4154B1679EC}" presName="anchor1" presStyleCnt="0"/>
      <dgm:spPr/>
    </dgm:pt>
    <dgm:pt modelId="{7F34F9C4-02C4-493A-94A6-71754183A76F}" type="pres">
      <dgm:prSet presAssocID="{4AB94984-A826-421D-85D9-A4154B1679EC}" presName="backup1" presStyleCnt="0"/>
      <dgm:spPr/>
    </dgm:pt>
    <dgm:pt modelId="{9009A52D-A8BD-4CA7-A5E7-FDBFC24AAEF2}" type="pres">
      <dgm:prSet presAssocID="{4AB94984-A826-421D-85D9-A4154B1679EC}" presName="preLine1" presStyleLbl="parChTrans1D1" presStyleIdx="6" presStyleCnt="8"/>
      <dgm:spPr/>
    </dgm:pt>
    <dgm:pt modelId="{7A88B543-B339-47FC-9CDC-82E1EB6B0A59}" type="pres">
      <dgm:prSet presAssocID="{4AB94984-A826-421D-85D9-A4154B1679EC}" presName="desTx1" presStyleLbl="revTx" presStyleIdx="0" presStyleCnt="0">
        <dgm:presLayoutVars>
          <dgm:bulletEnabled val="1"/>
        </dgm:presLayoutVars>
      </dgm:prSet>
      <dgm:spPr/>
    </dgm:pt>
    <dgm:pt modelId="{E8A974CE-8652-43DD-AF08-65593BD42F42}" type="pres">
      <dgm:prSet presAssocID="{4AB94984-A826-421D-85D9-A4154B1679EC}" presName="postLine1" presStyleLbl="parChTrans1D1" presStyleIdx="7" presStyleCnt="8"/>
      <dgm:spPr/>
    </dgm:pt>
    <dgm:pt modelId="{E7893262-DBE5-48D8-B6C6-7A685A125E31}" type="pres">
      <dgm:prSet presAssocID="{E4C4E51B-2699-490E-B807-2FE5A5321723}" presName="spPost1" presStyleCnt="0"/>
      <dgm:spPr/>
    </dgm:pt>
    <dgm:pt modelId="{B2ABDE9E-7096-44BE-A4AB-5CC879AB66F8}" type="pres">
      <dgm:prSet presAssocID="{58884569-4187-4F59-B520-FF00265F142F}" presName="parTx2" presStyleLbl="node1" presStyleIdx="1" presStyleCnt="3"/>
      <dgm:spPr/>
    </dgm:pt>
    <dgm:pt modelId="{6FFC74FE-6B7F-410D-BC15-82068401091A}" type="pres">
      <dgm:prSet presAssocID="{F17ED8A2-DECB-4CC1-8384-76718181C0F8}" presName="parTx3" presStyleLbl="node1" presStyleIdx="2" presStyleCnt="3"/>
      <dgm:spPr/>
    </dgm:pt>
  </dgm:ptLst>
  <dgm:cxnLst>
    <dgm:cxn modelId="{C3399513-A8E4-442C-829D-7171A329CCB4}" srcId="{E4C4E51B-2699-490E-B807-2FE5A5321723}" destId="{4AB94984-A826-421D-85D9-A4154B1679EC}" srcOrd="1" destOrd="0" parTransId="{7F75BBC0-B7CF-4A3B-A0BE-45B2C4AF58EF}" sibTransId="{24EB9532-6866-46E1-A729-12FAAF3C1971}"/>
    <dgm:cxn modelId="{EB2B9538-4600-4934-83D4-823D2C674F00}" type="presOf" srcId="{A603D559-F9AF-4061-B5A3-BFE72B82EB8A}" destId="{39A00D24-085F-4CC9-994D-06755971BE1B}" srcOrd="0" destOrd="0" presId="urn:microsoft.com/office/officeart/2009/3/layout/SubStepProcess"/>
    <dgm:cxn modelId="{C87F2059-365D-4372-B50B-24A13BC023C0}" srcId="{A603D559-F9AF-4061-B5A3-BFE72B82EB8A}" destId="{58884569-4187-4F59-B520-FF00265F142F}" srcOrd="1" destOrd="0" parTransId="{A104B1D3-B062-4EA3-BFA1-22357470ABD2}" sibTransId="{B74FAD4B-9C05-4FE3-BAE3-1DEB356EAAD5}"/>
    <dgm:cxn modelId="{B582926B-2748-485B-A481-C76C9463353F}" srcId="{E4C4E51B-2699-490E-B807-2FE5A5321723}" destId="{57F81B3B-E54C-4E36-B0A9-9547BE709A48}" srcOrd="0" destOrd="0" parTransId="{7B7FA39B-D3ED-4799-8404-B6A3E38FE7A9}" sibTransId="{A31ACEA0-5C27-4F5B-819A-5D06F0A83B15}"/>
    <dgm:cxn modelId="{7106C889-A8F3-41AB-BE71-40C83ACBE484}" type="presOf" srcId="{57F81B3B-E54C-4E36-B0A9-9547BE709A48}" destId="{C7982CAB-AED8-4AD4-B333-8F80E54F0EA9}" srcOrd="0" destOrd="0" presId="urn:microsoft.com/office/officeart/2009/3/layout/SubStepProcess"/>
    <dgm:cxn modelId="{9BC8C394-FBC9-4860-BB60-1A5067C9DC98}" type="presOf" srcId="{F17ED8A2-DECB-4CC1-8384-76718181C0F8}" destId="{6FFC74FE-6B7F-410D-BC15-82068401091A}" srcOrd="0" destOrd="0" presId="urn:microsoft.com/office/officeart/2009/3/layout/SubStepProcess"/>
    <dgm:cxn modelId="{3BA926C2-7966-4980-879D-DD6A7D533DFD}" type="presOf" srcId="{58884569-4187-4F59-B520-FF00265F142F}" destId="{B2ABDE9E-7096-44BE-A4AB-5CC879AB66F8}" srcOrd="0" destOrd="0" presId="urn:microsoft.com/office/officeart/2009/3/layout/SubStepProcess"/>
    <dgm:cxn modelId="{B9A63CC4-6E87-4F0B-9925-445CFAF8DCED}" srcId="{A603D559-F9AF-4061-B5A3-BFE72B82EB8A}" destId="{F17ED8A2-DECB-4CC1-8384-76718181C0F8}" srcOrd="2" destOrd="0" parTransId="{5687AA4C-3245-4EE0-9157-35815A8B58F9}" sibTransId="{5844A6D1-D806-4728-A702-45E949DA4E1D}"/>
    <dgm:cxn modelId="{787AF4D4-B271-4597-B520-E9C91EE28331}" type="presOf" srcId="{E4C4E51B-2699-490E-B807-2FE5A5321723}" destId="{3D11CD9A-A5B3-43FC-9C61-42BD0DB8365D}" srcOrd="0" destOrd="0" presId="urn:microsoft.com/office/officeart/2009/3/layout/SubStepProcess"/>
    <dgm:cxn modelId="{375107EC-11D2-4BEA-A725-C1526A5BEEC5}" srcId="{A603D559-F9AF-4061-B5A3-BFE72B82EB8A}" destId="{E4C4E51B-2699-490E-B807-2FE5A5321723}" srcOrd="0" destOrd="0" parTransId="{246C277A-2551-4542-BCAB-60FABA545242}" sibTransId="{9AC61B9C-80EA-44D9-AA8B-A4800D446151}"/>
    <dgm:cxn modelId="{F90BC1F0-4371-4E2A-9F2C-44DECB000E6F}" type="presOf" srcId="{4AB94984-A826-421D-85D9-A4154B1679EC}" destId="{7A88B543-B339-47FC-9CDC-82E1EB6B0A59}" srcOrd="0" destOrd="0" presId="urn:microsoft.com/office/officeart/2009/3/layout/SubStepProcess"/>
    <dgm:cxn modelId="{C15FEA71-9741-49E3-BD81-8385F471D121}" type="presParOf" srcId="{39A00D24-085F-4CC9-994D-06755971BE1B}" destId="{3D11CD9A-A5B3-43FC-9C61-42BD0DB8365D}" srcOrd="0" destOrd="0" presId="urn:microsoft.com/office/officeart/2009/3/layout/SubStepProcess"/>
    <dgm:cxn modelId="{0AB2F235-7427-4F59-A2B3-B4FB445AA13C}" type="presParOf" srcId="{39A00D24-085F-4CC9-994D-06755971BE1B}" destId="{7C654D29-C0D1-4B46-A695-B2C053AA720B}" srcOrd="1" destOrd="0" presId="urn:microsoft.com/office/officeart/2009/3/layout/SubStepProcess"/>
    <dgm:cxn modelId="{D5BFCCF8-AB24-48B0-846F-4E97DCA32FD1}" type="presParOf" srcId="{39A00D24-085F-4CC9-994D-06755971BE1B}" destId="{E06C0641-7DD5-4E18-9ED2-4FE880FD6704}" srcOrd="2" destOrd="0" presId="urn:microsoft.com/office/officeart/2009/3/layout/SubStepProcess"/>
    <dgm:cxn modelId="{9F4A610D-098B-4C5C-958B-BC31EBB954C0}" type="presParOf" srcId="{E06C0641-7DD5-4E18-9ED2-4FE880FD6704}" destId="{6BEA6576-9942-4FC2-963F-E9644E9A2996}" srcOrd="0" destOrd="0" presId="urn:microsoft.com/office/officeart/2009/3/layout/SubStepProcess"/>
    <dgm:cxn modelId="{7BF3CD36-D6F1-4154-8CE7-B230856104D9}" type="presParOf" srcId="{E06C0641-7DD5-4E18-9ED2-4FE880FD6704}" destId="{6AE3797A-E8E3-432A-AAD0-9A18F0A26BF3}" srcOrd="1" destOrd="0" presId="urn:microsoft.com/office/officeart/2009/3/layout/SubStepProcess"/>
    <dgm:cxn modelId="{E35B98B0-E061-41D5-A327-814274BFE0BB}" type="presParOf" srcId="{E06C0641-7DD5-4E18-9ED2-4FE880FD6704}" destId="{06B95C50-2F9D-49B8-9847-07DBB2682958}" srcOrd="2" destOrd="0" presId="urn:microsoft.com/office/officeart/2009/3/layout/SubStepProcess"/>
    <dgm:cxn modelId="{B960E15B-A495-4FA3-92BE-45BD38C09862}" type="presParOf" srcId="{06B95C50-2F9D-49B8-9847-07DBB2682958}" destId="{653081A7-99E5-4438-AD37-15B2049D34C6}" srcOrd="0" destOrd="0" presId="urn:microsoft.com/office/officeart/2009/3/layout/SubStepProcess"/>
    <dgm:cxn modelId="{14B1AB39-D243-4AC7-89DC-FA89B368BDA6}" type="presParOf" srcId="{06B95C50-2F9D-49B8-9847-07DBB2682958}" destId="{169A0A46-E595-40EB-9E5E-C05D36FE146A}" srcOrd="1" destOrd="0" presId="urn:microsoft.com/office/officeart/2009/3/layout/SubStepProcess"/>
    <dgm:cxn modelId="{F3C95ED5-2EEA-41CF-BF11-B65F6EC2642E}" type="presParOf" srcId="{06B95C50-2F9D-49B8-9847-07DBB2682958}" destId="{98D00FB4-AC19-406C-BAD3-320570E2BD07}" srcOrd="2" destOrd="0" presId="urn:microsoft.com/office/officeart/2009/3/layout/SubStepProcess"/>
    <dgm:cxn modelId="{86D56099-00F9-4893-9528-6E9779BB0F33}" type="presParOf" srcId="{06B95C50-2F9D-49B8-9847-07DBB2682958}" destId="{C7982CAB-AED8-4AD4-B333-8F80E54F0EA9}" srcOrd="3" destOrd="0" presId="urn:microsoft.com/office/officeart/2009/3/layout/SubStepProcess"/>
    <dgm:cxn modelId="{B48E38F4-9E25-4CA8-BEC7-059389D6AFCA}" type="presParOf" srcId="{06B95C50-2F9D-49B8-9847-07DBB2682958}" destId="{C2830006-BA7A-49C7-9C04-0D9B2D0BAEF6}" srcOrd="4" destOrd="0" presId="urn:microsoft.com/office/officeart/2009/3/layout/SubStepProcess"/>
    <dgm:cxn modelId="{DE429ED0-E323-4AC4-907D-648224BD70C8}" type="presParOf" srcId="{E06C0641-7DD5-4E18-9ED2-4FE880FD6704}" destId="{A5D3FD4B-49B8-41B2-BC22-28FED77D883A}" srcOrd="3" destOrd="0" presId="urn:microsoft.com/office/officeart/2009/3/layout/SubStepProcess"/>
    <dgm:cxn modelId="{3C6DC3F3-3FBC-4459-97E0-B6706F9DD0F1}" type="presParOf" srcId="{E06C0641-7DD5-4E18-9ED2-4FE880FD6704}" destId="{8A61C4FB-F5FD-49B0-BD06-3B82B668B2D9}" srcOrd="4" destOrd="0" presId="urn:microsoft.com/office/officeart/2009/3/layout/SubStepProcess"/>
    <dgm:cxn modelId="{CFDF2054-5E40-4869-BA87-050A2086839E}" type="presParOf" srcId="{E06C0641-7DD5-4E18-9ED2-4FE880FD6704}" destId="{26AB7AAC-EAFC-4FBF-BD12-F15DF59A4FAE}" srcOrd="5" destOrd="0" presId="urn:microsoft.com/office/officeart/2009/3/layout/SubStepProcess"/>
    <dgm:cxn modelId="{E7B08F0C-5FEF-4640-BC04-704F12BFD0FF}" type="presParOf" srcId="{26AB7AAC-EAFC-4FBF-BD12-F15DF59A4FAE}" destId="{D241693F-BE62-4E98-BF6F-D42FB0EB9872}" srcOrd="0" destOrd="0" presId="urn:microsoft.com/office/officeart/2009/3/layout/SubStepProcess"/>
    <dgm:cxn modelId="{5DAE02FC-679F-4F84-96E7-4B3F35CBA6A3}" type="presParOf" srcId="{26AB7AAC-EAFC-4FBF-BD12-F15DF59A4FAE}" destId="{7F34F9C4-02C4-493A-94A6-71754183A76F}" srcOrd="1" destOrd="0" presId="urn:microsoft.com/office/officeart/2009/3/layout/SubStepProcess"/>
    <dgm:cxn modelId="{74BCAD5F-FC73-44DE-837F-A009C53F217A}" type="presParOf" srcId="{26AB7AAC-EAFC-4FBF-BD12-F15DF59A4FAE}" destId="{9009A52D-A8BD-4CA7-A5E7-FDBFC24AAEF2}" srcOrd="2" destOrd="0" presId="urn:microsoft.com/office/officeart/2009/3/layout/SubStepProcess"/>
    <dgm:cxn modelId="{472DEE85-0C8B-4236-BB16-257CE6C918D6}" type="presParOf" srcId="{26AB7AAC-EAFC-4FBF-BD12-F15DF59A4FAE}" destId="{7A88B543-B339-47FC-9CDC-82E1EB6B0A59}" srcOrd="3" destOrd="0" presId="urn:microsoft.com/office/officeart/2009/3/layout/SubStepProcess"/>
    <dgm:cxn modelId="{CA5A5D93-A756-4C4D-9A8D-174D77A9F894}" type="presParOf" srcId="{26AB7AAC-EAFC-4FBF-BD12-F15DF59A4FAE}" destId="{E8A974CE-8652-43DD-AF08-65593BD42F42}" srcOrd="4" destOrd="0" presId="urn:microsoft.com/office/officeart/2009/3/layout/SubStepProcess"/>
    <dgm:cxn modelId="{704C0C83-BBD0-4554-847B-87BDA01CEE20}" type="presParOf" srcId="{39A00D24-085F-4CC9-994D-06755971BE1B}" destId="{E7893262-DBE5-48D8-B6C6-7A685A125E31}" srcOrd="3" destOrd="0" presId="urn:microsoft.com/office/officeart/2009/3/layout/SubStepProcess"/>
    <dgm:cxn modelId="{265B93F4-ADC3-476F-ACCB-30E5ACEC504E}" type="presParOf" srcId="{39A00D24-085F-4CC9-994D-06755971BE1B}" destId="{B2ABDE9E-7096-44BE-A4AB-5CC879AB66F8}" srcOrd="4" destOrd="0" presId="urn:microsoft.com/office/officeart/2009/3/layout/SubStepProcess"/>
    <dgm:cxn modelId="{66C6414A-7ECF-454C-8DD8-99CCFED9C193}" type="presParOf" srcId="{39A00D24-085F-4CC9-994D-06755971BE1B}" destId="{6FFC74FE-6B7F-410D-BC15-82068401091A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88C1-E861-40D1-BDC3-FAB8C8D1E638}" type="doc">
      <dgm:prSet loTypeId="urn:microsoft.com/office/officeart/2005/8/layout/radial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37AE2-2B22-4946-B1BD-00688DEF4DA1}">
      <dgm:prSet phldrT="[Text]"/>
      <dgm:spPr/>
      <dgm:t>
        <a:bodyPr/>
        <a:lstStyle/>
        <a:p>
          <a:r>
            <a:rPr lang="id-ID" b="1" dirty="0" err="1">
              <a:solidFill>
                <a:schemeClr val="bg1"/>
              </a:solidFill>
            </a:rPr>
            <a:t>Intelligence</a:t>
          </a:r>
          <a:endParaRPr lang="en-US" b="1" dirty="0">
            <a:solidFill>
              <a:schemeClr val="bg1"/>
            </a:solidFill>
          </a:endParaRPr>
        </a:p>
      </dgm:t>
    </dgm:pt>
    <dgm:pt modelId="{17A7BB9D-6F91-4932-A8B5-0BEAB081347E}" type="parTrans" cxnId="{3B5A1D66-726A-4003-BC45-7EA99F51050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CF850C3-0796-4711-97E3-CEB64F23E031}" type="sibTrans" cxnId="{3B5A1D66-726A-4003-BC45-7EA99F51050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2DB4387-6CC5-4AE7-93FC-113FA4011081}">
      <dgm:prSet phldrT="[Text]"/>
      <dgm:spPr/>
      <dgm:t>
        <a:bodyPr/>
        <a:lstStyle/>
        <a:p>
          <a:r>
            <a:rPr lang="id-ID" b="1" dirty="0" err="1">
              <a:solidFill>
                <a:schemeClr val="bg1"/>
              </a:solidFill>
            </a:rPr>
            <a:t>Experiences</a:t>
          </a:r>
          <a:endParaRPr lang="en-US" b="1" dirty="0">
            <a:solidFill>
              <a:schemeClr val="bg1"/>
            </a:solidFill>
          </a:endParaRPr>
        </a:p>
      </dgm:t>
    </dgm:pt>
    <dgm:pt modelId="{331BB81F-057B-4433-B02B-D7EB9766EC83}" type="parTrans" cxnId="{94771EAF-A6C4-41A0-A95B-F519FCB93781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A0B2A24-DE91-4751-A7DF-0351517F6428}" type="sibTrans" cxnId="{94771EAF-A6C4-41A0-A95B-F519FCB93781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D5811C3-9C6F-435F-AB74-D5747F1D9F13}">
      <dgm:prSet phldrT="[Text]"/>
      <dgm:spPr/>
      <dgm:t>
        <a:bodyPr/>
        <a:lstStyle/>
        <a:p>
          <a:r>
            <a:rPr lang="id-ID" b="1" dirty="0" err="1">
              <a:solidFill>
                <a:schemeClr val="bg1"/>
              </a:solidFill>
            </a:rPr>
            <a:t>Lots</a:t>
          </a:r>
          <a:r>
            <a:rPr lang="id-ID" b="1" dirty="0">
              <a:solidFill>
                <a:schemeClr val="bg1"/>
              </a:solidFill>
            </a:rPr>
            <a:t> </a:t>
          </a:r>
          <a:r>
            <a:rPr lang="id-ID" b="1" dirty="0" err="1">
              <a:solidFill>
                <a:schemeClr val="bg1"/>
              </a:solidFill>
            </a:rPr>
            <a:t>of</a:t>
          </a:r>
          <a:r>
            <a:rPr lang="id-ID" b="1" dirty="0">
              <a:solidFill>
                <a:schemeClr val="bg1"/>
              </a:solidFill>
            </a:rPr>
            <a:t> Data</a:t>
          </a:r>
          <a:endParaRPr lang="en-US" b="1" dirty="0">
            <a:solidFill>
              <a:schemeClr val="bg1"/>
            </a:solidFill>
          </a:endParaRPr>
        </a:p>
      </dgm:t>
    </dgm:pt>
    <dgm:pt modelId="{B49C2B22-6119-4EB8-AFD4-C6DC0AAFDD1E}" type="parTrans" cxnId="{9B0BE5F5-9FF4-4F6E-AFDE-805BC993136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0B51DAC9-94A5-4BE6-8664-BADB8846BE1E}" type="sibTrans" cxnId="{9B0BE5F5-9FF4-4F6E-AFDE-805BC993136E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D7FE074-2B7C-4030-9C5F-90984603D833}">
      <dgm:prSet phldrT="[Text]"/>
      <dgm:spPr/>
      <dgm:t>
        <a:bodyPr/>
        <a:lstStyle/>
        <a:p>
          <a:r>
            <a:rPr lang="id-ID" b="1" dirty="0" err="1">
              <a:solidFill>
                <a:schemeClr val="bg1"/>
              </a:solidFill>
            </a:rPr>
            <a:t>Requires</a:t>
          </a:r>
          <a:r>
            <a:rPr lang="id-ID" b="1" dirty="0">
              <a:solidFill>
                <a:schemeClr val="bg1"/>
              </a:solidFill>
            </a:rPr>
            <a:t> </a:t>
          </a:r>
          <a:r>
            <a:rPr lang="id-ID" b="1" dirty="0" err="1">
              <a:solidFill>
                <a:schemeClr val="bg1"/>
              </a:solidFill>
            </a:rPr>
            <a:t>Time</a:t>
          </a:r>
          <a:endParaRPr lang="en-US" b="1" dirty="0">
            <a:solidFill>
              <a:schemeClr val="bg1"/>
            </a:solidFill>
          </a:endParaRPr>
        </a:p>
      </dgm:t>
    </dgm:pt>
    <dgm:pt modelId="{F3EEAD08-E8E0-462A-B940-837E496F5F3C}" type="parTrans" cxnId="{34DAB564-D572-4571-986A-5D346FF8B99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093D507-FC51-4CA7-9582-2E433A8E1AD4}" type="sibTrans" cxnId="{34DAB564-D572-4571-986A-5D346FF8B99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0E834EE-9668-4B14-9A7E-9AAFD0E22B5A}">
      <dgm:prSet phldrT="[Text]"/>
      <dgm:spPr/>
      <dgm:t>
        <a:bodyPr/>
        <a:lstStyle/>
        <a:p>
          <a:r>
            <a:rPr lang="id-ID" b="1" dirty="0" err="1">
              <a:solidFill>
                <a:schemeClr val="bg1"/>
              </a:solidFill>
            </a:rPr>
            <a:t>Past</a:t>
          </a:r>
          <a:r>
            <a:rPr lang="id-ID" b="1" dirty="0">
              <a:solidFill>
                <a:schemeClr val="bg1"/>
              </a:solidFill>
            </a:rPr>
            <a:t> Data</a:t>
          </a:r>
          <a:endParaRPr lang="en-US" b="1" dirty="0">
            <a:solidFill>
              <a:schemeClr val="bg1"/>
            </a:solidFill>
          </a:endParaRPr>
        </a:p>
      </dgm:t>
    </dgm:pt>
    <dgm:pt modelId="{04136A9A-CA2D-41A2-BBBE-C93040A60242}" type="parTrans" cxnId="{D38B9E80-15E6-48FF-BEAB-C608CB548546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8E67ABE-72E4-40B2-9890-7ABEA0062AF2}" type="sibTrans" cxnId="{D38B9E80-15E6-48FF-BEAB-C608CB548546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2959715-D1B1-41CC-A017-FD3E28037FC0}" type="pres">
      <dgm:prSet presAssocID="{BEFB88C1-E861-40D1-BDC3-FAB8C8D1E638}" presName="composite" presStyleCnt="0">
        <dgm:presLayoutVars>
          <dgm:chMax val="1"/>
          <dgm:dir/>
          <dgm:resizeHandles val="exact"/>
        </dgm:presLayoutVars>
      </dgm:prSet>
      <dgm:spPr/>
    </dgm:pt>
    <dgm:pt modelId="{B97718C6-5AC2-404B-B197-FB9C2EB76A3A}" type="pres">
      <dgm:prSet presAssocID="{BEFB88C1-E861-40D1-BDC3-FAB8C8D1E638}" presName="radial" presStyleCnt="0">
        <dgm:presLayoutVars>
          <dgm:animLvl val="ctr"/>
        </dgm:presLayoutVars>
      </dgm:prSet>
      <dgm:spPr/>
    </dgm:pt>
    <dgm:pt modelId="{1C71C549-4A60-4A73-B9CF-8BDC7DEC2328}" type="pres">
      <dgm:prSet presAssocID="{D2C37AE2-2B22-4946-B1BD-00688DEF4DA1}" presName="centerShape" presStyleLbl="vennNode1" presStyleIdx="0" presStyleCnt="5"/>
      <dgm:spPr/>
    </dgm:pt>
    <dgm:pt modelId="{E36CF576-43A5-447F-97C9-B0896BA76E7D}" type="pres">
      <dgm:prSet presAssocID="{62DB4387-6CC5-4AE7-93FC-113FA4011081}" presName="node" presStyleLbl="vennNode1" presStyleIdx="1" presStyleCnt="5">
        <dgm:presLayoutVars>
          <dgm:bulletEnabled val="1"/>
        </dgm:presLayoutVars>
      </dgm:prSet>
      <dgm:spPr/>
    </dgm:pt>
    <dgm:pt modelId="{AAE0A87C-6858-425A-8A60-F1AB45CB976C}" type="pres">
      <dgm:prSet presAssocID="{8D5811C3-9C6F-435F-AB74-D5747F1D9F13}" presName="node" presStyleLbl="vennNode1" presStyleIdx="2" presStyleCnt="5">
        <dgm:presLayoutVars>
          <dgm:bulletEnabled val="1"/>
        </dgm:presLayoutVars>
      </dgm:prSet>
      <dgm:spPr/>
    </dgm:pt>
    <dgm:pt modelId="{4C806AF1-FD00-432D-B252-BE63691226FC}" type="pres">
      <dgm:prSet presAssocID="{7D7FE074-2B7C-4030-9C5F-90984603D833}" presName="node" presStyleLbl="vennNode1" presStyleIdx="3" presStyleCnt="5">
        <dgm:presLayoutVars>
          <dgm:bulletEnabled val="1"/>
        </dgm:presLayoutVars>
      </dgm:prSet>
      <dgm:spPr/>
    </dgm:pt>
    <dgm:pt modelId="{A9AB334E-84A7-43C5-8791-B74972D3BAF5}" type="pres">
      <dgm:prSet presAssocID="{E0E834EE-9668-4B14-9A7E-9AAFD0E22B5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620FD110-6AF7-4BC9-B939-FD0C04CB35DC}" type="presOf" srcId="{7D7FE074-2B7C-4030-9C5F-90984603D833}" destId="{4C806AF1-FD00-432D-B252-BE63691226FC}" srcOrd="0" destOrd="0" presId="urn:microsoft.com/office/officeart/2005/8/layout/radial3"/>
    <dgm:cxn modelId="{FA443827-99B3-4F89-983E-522F34480CC9}" type="presOf" srcId="{BEFB88C1-E861-40D1-BDC3-FAB8C8D1E638}" destId="{82959715-D1B1-41CC-A017-FD3E28037FC0}" srcOrd="0" destOrd="0" presId="urn:microsoft.com/office/officeart/2005/8/layout/radial3"/>
    <dgm:cxn modelId="{F201BC46-D7C3-4F83-9B02-7FD0C995F117}" type="presOf" srcId="{D2C37AE2-2B22-4946-B1BD-00688DEF4DA1}" destId="{1C71C549-4A60-4A73-B9CF-8BDC7DEC2328}" srcOrd="0" destOrd="0" presId="urn:microsoft.com/office/officeart/2005/8/layout/radial3"/>
    <dgm:cxn modelId="{A3448763-E9DA-4B57-91AD-EA9E00E8FC08}" type="presOf" srcId="{8D5811C3-9C6F-435F-AB74-D5747F1D9F13}" destId="{AAE0A87C-6858-425A-8A60-F1AB45CB976C}" srcOrd="0" destOrd="0" presId="urn:microsoft.com/office/officeart/2005/8/layout/radial3"/>
    <dgm:cxn modelId="{34DAB564-D572-4571-986A-5D346FF8B990}" srcId="{D2C37AE2-2B22-4946-B1BD-00688DEF4DA1}" destId="{7D7FE074-2B7C-4030-9C5F-90984603D833}" srcOrd="2" destOrd="0" parTransId="{F3EEAD08-E8E0-462A-B940-837E496F5F3C}" sibTransId="{5093D507-FC51-4CA7-9582-2E433A8E1AD4}"/>
    <dgm:cxn modelId="{3B5A1D66-726A-4003-BC45-7EA99F510508}" srcId="{BEFB88C1-E861-40D1-BDC3-FAB8C8D1E638}" destId="{D2C37AE2-2B22-4946-B1BD-00688DEF4DA1}" srcOrd="0" destOrd="0" parTransId="{17A7BB9D-6F91-4932-A8B5-0BEAB081347E}" sibTransId="{BCF850C3-0796-4711-97E3-CEB64F23E031}"/>
    <dgm:cxn modelId="{D38B9E80-15E6-48FF-BEAB-C608CB548546}" srcId="{D2C37AE2-2B22-4946-B1BD-00688DEF4DA1}" destId="{E0E834EE-9668-4B14-9A7E-9AAFD0E22B5A}" srcOrd="3" destOrd="0" parTransId="{04136A9A-CA2D-41A2-BBBE-C93040A60242}" sibTransId="{88E67ABE-72E4-40B2-9890-7ABEA0062AF2}"/>
    <dgm:cxn modelId="{0E175E81-50ED-4931-ABBD-8BF581461B1C}" type="presOf" srcId="{62DB4387-6CC5-4AE7-93FC-113FA4011081}" destId="{E36CF576-43A5-447F-97C9-B0896BA76E7D}" srcOrd="0" destOrd="0" presId="urn:microsoft.com/office/officeart/2005/8/layout/radial3"/>
    <dgm:cxn modelId="{94771EAF-A6C4-41A0-A95B-F519FCB93781}" srcId="{D2C37AE2-2B22-4946-B1BD-00688DEF4DA1}" destId="{62DB4387-6CC5-4AE7-93FC-113FA4011081}" srcOrd="0" destOrd="0" parTransId="{331BB81F-057B-4433-B02B-D7EB9766EC83}" sibTransId="{6A0B2A24-DE91-4751-A7DF-0351517F6428}"/>
    <dgm:cxn modelId="{79D2A3DE-B7E6-4B8B-B9D0-59FD73AA9DE0}" type="presOf" srcId="{E0E834EE-9668-4B14-9A7E-9AAFD0E22B5A}" destId="{A9AB334E-84A7-43C5-8791-B74972D3BAF5}" srcOrd="0" destOrd="0" presId="urn:microsoft.com/office/officeart/2005/8/layout/radial3"/>
    <dgm:cxn modelId="{9B0BE5F5-9FF4-4F6E-AFDE-805BC993136E}" srcId="{D2C37AE2-2B22-4946-B1BD-00688DEF4DA1}" destId="{8D5811C3-9C6F-435F-AB74-D5747F1D9F13}" srcOrd="1" destOrd="0" parTransId="{B49C2B22-6119-4EB8-AFD4-C6DC0AAFDD1E}" sibTransId="{0B51DAC9-94A5-4BE6-8664-BADB8846BE1E}"/>
    <dgm:cxn modelId="{653A4E9E-EC3E-4A5E-9308-F62D62672B41}" type="presParOf" srcId="{82959715-D1B1-41CC-A017-FD3E28037FC0}" destId="{B97718C6-5AC2-404B-B197-FB9C2EB76A3A}" srcOrd="0" destOrd="0" presId="urn:microsoft.com/office/officeart/2005/8/layout/radial3"/>
    <dgm:cxn modelId="{C53AA664-F2AD-437A-B17A-7441E84E64A9}" type="presParOf" srcId="{B97718C6-5AC2-404B-B197-FB9C2EB76A3A}" destId="{1C71C549-4A60-4A73-B9CF-8BDC7DEC2328}" srcOrd="0" destOrd="0" presId="urn:microsoft.com/office/officeart/2005/8/layout/radial3"/>
    <dgm:cxn modelId="{D13C51B6-23C1-4310-B52B-081D6CAAE71A}" type="presParOf" srcId="{B97718C6-5AC2-404B-B197-FB9C2EB76A3A}" destId="{E36CF576-43A5-447F-97C9-B0896BA76E7D}" srcOrd="1" destOrd="0" presId="urn:microsoft.com/office/officeart/2005/8/layout/radial3"/>
    <dgm:cxn modelId="{D1C6A6FB-DB6F-4F5B-991E-6D9B7384C1A9}" type="presParOf" srcId="{B97718C6-5AC2-404B-B197-FB9C2EB76A3A}" destId="{AAE0A87C-6858-425A-8A60-F1AB45CB976C}" srcOrd="2" destOrd="0" presId="urn:microsoft.com/office/officeart/2005/8/layout/radial3"/>
    <dgm:cxn modelId="{4EFF527D-501B-4921-9640-7EC8EC0903E1}" type="presParOf" srcId="{B97718C6-5AC2-404B-B197-FB9C2EB76A3A}" destId="{4C806AF1-FD00-432D-B252-BE63691226FC}" srcOrd="3" destOrd="0" presId="urn:microsoft.com/office/officeart/2005/8/layout/radial3"/>
    <dgm:cxn modelId="{61400420-8B4D-4A72-B78E-ED304CCA9A58}" type="presParOf" srcId="{B97718C6-5AC2-404B-B197-FB9C2EB76A3A}" destId="{A9AB334E-84A7-43C5-8791-B74972D3BAF5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1CD9A-A5B3-43FC-9C61-42BD0DB8365D}">
      <dsp:nvSpPr>
        <dsp:cNvPr id="0" name=""/>
        <dsp:cNvSpPr/>
      </dsp:nvSpPr>
      <dsp:spPr>
        <a:xfrm>
          <a:off x="3301" y="1025456"/>
          <a:ext cx="1368562" cy="1368562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 err="1"/>
            <a:t>Experiences</a:t>
          </a:r>
          <a:r>
            <a:rPr lang="id-ID" sz="1400" b="1" kern="1200" dirty="0"/>
            <a:t> (E)</a:t>
          </a:r>
          <a:endParaRPr lang="en-US" sz="1400" b="1" kern="1200" dirty="0"/>
        </a:p>
      </dsp:txBody>
      <dsp:txXfrm>
        <a:off x="203722" y="1225877"/>
        <a:ext cx="967720" cy="967720"/>
      </dsp:txXfrm>
    </dsp:sp>
    <dsp:sp modelId="{6BEA6576-9942-4FC2-963F-E9644E9A2996}">
      <dsp:nvSpPr>
        <dsp:cNvPr id="0" name=""/>
        <dsp:cNvSpPr/>
      </dsp:nvSpPr>
      <dsp:spPr>
        <a:xfrm rot="19041445">
          <a:off x="1353405" y="1520875"/>
          <a:ext cx="4470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075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3797A-E8E3-432A-AAD0-9A18F0A26BF3}">
      <dsp:nvSpPr>
        <dsp:cNvPr id="0" name=""/>
        <dsp:cNvSpPr/>
      </dsp:nvSpPr>
      <dsp:spPr>
        <a:xfrm rot="13358555">
          <a:off x="3136506" y="1520875"/>
          <a:ext cx="4470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075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00FB4-AC19-406C-BAD3-320570E2BD07}">
      <dsp:nvSpPr>
        <dsp:cNvPr id="0" name=""/>
        <dsp:cNvSpPr/>
      </dsp:nvSpPr>
      <dsp:spPr>
        <a:xfrm>
          <a:off x="1741376" y="1369446"/>
          <a:ext cx="159965" cy="0"/>
        </a:xfrm>
        <a:prstGeom prst="line">
          <a:avLst/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82CAB-AED8-4AD4-B333-8F80E54F0EA9}">
      <dsp:nvSpPr>
        <dsp:cNvPr id="0" name=""/>
        <dsp:cNvSpPr/>
      </dsp:nvSpPr>
      <dsp:spPr>
        <a:xfrm>
          <a:off x="1901341" y="1029155"/>
          <a:ext cx="1134303" cy="680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b="1" kern="1200" dirty="0" err="1"/>
            <a:t>Learning</a:t>
          </a:r>
          <a:endParaRPr lang="en-US" sz="1900" b="1" kern="1200" dirty="0"/>
        </a:p>
      </dsp:txBody>
      <dsp:txXfrm>
        <a:off x="1901341" y="1029155"/>
        <a:ext cx="1134303" cy="680581"/>
      </dsp:txXfrm>
    </dsp:sp>
    <dsp:sp modelId="{C2830006-BA7A-49C7-9C04-0D9B2D0BAEF6}">
      <dsp:nvSpPr>
        <dsp:cNvPr id="0" name=""/>
        <dsp:cNvSpPr/>
      </dsp:nvSpPr>
      <dsp:spPr>
        <a:xfrm>
          <a:off x="3035645" y="1369446"/>
          <a:ext cx="159965" cy="0"/>
        </a:xfrm>
        <a:prstGeom prst="line">
          <a:avLst/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3FD4B-49B8-41B2-BC22-28FED77D883A}">
      <dsp:nvSpPr>
        <dsp:cNvPr id="0" name=""/>
        <dsp:cNvSpPr/>
      </dsp:nvSpPr>
      <dsp:spPr>
        <a:xfrm rot="2558555">
          <a:off x="1353405" y="1898599"/>
          <a:ext cx="4470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075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1C4FB-F5FD-49B0-BD06-3B82B668B2D9}">
      <dsp:nvSpPr>
        <dsp:cNvPr id="0" name=""/>
        <dsp:cNvSpPr/>
      </dsp:nvSpPr>
      <dsp:spPr>
        <a:xfrm rot="8241445">
          <a:off x="3136506" y="1898599"/>
          <a:ext cx="4470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075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9A52D-A8BD-4CA7-A5E7-FDBFC24AAEF2}">
      <dsp:nvSpPr>
        <dsp:cNvPr id="0" name=""/>
        <dsp:cNvSpPr/>
      </dsp:nvSpPr>
      <dsp:spPr>
        <a:xfrm>
          <a:off x="1741376" y="2050028"/>
          <a:ext cx="159965" cy="0"/>
        </a:xfrm>
        <a:prstGeom prst="line">
          <a:avLst/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8B543-B339-47FC-9CDC-82E1EB6B0A59}">
      <dsp:nvSpPr>
        <dsp:cNvPr id="0" name=""/>
        <dsp:cNvSpPr/>
      </dsp:nvSpPr>
      <dsp:spPr>
        <a:xfrm>
          <a:off x="1901341" y="1709737"/>
          <a:ext cx="1134303" cy="680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b="1" kern="1200" dirty="0" err="1"/>
            <a:t>Task</a:t>
          </a:r>
          <a:r>
            <a:rPr lang="id-ID" sz="1900" b="1" kern="1200" dirty="0"/>
            <a:t> (T)</a:t>
          </a:r>
          <a:endParaRPr lang="en-US" sz="1900" b="1" kern="1200" dirty="0"/>
        </a:p>
      </dsp:txBody>
      <dsp:txXfrm>
        <a:off x="1901341" y="1709737"/>
        <a:ext cx="1134303" cy="680581"/>
      </dsp:txXfrm>
    </dsp:sp>
    <dsp:sp modelId="{E8A974CE-8652-43DD-AF08-65593BD42F42}">
      <dsp:nvSpPr>
        <dsp:cNvPr id="0" name=""/>
        <dsp:cNvSpPr/>
      </dsp:nvSpPr>
      <dsp:spPr>
        <a:xfrm>
          <a:off x="3035645" y="2050028"/>
          <a:ext cx="159965" cy="0"/>
        </a:xfrm>
        <a:prstGeom prst="line">
          <a:avLst/>
        </a:pr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BDE9E-7096-44BE-A4AB-5CC879AB66F8}">
      <dsp:nvSpPr>
        <dsp:cNvPr id="0" name=""/>
        <dsp:cNvSpPr/>
      </dsp:nvSpPr>
      <dsp:spPr>
        <a:xfrm>
          <a:off x="3565123" y="1025456"/>
          <a:ext cx="1368562" cy="1368562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 err="1"/>
            <a:t>Results</a:t>
          </a:r>
          <a:endParaRPr lang="en-US" sz="1400" b="1" kern="1200" dirty="0"/>
        </a:p>
      </dsp:txBody>
      <dsp:txXfrm>
        <a:off x="3765544" y="1225877"/>
        <a:ext cx="967720" cy="967720"/>
      </dsp:txXfrm>
    </dsp:sp>
    <dsp:sp modelId="{6FFC74FE-6B7F-410D-BC15-82068401091A}">
      <dsp:nvSpPr>
        <dsp:cNvPr id="0" name=""/>
        <dsp:cNvSpPr/>
      </dsp:nvSpPr>
      <dsp:spPr>
        <a:xfrm>
          <a:off x="4933686" y="1025456"/>
          <a:ext cx="1368562" cy="1368562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/>
            <a:t>Performance (P)</a:t>
          </a:r>
          <a:endParaRPr lang="en-US" sz="1400" b="1" kern="1200" dirty="0"/>
        </a:p>
      </dsp:txBody>
      <dsp:txXfrm>
        <a:off x="5134107" y="1225877"/>
        <a:ext cx="967720" cy="967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1C549-4A60-4A73-B9CF-8BDC7DEC2328}">
      <dsp:nvSpPr>
        <dsp:cNvPr id="0" name=""/>
        <dsp:cNvSpPr/>
      </dsp:nvSpPr>
      <dsp:spPr>
        <a:xfrm>
          <a:off x="1541627" y="725459"/>
          <a:ext cx="1807285" cy="18072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 err="1">
              <a:solidFill>
                <a:schemeClr val="bg1"/>
              </a:solidFill>
            </a:rPr>
            <a:t>Intelligence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1806298" y="990130"/>
        <a:ext cx="1277943" cy="1277943"/>
      </dsp:txXfrm>
    </dsp:sp>
    <dsp:sp modelId="{E36CF576-43A5-447F-97C9-B0896BA76E7D}">
      <dsp:nvSpPr>
        <dsp:cNvPr id="0" name=""/>
        <dsp:cNvSpPr/>
      </dsp:nvSpPr>
      <dsp:spPr>
        <a:xfrm>
          <a:off x="1993448" y="322"/>
          <a:ext cx="903642" cy="90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900" b="1" kern="1200" dirty="0" err="1">
              <a:solidFill>
                <a:schemeClr val="bg1"/>
              </a:solidFill>
            </a:rPr>
            <a:t>Experiences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2125783" y="132657"/>
        <a:ext cx="638972" cy="638972"/>
      </dsp:txXfrm>
    </dsp:sp>
    <dsp:sp modelId="{AAE0A87C-6858-425A-8A60-F1AB45CB976C}">
      <dsp:nvSpPr>
        <dsp:cNvPr id="0" name=""/>
        <dsp:cNvSpPr/>
      </dsp:nvSpPr>
      <dsp:spPr>
        <a:xfrm>
          <a:off x="3170407" y="1177281"/>
          <a:ext cx="903642" cy="90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900" b="1" kern="1200" dirty="0" err="1">
              <a:solidFill>
                <a:schemeClr val="bg1"/>
              </a:solidFill>
            </a:rPr>
            <a:t>Lots</a:t>
          </a:r>
          <a:r>
            <a:rPr lang="id-ID" sz="900" b="1" kern="1200" dirty="0">
              <a:solidFill>
                <a:schemeClr val="bg1"/>
              </a:solidFill>
            </a:rPr>
            <a:t> </a:t>
          </a:r>
          <a:r>
            <a:rPr lang="id-ID" sz="900" b="1" kern="1200" dirty="0" err="1">
              <a:solidFill>
                <a:schemeClr val="bg1"/>
              </a:solidFill>
            </a:rPr>
            <a:t>of</a:t>
          </a:r>
          <a:r>
            <a:rPr lang="id-ID" sz="900" b="1" kern="1200" dirty="0">
              <a:solidFill>
                <a:schemeClr val="bg1"/>
              </a:solidFill>
            </a:rPr>
            <a:t> Data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3302742" y="1309616"/>
        <a:ext cx="638972" cy="638972"/>
      </dsp:txXfrm>
    </dsp:sp>
    <dsp:sp modelId="{4C806AF1-FD00-432D-B252-BE63691226FC}">
      <dsp:nvSpPr>
        <dsp:cNvPr id="0" name=""/>
        <dsp:cNvSpPr/>
      </dsp:nvSpPr>
      <dsp:spPr>
        <a:xfrm>
          <a:off x="1993448" y="2354239"/>
          <a:ext cx="903642" cy="90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900" b="1" kern="1200" dirty="0" err="1">
              <a:solidFill>
                <a:schemeClr val="bg1"/>
              </a:solidFill>
            </a:rPr>
            <a:t>Requires</a:t>
          </a:r>
          <a:r>
            <a:rPr lang="id-ID" sz="900" b="1" kern="1200" dirty="0">
              <a:solidFill>
                <a:schemeClr val="bg1"/>
              </a:solidFill>
            </a:rPr>
            <a:t> </a:t>
          </a:r>
          <a:r>
            <a:rPr lang="id-ID" sz="900" b="1" kern="1200" dirty="0" err="1">
              <a:solidFill>
                <a:schemeClr val="bg1"/>
              </a:solidFill>
            </a:rPr>
            <a:t>Time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2125783" y="2486574"/>
        <a:ext cx="638972" cy="638972"/>
      </dsp:txXfrm>
    </dsp:sp>
    <dsp:sp modelId="{A9AB334E-84A7-43C5-8791-B74972D3BAF5}">
      <dsp:nvSpPr>
        <dsp:cNvPr id="0" name=""/>
        <dsp:cNvSpPr/>
      </dsp:nvSpPr>
      <dsp:spPr>
        <a:xfrm>
          <a:off x="816490" y="1177281"/>
          <a:ext cx="903642" cy="90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900" b="1" kern="1200" dirty="0" err="1">
              <a:solidFill>
                <a:schemeClr val="bg1"/>
              </a:solidFill>
            </a:rPr>
            <a:t>Past</a:t>
          </a:r>
          <a:r>
            <a:rPr lang="id-ID" sz="900" b="1" kern="1200" dirty="0">
              <a:solidFill>
                <a:schemeClr val="bg1"/>
              </a:solidFill>
            </a:rPr>
            <a:t> Data</a:t>
          </a:r>
          <a:endParaRPr lang="en-US" sz="900" b="1" kern="1200" dirty="0">
            <a:solidFill>
              <a:schemeClr val="bg1"/>
            </a:solidFill>
          </a:endParaRPr>
        </a:p>
      </dsp:txBody>
      <dsp:txXfrm>
        <a:off x="948825" y="1309616"/>
        <a:ext cx="638972" cy="638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6917" y="1784556"/>
            <a:ext cx="4530438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47210" y="3574473"/>
            <a:ext cx="5320145" cy="1091045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b="1" dirty="0"/>
              <a:t>Tim Pengajaran </a:t>
            </a:r>
          </a:p>
          <a:p>
            <a:r>
              <a:rPr lang="id-ID" b="1" dirty="0"/>
              <a:t>Mata Kuliah </a:t>
            </a:r>
            <a:r>
              <a:rPr lang="id-ID" b="1" dirty="0" err="1">
                <a:solidFill>
                  <a:srgbClr val="FFFF00"/>
                </a:solidFill>
              </a:rPr>
              <a:t>Machine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Learning</a:t>
            </a:r>
            <a:r>
              <a:rPr lang="id-ID" b="1" dirty="0">
                <a:solidFill>
                  <a:srgbClr val="FFFF00"/>
                </a:solidFill>
              </a:rPr>
              <a:t> </a:t>
            </a:r>
          </a:p>
          <a:p>
            <a:r>
              <a:rPr lang="id-ID" b="1" dirty="0"/>
              <a:t>Jurusan Teknologi Informasi Tahun 2021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C203-6D01-41A7-AC75-3B6347A6BC4B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C1B354-D068-47C3-9FEC-40B67FD591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0DC7-A8F3-468E-A92A-E229EA2B4BA7}" type="datetime1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AE84-4164-49F4-9B6A-9B00AFD4C564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BC99-3296-4AC8-9A49-DFF66C3F52DD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474-6823-48A5-A950-B231015EC9A5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CA3-3C21-4793-9548-9CCA219170F0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8171-78B8-4271-B2F4-BA58014A92FB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9F3D-1B91-4DC5-BE9D-D063302217E3}" type="datetime1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EFA5-A76B-4ADF-A287-EF6E8D1CAA2C}" type="datetime1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876E-83AD-43B9-98D5-468AABE2CF19}" type="datetime1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EC68-07C5-4771-9328-70040A86F0B1}" type="datetime1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61E0-02F6-4FEE-B99D-F6380B954F85}" type="datetime1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5EB9-D45C-494E-9D9B-F0E04137DBA5}" type="datetime1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7" Type="http://schemas.openxmlformats.org/officeDocument/2006/relationships/hyperlink" Target="https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ympy.org/en/index.html" TargetMode="External"/><Relationship Id="rId5" Type="http://schemas.openxmlformats.org/officeDocument/2006/relationships/hyperlink" Target="https://ipython.org/" TargetMode="External"/><Relationship Id="rId4" Type="http://schemas.openxmlformats.org/officeDocument/2006/relationships/hyperlink" Target="https://matplotlib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tutorial/basic/tutorial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stall.html#install-official-releas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231n/cs231n.github.io/blob/master/python-colab.ipynb#scrollTo=DL5sMSZ9L9eq" TargetMode="External"/><Relationship Id="rId2" Type="http://schemas.openxmlformats.org/officeDocument/2006/relationships/hyperlink" Target="https://medium.com/@dede.brahma2/cara-menggunakan-google-colaboratory-5f5e4393ac2f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9" y="1895168"/>
            <a:ext cx="4330262" cy="1445337"/>
          </a:xfrm>
        </p:spPr>
        <p:txBody>
          <a:bodyPr>
            <a:normAutofit fontScale="90000"/>
          </a:bodyPr>
          <a:lstStyle/>
          <a:p>
            <a:r>
              <a:rPr lang="id-ID" sz="4000" b="1" dirty="0"/>
              <a:t>The </a:t>
            </a:r>
            <a:r>
              <a:rPr lang="en-US" sz="4000" b="1" dirty="0"/>
              <a:t>F</a:t>
            </a:r>
            <a:r>
              <a:rPr lang="id-ID" sz="4000" b="1" dirty="0" err="1"/>
              <a:t>undamentals</a:t>
            </a:r>
            <a:r>
              <a:rPr lang="id-ID" sz="4000" b="1" dirty="0"/>
              <a:t> </a:t>
            </a:r>
            <a:r>
              <a:rPr lang="id-ID" sz="4000" b="1" dirty="0" err="1"/>
              <a:t>of</a:t>
            </a:r>
            <a:r>
              <a:rPr lang="id-ID" sz="4000" b="1" dirty="0"/>
              <a:t> </a:t>
            </a:r>
            <a:r>
              <a:rPr lang="id-ID" sz="4000" b="1" dirty="0" err="1"/>
              <a:t>Machine</a:t>
            </a:r>
            <a:r>
              <a:rPr lang="id-ID" sz="4000" b="1" dirty="0"/>
              <a:t> </a:t>
            </a:r>
            <a:r>
              <a:rPr lang="id-ID" sz="4000" b="1" dirty="0" err="1"/>
              <a:t>Learning</a:t>
            </a:r>
            <a:endParaRPr lang="en-US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1E1B64-D714-4575-BA23-3FA46C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028" y="3652426"/>
            <a:ext cx="5318233" cy="1213863"/>
          </a:xfrm>
        </p:spPr>
        <p:txBody>
          <a:bodyPr>
            <a:normAutofit/>
          </a:bodyPr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>
                <a:solidFill>
                  <a:srgbClr val="FFFF00"/>
                </a:solidFill>
              </a:rPr>
              <a:t>Pembelajaran Mesin</a:t>
            </a:r>
          </a:p>
          <a:p>
            <a:r>
              <a:rPr lang="id-ID" sz="2000" b="1" dirty="0"/>
              <a:t>Jurusan Teknologi Informasi Tahun 2022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0F0C4E-18DB-4203-964E-E5C6628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28" y="262759"/>
            <a:ext cx="6615860" cy="869127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err="1"/>
              <a:t>Learning</a:t>
            </a:r>
            <a:r>
              <a:rPr lang="id-ID" sz="4000" b="1" dirty="0"/>
              <a:t> in </a:t>
            </a:r>
            <a:r>
              <a:rPr lang="id-ID" sz="4000" b="1" dirty="0" err="1"/>
              <a:t>Machine</a:t>
            </a:r>
            <a:r>
              <a:rPr lang="id-ID" sz="4000" b="1" dirty="0"/>
              <a:t> </a:t>
            </a:r>
            <a:r>
              <a:rPr lang="id-ID" sz="4000" b="1" dirty="0" err="1"/>
              <a:t>Learning</a:t>
            </a:r>
            <a:endParaRPr lang="en-US" sz="40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A03A13-13C1-43B2-8E0B-0140EA94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224E74-85BA-4D47-B403-9F09C3B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3963-82A8-4503-AE0C-448A5B14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028" y="1131886"/>
            <a:ext cx="6634145" cy="354521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Focus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on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Supervised</a:t>
            </a:r>
            <a:r>
              <a:rPr lang="id-ID" sz="2400" b="1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and</a:t>
            </a:r>
            <a:r>
              <a:rPr lang="id-ID" sz="2400" b="1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Unsupervised</a:t>
            </a:r>
            <a:r>
              <a:rPr lang="id-ID" sz="2400" b="1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Learning</a:t>
            </a:r>
            <a:endParaRPr lang="id-ID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id-ID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chemeClr val="tx1"/>
                </a:solidFill>
              </a:rPr>
              <a:t>Supervised</a:t>
            </a:r>
            <a:r>
              <a:rPr lang="id-ID" sz="2400" b="1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Learning</a:t>
            </a:r>
            <a:endParaRPr lang="id-ID" sz="2400" b="1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program </a:t>
            </a:r>
            <a:r>
              <a:rPr lang="en-US" sz="2400" b="1" dirty="0">
                <a:solidFill>
                  <a:srgbClr val="C00000"/>
                </a:solidFill>
              </a:rPr>
              <a:t>predicts an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output for an input </a:t>
            </a:r>
            <a:r>
              <a:rPr lang="en-US" sz="2400" dirty="0">
                <a:solidFill>
                  <a:schemeClr val="tx1"/>
                </a:solidFill>
              </a:rPr>
              <a:t>by learning from pairs of labeled inputs and outputs. </a:t>
            </a:r>
            <a:endParaRPr lang="id-ID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24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program </a:t>
            </a:r>
            <a:r>
              <a:rPr lang="en-US" sz="2400" b="1" dirty="0">
                <a:solidFill>
                  <a:srgbClr val="C00000"/>
                </a:solidFill>
              </a:rPr>
              <a:t>learns from examples of the "right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or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correct</a:t>
            </a:r>
            <a:r>
              <a:rPr lang="en-US" sz="2400" b="1" dirty="0">
                <a:solidFill>
                  <a:srgbClr val="C00000"/>
                </a:solidFill>
              </a:rPr>
              <a:t> answers“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endParaRPr lang="id-ID" sz="2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chemeClr val="tx1"/>
                </a:solidFill>
              </a:rPr>
              <a:t>Unsupervised</a:t>
            </a:r>
            <a:r>
              <a:rPr lang="id-ID" sz="2400" b="1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chemeClr val="tx1"/>
                </a:solidFill>
              </a:rPr>
              <a:t>Learning</a:t>
            </a:r>
            <a:endParaRPr lang="id-ID" sz="2400" b="1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program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does not learn from labeled data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id-ID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id-ID" sz="2400" dirty="0">
                <a:solidFill>
                  <a:schemeClr val="tx1"/>
                </a:solidFill>
              </a:rPr>
              <a:t>The program </a:t>
            </a:r>
            <a:r>
              <a:rPr lang="en-US" sz="2400" b="1" dirty="0">
                <a:solidFill>
                  <a:srgbClr val="C00000"/>
                </a:solidFill>
              </a:rPr>
              <a:t>attempts to discover patterns </a:t>
            </a:r>
            <a:r>
              <a:rPr lang="en-US" sz="2400" dirty="0">
                <a:solidFill>
                  <a:schemeClr val="tx1"/>
                </a:solidFill>
              </a:rPr>
              <a:t>in data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2400" dirty="0" err="1">
                <a:solidFill>
                  <a:schemeClr val="tx1"/>
                </a:solidFill>
              </a:rPr>
              <a:t>It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cannot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id-ID" sz="2400" b="1" dirty="0" err="1">
                <a:solidFill>
                  <a:srgbClr val="C00000"/>
                </a:solidFill>
              </a:rPr>
              <a:t>give</a:t>
            </a:r>
            <a:r>
              <a:rPr lang="id-ID" sz="2400" b="1" dirty="0">
                <a:solidFill>
                  <a:srgbClr val="C00000"/>
                </a:solidFill>
              </a:rPr>
              <a:t> label </a:t>
            </a:r>
            <a:r>
              <a:rPr lang="id-ID" sz="2400" dirty="0" err="1">
                <a:solidFill>
                  <a:schemeClr val="tx1"/>
                </a:solidFill>
              </a:rPr>
              <a:t>to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id-ID" sz="2400" dirty="0" err="1">
                <a:solidFill>
                  <a:schemeClr val="tx1"/>
                </a:solidFill>
              </a:rPr>
              <a:t>inputs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0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35" y="406537"/>
            <a:ext cx="6681753" cy="725349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Machine</a:t>
            </a:r>
            <a:r>
              <a:rPr lang="id-ID" b="1" dirty="0"/>
              <a:t> </a:t>
            </a:r>
            <a:r>
              <a:rPr lang="id-ID" b="1" dirty="0" err="1"/>
              <a:t>Learning</a:t>
            </a:r>
            <a:r>
              <a:rPr lang="id-ID" b="1" dirty="0"/>
              <a:t> </a:t>
            </a:r>
            <a:r>
              <a:rPr lang="id-ID" b="1" dirty="0" err="1"/>
              <a:t>Tasks</a:t>
            </a:r>
            <a:r>
              <a:rPr lang="id-ID" b="1" dirty="0"/>
              <a:t> – </a:t>
            </a:r>
            <a:r>
              <a:rPr lang="id-ID" b="1" dirty="0" err="1"/>
              <a:t>Generic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B9EA10-5363-462B-B363-5417F20A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05" y="1205716"/>
            <a:ext cx="6957848" cy="309272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21D244-7FA4-4912-BB23-9CD6C41BA257}"/>
              </a:ext>
            </a:extLst>
          </p:cNvPr>
          <p:cNvSpPr/>
          <p:nvPr/>
        </p:nvSpPr>
        <p:spPr>
          <a:xfrm>
            <a:off x="7210098" y="3997780"/>
            <a:ext cx="1434260" cy="601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chemeClr val="bg2">
                    <a:lumMod val="25000"/>
                  </a:schemeClr>
                </a:solidFill>
              </a:rPr>
              <a:t>DIMENSIONAL REDUCTION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214F11-7D85-44A9-B97F-BABB7F603466}"/>
              </a:ext>
            </a:extLst>
          </p:cNvPr>
          <p:cNvCxnSpPr>
            <a:cxnSpLocks/>
          </p:cNvCxnSpPr>
          <p:nvPr/>
        </p:nvCxnSpPr>
        <p:spPr>
          <a:xfrm>
            <a:off x="6442842" y="3997780"/>
            <a:ext cx="675493" cy="273844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35" y="406537"/>
            <a:ext cx="6681753" cy="725349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Machine</a:t>
            </a:r>
            <a:r>
              <a:rPr lang="id-ID" b="1" dirty="0"/>
              <a:t> </a:t>
            </a:r>
            <a:r>
              <a:rPr lang="id-ID" b="1" dirty="0" err="1"/>
              <a:t>Learning</a:t>
            </a:r>
            <a:r>
              <a:rPr lang="id-ID" b="1" dirty="0"/>
              <a:t> </a:t>
            </a:r>
            <a:r>
              <a:rPr lang="id-ID" b="1" dirty="0" err="1"/>
              <a:t>Tasks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479-FAF1-4D91-8E0E-803E7203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35" y="1268361"/>
            <a:ext cx="6813533" cy="32931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id-ID" b="1" dirty="0" err="1">
                <a:solidFill>
                  <a:schemeClr val="tx1"/>
                </a:solidFill>
              </a:rPr>
              <a:t>Dimensional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id-ID" b="1" dirty="0" err="1">
                <a:solidFill>
                  <a:schemeClr val="tx1"/>
                </a:solidFill>
              </a:rPr>
              <a:t>Reduction</a:t>
            </a:r>
            <a:endParaRPr lang="id-ID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process of </a:t>
            </a:r>
            <a:r>
              <a:rPr lang="en-US" b="1" dirty="0">
                <a:solidFill>
                  <a:srgbClr val="C00000"/>
                </a:solidFill>
              </a:rPr>
              <a:t>discovering the features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that account for the greatest changes in the response variable. </a:t>
            </a:r>
            <a:endParaRPr lang="id-ID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endParaRPr lang="id-ID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Can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also be used to </a:t>
            </a:r>
            <a:r>
              <a:rPr lang="en-US" b="1" dirty="0">
                <a:solidFill>
                  <a:srgbClr val="C00000"/>
                </a:solidFill>
              </a:rPr>
              <a:t>visualize data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endParaRPr lang="id-ID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id-ID" b="1" dirty="0" err="1">
                <a:solidFill>
                  <a:srgbClr val="C00000"/>
                </a:solidFill>
              </a:rPr>
              <a:t>Unsupervised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dirty="0" err="1">
                <a:solidFill>
                  <a:schemeClr val="tx1"/>
                </a:solidFill>
              </a:rPr>
              <a:t>approach</a:t>
            </a:r>
            <a:r>
              <a:rPr lang="id-ID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99DEF9-D736-4135-A5C1-D34480096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90" y="496751"/>
            <a:ext cx="7581085" cy="4169841"/>
          </a:xfrm>
          <a:prstGeom prst="roundRect">
            <a:avLst>
              <a:gd name="adj" fmla="val 475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74631F-A65B-4216-ADFE-17A99B5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EB398E-BAE4-49ED-BFEB-44709C5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4110" y="292669"/>
            <a:ext cx="6674069" cy="7635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sz="3200" b="1" dirty="0"/>
              <a:t>The </a:t>
            </a:r>
            <a:r>
              <a:rPr lang="id-ID" sz="3200" b="1" dirty="0" err="1"/>
              <a:t>Concept</a:t>
            </a:r>
            <a:r>
              <a:rPr lang="id-ID" sz="3200" b="1" dirty="0"/>
              <a:t> </a:t>
            </a:r>
            <a:r>
              <a:rPr lang="id-ID" sz="3200" b="1" dirty="0" err="1"/>
              <a:t>of</a:t>
            </a:r>
            <a:r>
              <a:rPr lang="id-ID" sz="3200" b="1" dirty="0"/>
              <a:t> </a:t>
            </a:r>
            <a:r>
              <a:rPr lang="id-ID" sz="3200" b="1" dirty="0" err="1"/>
              <a:t>Supervised</a:t>
            </a:r>
            <a:r>
              <a:rPr lang="id-ID" sz="3200" b="1" dirty="0"/>
              <a:t> </a:t>
            </a:r>
            <a:r>
              <a:rPr lang="id-ID" sz="3200" b="1" dirty="0" err="1"/>
              <a:t>Learning</a:t>
            </a:r>
            <a:endParaRPr lang="id-ID" sz="32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9DB2A-9280-47D3-BE16-5C60BC7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3320B-6079-450C-A750-9B4B26B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C820ED-DDAB-4999-A9B4-4873EEBB9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497" b="39971"/>
          <a:stretch/>
        </p:blipFill>
        <p:spPr>
          <a:xfrm>
            <a:off x="904196" y="1502979"/>
            <a:ext cx="7335607" cy="3037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9C42EA-D9F4-48AE-AA52-648B7CE1E0EA}"/>
              </a:ext>
            </a:extLst>
          </p:cNvPr>
          <p:cNvSpPr/>
          <p:nvPr/>
        </p:nvSpPr>
        <p:spPr>
          <a:xfrm>
            <a:off x="1872892" y="2560059"/>
            <a:ext cx="87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‘E’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53119-3E1A-4AAB-971B-B36C6C8AD09D}"/>
              </a:ext>
            </a:extLst>
          </p:cNvPr>
          <p:cNvSpPr/>
          <p:nvPr/>
        </p:nvSpPr>
        <p:spPr>
          <a:xfrm>
            <a:off x="3559471" y="1411120"/>
            <a:ext cx="921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‘T’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1D6D06-73D3-4F2C-B8C5-CC685299D6F3}"/>
              </a:ext>
            </a:extLst>
          </p:cNvPr>
          <p:cNvSpPr/>
          <p:nvPr/>
        </p:nvSpPr>
        <p:spPr>
          <a:xfrm>
            <a:off x="6238135" y="3203577"/>
            <a:ext cx="924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‘P’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829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4110" y="292669"/>
            <a:ext cx="6674069" cy="7635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sz="3200" b="1" dirty="0"/>
              <a:t>The </a:t>
            </a:r>
            <a:r>
              <a:rPr lang="id-ID" sz="3200" b="1" dirty="0" err="1"/>
              <a:t>Concept</a:t>
            </a:r>
            <a:r>
              <a:rPr lang="id-ID" sz="3200" b="1" dirty="0"/>
              <a:t> </a:t>
            </a:r>
            <a:r>
              <a:rPr lang="id-ID" sz="3200" b="1" dirty="0" err="1"/>
              <a:t>of</a:t>
            </a:r>
            <a:r>
              <a:rPr lang="id-ID" sz="3200" b="1" dirty="0"/>
              <a:t> </a:t>
            </a:r>
            <a:r>
              <a:rPr lang="id-ID" sz="3200" b="1" dirty="0" err="1"/>
              <a:t>Unsupervised</a:t>
            </a:r>
            <a:r>
              <a:rPr lang="id-ID" sz="3200" b="1" dirty="0"/>
              <a:t> </a:t>
            </a:r>
            <a:r>
              <a:rPr lang="id-ID" sz="3200" b="1" dirty="0" err="1"/>
              <a:t>Learning</a:t>
            </a:r>
            <a:endParaRPr lang="id-ID" sz="32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9DB2A-9280-47D3-BE16-5C60BC7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3320B-6079-450C-A750-9B4B26B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C820ED-DDAB-4999-A9B4-4873EEBB9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66846" b="-356"/>
          <a:stretch/>
        </p:blipFill>
        <p:spPr>
          <a:xfrm>
            <a:off x="649044" y="1855437"/>
            <a:ext cx="7845912" cy="2317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8A071-3F0A-463A-8AF8-86AC9D855092}"/>
              </a:ext>
            </a:extLst>
          </p:cNvPr>
          <p:cNvSpPr/>
          <p:nvPr/>
        </p:nvSpPr>
        <p:spPr>
          <a:xfrm>
            <a:off x="2608616" y="3235454"/>
            <a:ext cx="87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‘E’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3264A-C202-4C6F-83FB-2488F0E5AF21}"/>
              </a:ext>
            </a:extLst>
          </p:cNvPr>
          <p:cNvSpPr/>
          <p:nvPr/>
        </p:nvSpPr>
        <p:spPr>
          <a:xfrm>
            <a:off x="3650529" y="1867101"/>
            <a:ext cx="921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‘T’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9912A-C2C8-4D94-97D4-848B82C6319E}"/>
              </a:ext>
            </a:extLst>
          </p:cNvPr>
          <p:cNvSpPr/>
          <p:nvPr/>
        </p:nvSpPr>
        <p:spPr>
          <a:xfrm>
            <a:off x="7467845" y="3235454"/>
            <a:ext cx="924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‘P’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61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29" y="262759"/>
            <a:ext cx="6920660" cy="86912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Training </a:t>
            </a:r>
            <a:r>
              <a:rPr lang="id-ID" sz="3200" b="1" dirty="0"/>
              <a:t>D</a:t>
            </a:r>
            <a:r>
              <a:rPr lang="en-US" sz="3200" b="1" dirty="0" err="1"/>
              <a:t>ata</a:t>
            </a:r>
            <a:r>
              <a:rPr lang="en-US" sz="3200" b="1" dirty="0"/>
              <a:t>, </a:t>
            </a:r>
            <a:r>
              <a:rPr lang="id-ID" sz="3200" b="1" dirty="0"/>
              <a:t>T</a:t>
            </a:r>
            <a:r>
              <a:rPr lang="en-US" sz="3200" b="1" dirty="0" err="1"/>
              <a:t>esting</a:t>
            </a:r>
            <a:r>
              <a:rPr lang="en-US" sz="3200" b="1" dirty="0"/>
              <a:t> </a:t>
            </a:r>
            <a:r>
              <a:rPr lang="id-ID" sz="3200" b="1" dirty="0"/>
              <a:t>D</a:t>
            </a:r>
            <a:r>
              <a:rPr lang="en-US" sz="3200" b="1" dirty="0" err="1"/>
              <a:t>ata</a:t>
            </a:r>
            <a:r>
              <a:rPr lang="en-US" sz="3200" b="1" dirty="0"/>
              <a:t>, and </a:t>
            </a:r>
            <a:r>
              <a:rPr lang="id-ID" sz="3200" b="1" dirty="0"/>
              <a:t>V</a:t>
            </a:r>
            <a:r>
              <a:rPr lang="en-US" sz="3200" b="1" dirty="0" err="1"/>
              <a:t>alidation</a:t>
            </a:r>
            <a:r>
              <a:rPr lang="id-ID" sz="3200" b="1" dirty="0"/>
              <a:t> D</a:t>
            </a:r>
            <a:r>
              <a:rPr lang="en-US" sz="3200" b="1" dirty="0" err="1"/>
              <a:t>ata</a:t>
            </a:r>
            <a:endParaRPr lang="en-US" sz="32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479-FAF1-4D91-8E0E-803E7203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35" y="1226321"/>
            <a:ext cx="6920660" cy="34989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id-ID" sz="1600" b="1" dirty="0" err="1">
                <a:solidFill>
                  <a:schemeClr val="tx1"/>
                </a:solidFill>
              </a:rPr>
              <a:t>Training</a:t>
            </a:r>
            <a:r>
              <a:rPr lang="id-ID" sz="1600" b="1" dirty="0">
                <a:solidFill>
                  <a:schemeClr val="tx1"/>
                </a:solidFill>
              </a:rPr>
              <a:t> Data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training set is </a:t>
            </a:r>
            <a:r>
              <a:rPr lang="en-US" sz="1600" b="1" dirty="0">
                <a:solidFill>
                  <a:srgbClr val="C00000"/>
                </a:solidFill>
              </a:rPr>
              <a:t>a collection of observations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id-ID" sz="1600" b="1" dirty="0">
                <a:solidFill>
                  <a:schemeClr val="tx1"/>
                </a:solidFill>
              </a:rPr>
              <a:t>Testing Data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tx1"/>
                </a:solidFill>
              </a:rPr>
              <a:t>The test set is </a:t>
            </a:r>
            <a:r>
              <a:rPr lang="en-US" sz="1600" b="1" dirty="0">
                <a:solidFill>
                  <a:srgbClr val="C00000"/>
                </a:solidFill>
              </a:rPr>
              <a:t>a similar collection of observations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id-ID" sz="1600" b="1" dirty="0">
                <a:solidFill>
                  <a:srgbClr val="C00000"/>
                </a:solidFill>
              </a:rPr>
              <a:t>U</a:t>
            </a:r>
            <a:r>
              <a:rPr lang="en-US" sz="1600" b="1" dirty="0">
                <a:solidFill>
                  <a:srgbClr val="C00000"/>
                </a:solidFill>
              </a:rPr>
              <a:t>sed to evaluate the performance of the model </a:t>
            </a:r>
            <a:r>
              <a:rPr lang="en-US" sz="1600" dirty="0">
                <a:solidFill>
                  <a:schemeClr val="tx1"/>
                </a:solidFill>
              </a:rPr>
              <a:t>using some performance metric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No observations from the training set </a:t>
            </a:r>
            <a:r>
              <a:rPr lang="en-US" sz="1600" dirty="0">
                <a:solidFill>
                  <a:schemeClr val="tx1"/>
                </a:solidFill>
              </a:rPr>
              <a:t>are included in the test set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Validation</a:t>
            </a:r>
            <a:r>
              <a:rPr lang="id-ID" sz="1600" b="1" dirty="0">
                <a:solidFill>
                  <a:schemeClr val="tx1"/>
                </a:solidFill>
              </a:rPr>
              <a:t>  Data </a:t>
            </a:r>
            <a:r>
              <a:rPr lang="en-US" sz="1600" b="1" dirty="0">
                <a:solidFill>
                  <a:schemeClr val="tx1"/>
                </a:solidFill>
              </a:rPr>
              <a:t>or</a:t>
            </a:r>
            <a:r>
              <a:rPr lang="id-ID" sz="1600" b="1" dirty="0">
                <a:solidFill>
                  <a:schemeClr val="tx1"/>
                </a:solidFill>
              </a:rPr>
              <a:t> H</a:t>
            </a:r>
            <a:r>
              <a:rPr lang="en-US" sz="1600" b="1" dirty="0">
                <a:solidFill>
                  <a:schemeClr val="tx1"/>
                </a:solidFill>
              </a:rPr>
              <a:t>old-out </a:t>
            </a:r>
            <a:r>
              <a:rPr lang="id-ID" sz="1600" b="1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et</a:t>
            </a:r>
            <a:endParaRPr lang="id-ID" sz="1600" b="1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Used</a:t>
            </a:r>
            <a:r>
              <a:rPr lang="id-ID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to tune variables called</a:t>
            </a:r>
            <a:r>
              <a:rPr lang="id-ID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hyperparameters </a:t>
            </a:r>
            <a:r>
              <a:rPr lang="en-US" sz="1600" dirty="0">
                <a:solidFill>
                  <a:schemeClr val="tx1"/>
                </a:solidFill>
              </a:rPr>
              <a:t>that control how the algorithm learns from the training data</a:t>
            </a:r>
            <a:r>
              <a:rPr lang="id-ID" sz="1600" dirty="0">
                <a:solidFill>
                  <a:schemeClr val="tx1"/>
                </a:solidFill>
              </a:rPr>
              <a:t>, </a:t>
            </a:r>
            <a:r>
              <a:rPr lang="id-ID" sz="1600" dirty="0" err="1">
                <a:solidFill>
                  <a:schemeClr val="tx1"/>
                </a:solidFill>
              </a:rPr>
              <a:t>or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id-ID" sz="1600" b="1" dirty="0" err="1">
                <a:solidFill>
                  <a:srgbClr val="C00000"/>
                </a:solidFill>
              </a:rPr>
              <a:t>the</a:t>
            </a:r>
            <a:r>
              <a:rPr lang="id-ID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properties </a:t>
            </a:r>
            <a:r>
              <a:rPr lang="en-US" sz="1600" dirty="0">
                <a:solidFill>
                  <a:schemeClr val="tx1"/>
                </a:solidFill>
              </a:rPr>
              <a:t>that govern the entire training process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Still</a:t>
            </a:r>
            <a:r>
              <a:rPr lang="id-ID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</a:rPr>
              <a:t>evaluated on the test set </a:t>
            </a:r>
            <a:r>
              <a:rPr lang="en-US" sz="1600" dirty="0">
                <a:solidFill>
                  <a:schemeClr val="tx1"/>
                </a:solidFill>
              </a:rPr>
              <a:t>to provide an estimate of its performance in the real</a:t>
            </a:r>
            <a:r>
              <a:rPr lang="id-ID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world</a:t>
            </a:r>
            <a:r>
              <a:rPr lang="id-ID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29" y="262759"/>
            <a:ext cx="6920660" cy="86912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Training </a:t>
            </a:r>
            <a:r>
              <a:rPr lang="id-ID" sz="3200" b="1" dirty="0"/>
              <a:t>D</a:t>
            </a:r>
            <a:r>
              <a:rPr lang="en-US" sz="3200" b="1" dirty="0" err="1"/>
              <a:t>ata</a:t>
            </a:r>
            <a:r>
              <a:rPr lang="en-US" sz="3200" b="1" dirty="0"/>
              <a:t>, </a:t>
            </a:r>
            <a:r>
              <a:rPr lang="id-ID" sz="3200" b="1" dirty="0"/>
              <a:t>T</a:t>
            </a:r>
            <a:r>
              <a:rPr lang="en-US" sz="3200" b="1" dirty="0" err="1"/>
              <a:t>esting</a:t>
            </a:r>
            <a:r>
              <a:rPr lang="en-US" sz="3200" b="1" dirty="0"/>
              <a:t> </a:t>
            </a:r>
            <a:r>
              <a:rPr lang="id-ID" sz="3200" b="1" dirty="0"/>
              <a:t>D</a:t>
            </a:r>
            <a:r>
              <a:rPr lang="en-US" sz="3200" b="1" dirty="0" err="1"/>
              <a:t>ata</a:t>
            </a:r>
            <a:r>
              <a:rPr lang="en-US" sz="3200" b="1" dirty="0"/>
              <a:t>, and </a:t>
            </a:r>
            <a:r>
              <a:rPr lang="id-ID" sz="3200" b="1" dirty="0"/>
              <a:t>V</a:t>
            </a:r>
            <a:r>
              <a:rPr lang="en-US" sz="3200" b="1" dirty="0" err="1"/>
              <a:t>alidation</a:t>
            </a:r>
            <a:r>
              <a:rPr lang="id-ID" sz="3200" b="1" dirty="0"/>
              <a:t> D</a:t>
            </a:r>
            <a:r>
              <a:rPr lang="en-US" sz="3200" b="1" dirty="0" err="1"/>
              <a:t>ata</a:t>
            </a:r>
            <a:r>
              <a:rPr lang="id-ID" sz="3200" b="1" dirty="0"/>
              <a:t> – The </a:t>
            </a:r>
            <a:r>
              <a:rPr lang="id-ID" sz="3200" b="1" dirty="0" err="1"/>
              <a:t>Rule</a:t>
            </a:r>
            <a:endParaRPr lang="en-US" sz="32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479-FAF1-4D91-8E0E-803E7203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35" y="1268361"/>
            <a:ext cx="6920660" cy="3387722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is common to partition a single set</a:t>
            </a:r>
            <a:r>
              <a:rPr lang="en-US" sz="2400" dirty="0">
                <a:solidFill>
                  <a:schemeClr val="tx1"/>
                </a:solidFill>
              </a:rPr>
              <a:t> of supervised observations into training, validation,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test sets. </a:t>
            </a:r>
            <a:endParaRPr lang="id-ID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No requirements for the sizes </a:t>
            </a:r>
            <a:r>
              <a:rPr lang="en-US" sz="2400" dirty="0">
                <a:solidFill>
                  <a:schemeClr val="tx1"/>
                </a:solidFill>
              </a:rPr>
              <a:t>of the partitions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Vary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according to the amount of data </a:t>
            </a:r>
            <a:r>
              <a:rPr lang="en-US" sz="2400" dirty="0">
                <a:solidFill>
                  <a:schemeClr val="tx1"/>
                </a:solidFill>
              </a:rPr>
              <a:t>available. </a:t>
            </a:r>
            <a:endParaRPr lang="id-ID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It is common to allocate between </a:t>
            </a:r>
            <a:r>
              <a:rPr lang="en-US" sz="2400" b="1" dirty="0">
                <a:solidFill>
                  <a:srgbClr val="C00000"/>
                </a:solidFill>
              </a:rPr>
              <a:t>fifty and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seventy-five percent of the data to the training set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Ten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to twenty-five percent of the data to</a:t>
            </a:r>
            <a:r>
              <a:rPr lang="id-ID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the test set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remainder</a:t>
            </a:r>
            <a:r>
              <a:rPr lang="en-US" sz="2400" dirty="0">
                <a:solidFill>
                  <a:schemeClr val="tx1"/>
                </a:solidFill>
              </a:rPr>
              <a:t> to the </a:t>
            </a:r>
            <a:r>
              <a:rPr lang="en-US" sz="2400" b="1" dirty="0">
                <a:solidFill>
                  <a:srgbClr val="C00000"/>
                </a:solidFill>
              </a:rPr>
              <a:t>validation set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7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34" y="262759"/>
            <a:ext cx="6920659" cy="86912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Training </a:t>
            </a:r>
            <a:r>
              <a:rPr lang="id-ID" b="1" dirty="0"/>
              <a:t>D</a:t>
            </a:r>
            <a:r>
              <a:rPr lang="en-US" b="1" dirty="0" err="1"/>
              <a:t>ata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T</a:t>
            </a:r>
            <a:r>
              <a:rPr lang="en-US" b="1" dirty="0" err="1"/>
              <a:t>esting</a:t>
            </a:r>
            <a:r>
              <a:rPr lang="en-US" b="1" dirty="0"/>
              <a:t> </a:t>
            </a:r>
            <a:r>
              <a:rPr lang="id-ID" b="1" dirty="0"/>
              <a:t>D</a:t>
            </a:r>
            <a:r>
              <a:rPr lang="en-US" b="1" dirty="0" err="1"/>
              <a:t>ata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E140EDD-0E3E-460A-AB7F-905C6093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17"/>
          <a:stretch/>
        </p:blipFill>
        <p:spPr>
          <a:xfrm>
            <a:off x="2235448" y="1297420"/>
            <a:ext cx="6172825" cy="2862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4F675-46FB-47BF-9A53-36682E796E8F}"/>
              </a:ext>
            </a:extLst>
          </p:cNvPr>
          <p:cNvSpPr txBox="1"/>
          <p:nvPr/>
        </p:nvSpPr>
        <p:spPr>
          <a:xfrm>
            <a:off x="3488629" y="1639616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</a:rPr>
              <a:t>Training</a:t>
            </a:r>
            <a:r>
              <a:rPr lang="id-ID" b="1" dirty="0">
                <a:solidFill>
                  <a:srgbClr val="FF0000"/>
                </a:solidFill>
              </a:rPr>
              <a:t> Set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5B486-697F-4CAD-B8B7-E291C4777D1E}"/>
              </a:ext>
            </a:extLst>
          </p:cNvPr>
          <p:cNvSpPr txBox="1"/>
          <p:nvPr/>
        </p:nvSpPr>
        <p:spPr>
          <a:xfrm>
            <a:off x="4513553" y="4078681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FF0000"/>
                </a:solidFill>
              </a:rPr>
              <a:t>Testing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20BEE-1C6A-4B60-9018-75C940499F95}"/>
              </a:ext>
            </a:extLst>
          </p:cNvPr>
          <p:cNvSpPr txBox="1"/>
          <p:nvPr/>
        </p:nvSpPr>
        <p:spPr>
          <a:xfrm>
            <a:off x="2235448" y="3900217"/>
            <a:ext cx="135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FF0000"/>
                </a:solidFill>
              </a:rPr>
              <a:t>Training</a:t>
            </a:r>
            <a:r>
              <a:rPr lang="id-ID" b="1" dirty="0">
                <a:solidFill>
                  <a:srgbClr val="FF0000"/>
                </a:solidFill>
              </a:rPr>
              <a:t> Data Label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1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CB4009-3190-49E0-B746-96FE88E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4" y="224337"/>
            <a:ext cx="4947321" cy="763526"/>
          </a:xfrm>
        </p:spPr>
        <p:txBody>
          <a:bodyPr>
            <a:normAutofit/>
          </a:bodyPr>
          <a:lstStyle/>
          <a:p>
            <a:pPr algn="ctr"/>
            <a:r>
              <a:rPr lang="id-ID" b="1" dirty="0" err="1"/>
              <a:t>Validating</a:t>
            </a:r>
            <a:r>
              <a:rPr lang="id-ID" b="1" dirty="0"/>
              <a:t> </a:t>
            </a:r>
            <a:r>
              <a:rPr lang="id-ID" b="1" dirty="0" err="1"/>
              <a:t>Scarce</a:t>
            </a:r>
            <a:r>
              <a:rPr lang="id-ID" b="1" dirty="0"/>
              <a:t> Data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6E74C9-7E20-48AA-9653-794E3A4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87366"/>
            <a:ext cx="8246070" cy="339111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</a:rPr>
              <a:t>Cross-validation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technique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</a:t>
            </a:r>
            <a:r>
              <a:rPr lang="id-ID" dirty="0"/>
              <a:t> </a:t>
            </a:r>
            <a:r>
              <a:rPr lang="en-US" dirty="0"/>
              <a:t>be used </a:t>
            </a:r>
            <a:r>
              <a:rPr lang="en-US" b="1" dirty="0">
                <a:solidFill>
                  <a:srgbClr val="FFFF00"/>
                </a:solidFill>
              </a:rPr>
              <a:t>to train and validate a model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dirty="0"/>
              <a:t>on the same data. </a:t>
            </a:r>
            <a:endParaRPr lang="id-ID" dirty="0"/>
          </a:p>
          <a:p>
            <a:pPr lvl="1">
              <a:lnSpc>
                <a:spcPct val="120000"/>
              </a:lnSpc>
            </a:pPr>
            <a:r>
              <a:rPr lang="en-US" dirty="0"/>
              <a:t>The</a:t>
            </a:r>
            <a:r>
              <a:rPr lang="id-ID" dirty="0"/>
              <a:t> </a:t>
            </a:r>
            <a:r>
              <a:rPr lang="en-US" dirty="0"/>
              <a:t>training data is </a:t>
            </a:r>
            <a:r>
              <a:rPr lang="en-US" b="1" dirty="0">
                <a:solidFill>
                  <a:srgbClr val="FFFF00"/>
                </a:solidFill>
              </a:rPr>
              <a:t>partitioned</a:t>
            </a:r>
            <a:r>
              <a:rPr lang="en-US" dirty="0"/>
              <a:t>. </a:t>
            </a:r>
            <a:endParaRPr lang="id-ID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</a:rPr>
              <a:t>The model is trained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using all but one of the partitions, and tested on the remaining partition</a:t>
            </a:r>
            <a:r>
              <a:rPr lang="en-US" dirty="0"/>
              <a:t>. </a:t>
            </a:r>
            <a:endParaRPr lang="id-ID" dirty="0"/>
          </a:p>
          <a:p>
            <a:pPr lvl="1">
              <a:lnSpc>
                <a:spcPct val="120000"/>
              </a:lnSpc>
            </a:pPr>
            <a:r>
              <a:rPr lang="en-US" dirty="0"/>
              <a:t>The partitions are</a:t>
            </a:r>
            <a:r>
              <a:rPr lang="id-ID" dirty="0"/>
              <a:t> </a:t>
            </a:r>
            <a:r>
              <a:rPr lang="en-US" dirty="0"/>
              <a:t>then </a:t>
            </a:r>
            <a:r>
              <a:rPr lang="en-US" b="1" dirty="0">
                <a:solidFill>
                  <a:srgbClr val="FFFF00"/>
                </a:solidFill>
              </a:rPr>
              <a:t>rotated several times </a:t>
            </a:r>
            <a:r>
              <a:rPr lang="en-US" dirty="0"/>
              <a:t>so that the model is trained and evaluated on all of the data. </a:t>
            </a:r>
            <a:endParaRPr lang="id-ID" dirty="0"/>
          </a:p>
          <a:p>
            <a:pPr lvl="1">
              <a:lnSpc>
                <a:spcPct val="120000"/>
              </a:lnSpc>
            </a:pPr>
            <a:r>
              <a:rPr lang="en-US" dirty="0"/>
              <a:t>The</a:t>
            </a:r>
            <a:r>
              <a:rPr lang="id-ID" dirty="0"/>
              <a:t> </a:t>
            </a:r>
            <a:r>
              <a:rPr lang="en-US" b="1" dirty="0">
                <a:solidFill>
                  <a:srgbClr val="FFFF00"/>
                </a:solidFill>
              </a:rPr>
              <a:t>mean of the model's scores </a:t>
            </a:r>
            <a:r>
              <a:rPr lang="en-US" dirty="0"/>
              <a:t>on each of the partitions is a better estimate of performance in</a:t>
            </a:r>
            <a:r>
              <a:rPr lang="id-ID" dirty="0"/>
              <a:t> </a:t>
            </a:r>
            <a:r>
              <a:rPr lang="en-US" dirty="0"/>
              <a:t>the real world than an evaluation using a single training/testing split.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D0E4-45A5-4B5F-887B-7AD500C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8933-8A89-4B0C-A8E7-B16F1886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BE0-7F5D-413B-AEBA-95CF74A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440" y="381051"/>
            <a:ext cx="4789666" cy="763526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 err="1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F8B-0C91-4F10-9786-DB003146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/>
              <a:t>This</a:t>
            </a:r>
            <a:r>
              <a:rPr lang="id-ID" sz="2400" b="1" dirty="0"/>
              <a:t> </a:t>
            </a:r>
            <a:r>
              <a:rPr lang="id-ID" sz="2400" b="1" dirty="0" err="1"/>
              <a:t>presentation</a:t>
            </a:r>
            <a:r>
              <a:rPr lang="id-ID" sz="2400" b="1" dirty="0"/>
              <a:t> material, </a:t>
            </a:r>
            <a:r>
              <a:rPr lang="id-ID" sz="2400" b="1" dirty="0" err="1"/>
              <a:t>including</a:t>
            </a:r>
            <a:r>
              <a:rPr lang="id-ID" sz="2400" b="1" dirty="0"/>
              <a:t> </a:t>
            </a:r>
            <a:r>
              <a:rPr lang="id-ID" sz="2400" b="1" dirty="0" err="1"/>
              <a:t>examples</a:t>
            </a:r>
            <a:r>
              <a:rPr lang="id-ID" sz="2400" b="1" dirty="0"/>
              <a:t>, </a:t>
            </a:r>
            <a:r>
              <a:rPr lang="id-ID" sz="2400" b="1" dirty="0" err="1"/>
              <a:t>images</a:t>
            </a:r>
            <a:r>
              <a:rPr lang="id-ID" sz="2400" b="1" dirty="0"/>
              <a:t>, </a:t>
            </a:r>
            <a:r>
              <a:rPr lang="id-ID" sz="2400" b="1" dirty="0" err="1"/>
              <a:t>references</a:t>
            </a:r>
            <a:r>
              <a:rPr lang="id-ID" sz="2400" b="1" dirty="0"/>
              <a:t> are </a:t>
            </a:r>
            <a:r>
              <a:rPr lang="id-ID" sz="2400" b="1" dirty="0" err="1"/>
              <a:t>provided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for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informational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and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explanation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assistance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only</a:t>
            </a:r>
            <a:endParaRPr lang="id-ID" sz="2400" b="1" dirty="0">
              <a:solidFill>
                <a:srgbClr val="FFFF0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>
              <a:solidFill>
                <a:srgbClr val="00206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The </a:t>
            </a:r>
            <a:r>
              <a:rPr lang="id-ID" sz="2400" b="1" dirty="0" err="1"/>
              <a:t>names</a:t>
            </a:r>
            <a:r>
              <a:rPr lang="id-ID" sz="2400" b="1" dirty="0"/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actual</a:t>
            </a:r>
            <a:r>
              <a:rPr lang="id-ID" sz="2400" b="1" dirty="0"/>
              <a:t> </a:t>
            </a:r>
            <a:r>
              <a:rPr lang="id-ID" sz="2400" b="1" dirty="0" err="1"/>
              <a:t>products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companies</a:t>
            </a:r>
            <a:r>
              <a:rPr lang="id-ID" sz="2400" b="1" dirty="0"/>
              <a:t> </a:t>
            </a:r>
            <a:r>
              <a:rPr lang="id-ID" sz="2400" b="1" dirty="0" err="1"/>
              <a:t>mentioned</a:t>
            </a:r>
            <a:r>
              <a:rPr lang="id-ID" sz="2400" b="1" dirty="0"/>
              <a:t> </a:t>
            </a:r>
            <a:r>
              <a:rPr lang="id-ID" sz="2400" b="1" dirty="0" err="1"/>
              <a:t>here</a:t>
            </a:r>
            <a:r>
              <a:rPr lang="id-ID" sz="2400" b="1" dirty="0"/>
              <a:t> in, </a:t>
            </a:r>
            <a:r>
              <a:rPr lang="id-ID" sz="2400" b="1" dirty="0" err="1"/>
              <a:t>if</a:t>
            </a:r>
            <a:r>
              <a:rPr lang="id-ID" sz="2400" b="1" dirty="0"/>
              <a:t> </a:t>
            </a:r>
            <a:r>
              <a:rPr lang="id-ID" sz="2400" b="1" dirty="0" err="1"/>
              <a:t>any</a:t>
            </a:r>
            <a:r>
              <a:rPr lang="id-ID" sz="2400" b="1" dirty="0"/>
              <a:t>, </a:t>
            </a:r>
            <a:r>
              <a:rPr lang="id-ID" sz="2400" b="1" dirty="0" err="1"/>
              <a:t>may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trademarks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their</a:t>
            </a:r>
            <a:r>
              <a:rPr lang="id-ID" sz="2400" b="1" dirty="0"/>
              <a:t> </a:t>
            </a:r>
            <a:r>
              <a:rPr lang="id-ID" sz="2400" b="1" dirty="0" err="1"/>
              <a:t>respective</a:t>
            </a:r>
            <a:r>
              <a:rPr lang="id-ID" sz="2400" b="1" dirty="0"/>
              <a:t> </a:t>
            </a:r>
            <a:r>
              <a:rPr lang="id-ID" sz="2400" b="1" dirty="0" err="1"/>
              <a:t>owners</a:t>
            </a: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>
                <a:solidFill>
                  <a:srgbClr val="FFFF00"/>
                </a:solidFill>
              </a:rPr>
              <a:t>Credits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shall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given</a:t>
            </a:r>
            <a:r>
              <a:rPr lang="id-ID" sz="2400" b="1" dirty="0"/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images</a:t>
            </a:r>
            <a:r>
              <a:rPr lang="id-ID" sz="2400" b="1" dirty="0"/>
              <a:t> </a:t>
            </a:r>
            <a:r>
              <a:rPr lang="id-ID" sz="2400" b="1" dirty="0" err="1"/>
              <a:t>taken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open-</a:t>
            </a:r>
            <a:r>
              <a:rPr lang="id-ID" sz="2400" b="1" dirty="0" err="1"/>
              <a:t>source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cannot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used</a:t>
            </a:r>
            <a:r>
              <a:rPr lang="id-ID" sz="2400" b="1" dirty="0"/>
              <a:t> </a:t>
            </a:r>
            <a:r>
              <a:rPr lang="id-ID" sz="2400" b="1" dirty="0" err="1"/>
              <a:t>for</a:t>
            </a:r>
            <a:r>
              <a:rPr lang="id-ID" sz="2400" b="1" dirty="0"/>
              <a:t> </a:t>
            </a:r>
            <a:r>
              <a:rPr lang="id-ID" sz="2400" b="1" dirty="0" err="1"/>
              <a:t>promotional</a:t>
            </a:r>
            <a:r>
              <a:rPr lang="id-ID" sz="2400" b="1" dirty="0"/>
              <a:t> </a:t>
            </a:r>
            <a:r>
              <a:rPr lang="id-ID" sz="2400" b="1" dirty="0" err="1"/>
              <a:t>activities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548B-6CFA-4848-B882-8A6D0F1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DA63-5C84-4769-8720-B79CBED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7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CB4009-3190-49E0-B746-96FE88E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4" y="224337"/>
            <a:ext cx="5150069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Operating</a:t>
            </a:r>
            <a:r>
              <a:rPr lang="id-ID" b="1" dirty="0"/>
              <a:t> </a:t>
            </a:r>
            <a:r>
              <a:rPr lang="id-ID" b="1" dirty="0" err="1"/>
              <a:t>Cross-Validation</a:t>
            </a:r>
            <a:r>
              <a:rPr lang="id-ID" b="1" dirty="0"/>
              <a:t> </a:t>
            </a:r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011BAB-FB92-48D9-BF4D-92FE67A46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6524"/>
            <a:ext cx="3818963" cy="32692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D0E4-45A5-4B5F-887B-7AD500C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8933-8A89-4B0C-A8E7-B16F1886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21536-F0E1-4BD9-B674-5A4AD43DC1E6}"/>
              </a:ext>
            </a:extLst>
          </p:cNvPr>
          <p:cNvSpPr txBox="1"/>
          <p:nvPr/>
        </p:nvSpPr>
        <p:spPr>
          <a:xfrm>
            <a:off x="4572000" y="1476924"/>
            <a:ext cx="4288221" cy="3258809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original dataset is </a:t>
            </a:r>
            <a:r>
              <a:rPr lang="en-US" b="1" dirty="0">
                <a:solidFill>
                  <a:srgbClr val="FFFF00"/>
                </a:solidFill>
              </a:rPr>
              <a:t>partitioned into five subsets of equal size </a:t>
            </a:r>
            <a:r>
              <a:rPr lang="en-US" dirty="0">
                <a:solidFill>
                  <a:schemeClr val="bg1"/>
                </a:solidFill>
              </a:rPr>
              <a:t>labeled A through 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Initially the model is </a:t>
            </a:r>
            <a:r>
              <a:rPr lang="en-US" b="1" dirty="0">
                <a:solidFill>
                  <a:srgbClr val="FFFF00"/>
                </a:solidFill>
              </a:rPr>
              <a:t>trained on partitions </a:t>
            </a:r>
            <a:r>
              <a:rPr lang="en-US" dirty="0">
                <a:solidFill>
                  <a:schemeClr val="bg1"/>
                </a:solidFill>
              </a:rPr>
              <a:t>B through E, and tested on partition A. </a:t>
            </a:r>
            <a:endParaRPr lang="id-ID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next iteration, the model is trained on partitions A, C, D, and E, and tested on partition B.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The partitions are rotated</a:t>
            </a:r>
            <a:r>
              <a:rPr lang="en-US" dirty="0">
                <a:solidFill>
                  <a:schemeClr val="bg1"/>
                </a:solidFill>
              </a:rPr>
              <a:t> until models have been trained and tested on all of the partitions.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Cross-validation provides </a:t>
            </a:r>
            <a:r>
              <a:rPr lang="en-US" b="1" dirty="0">
                <a:solidFill>
                  <a:srgbClr val="FFFF00"/>
                </a:solidFill>
              </a:rPr>
              <a:t>a more accurate estimate </a:t>
            </a:r>
            <a:r>
              <a:rPr lang="en-US" dirty="0">
                <a:solidFill>
                  <a:schemeClr val="bg1"/>
                </a:solidFill>
              </a:rPr>
              <a:t>of the model's performance than testing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single partition of the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1C56E-E9D6-4FFE-80FB-94F88F38A061}"/>
              </a:ext>
            </a:extLst>
          </p:cNvPr>
          <p:cNvSpPr/>
          <p:nvPr/>
        </p:nvSpPr>
        <p:spPr>
          <a:xfrm rot="2808195">
            <a:off x="1388583" y="3018674"/>
            <a:ext cx="3116249" cy="43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5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CB4009-3190-49E0-B746-96FE88E7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4" y="224337"/>
            <a:ext cx="4947321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Operating</a:t>
            </a:r>
            <a:r>
              <a:rPr lang="id-ID" b="1" dirty="0"/>
              <a:t> </a:t>
            </a:r>
            <a:r>
              <a:rPr lang="id-ID" b="1" dirty="0" err="1"/>
              <a:t>Cross-Validation</a:t>
            </a:r>
            <a:r>
              <a:rPr lang="id-ID" b="1" dirty="0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D0E4-45A5-4B5F-887B-7AD500C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8933-8A89-4B0C-A8E7-B16F1886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DAD85C-0C0C-49FC-9411-6F89B279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59"/>
          <a:stretch/>
        </p:blipFill>
        <p:spPr>
          <a:xfrm>
            <a:off x="666066" y="1531792"/>
            <a:ext cx="7811868" cy="3040207"/>
          </a:xfrm>
          <a:prstGeom prst="roundRect">
            <a:avLst>
              <a:gd name="adj" fmla="val 906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CC3E6C-128A-4075-9544-D5140DC05276}"/>
              </a:ext>
            </a:extLst>
          </p:cNvPr>
          <p:cNvSpPr/>
          <p:nvPr/>
        </p:nvSpPr>
        <p:spPr>
          <a:xfrm rot="1169207">
            <a:off x="1383213" y="2622105"/>
            <a:ext cx="6210467" cy="438679"/>
          </a:xfrm>
          <a:prstGeom prst="rect">
            <a:avLst/>
          </a:prstGeom>
          <a:noFill/>
          <a:ln w="28575">
            <a:solidFill>
              <a:srgbClr val="0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4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35" y="288054"/>
            <a:ext cx="6920660" cy="86912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sz="3200" b="1" dirty="0" err="1"/>
              <a:t>How</a:t>
            </a:r>
            <a:r>
              <a:rPr lang="id-ID" sz="3200" b="1" dirty="0"/>
              <a:t> </a:t>
            </a:r>
            <a:r>
              <a:rPr lang="id-ID" sz="3200" b="1" dirty="0" err="1"/>
              <a:t>to</a:t>
            </a:r>
            <a:r>
              <a:rPr lang="id-ID" sz="3200" b="1" dirty="0"/>
              <a:t> </a:t>
            </a:r>
            <a:r>
              <a:rPr lang="id-ID" sz="3200" b="1" dirty="0" err="1"/>
              <a:t>Measure</a:t>
            </a:r>
            <a:r>
              <a:rPr lang="id-ID" sz="3200" b="1" dirty="0"/>
              <a:t> </a:t>
            </a:r>
            <a:r>
              <a:rPr lang="id-ID" sz="3200" b="1" dirty="0" err="1"/>
              <a:t>the</a:t>
            </a:r>
            <a:r>
              <a:rPr lang="id-ID" sz="3200" b="1" dirty="0"/>
              <a:t> Performance </a:t>
            </a:r>
            <a:r>
              <a:rPr lang="id-ID" sz="3200" b="1" dirty="0" err="1"/>
              <a:t>of</a:t>
            </a:r>
            <a:r>
              <a:rPr lang="id-ID" sz="3200" b="1" dirty="0"/>
              <a:t> </a:t>
            </a:r>
            <a:r>
              <a:rPr lang="id-ID" sz="3200" b="1" dirty="0" err="1"/>
              <a:t>Machine</a:t>
            </a:r>
            <a:r>
              <a:rPr lang="id-ID" sz="3200" b="1" dirty="0"/>
              <a:t> </a:t>
            </a:r>
            <a:r>
              <a:rPr lang="id-ID" sz="3200" b="1" dirty="0" err="1"/>
              <a:t>Learning</a:t>
            </a:r>
            <a:r>
              <a:rPr lang="id-ID" sz="3200" b="1" dirty="0"/>
              <a:t>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479-FAF1-4D91-8E0E-803E7203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35" y="1268361"/>
            <a:ext cx="6920660" cy="3387722"/>
          </a:xfrm>
        </p:spPr>
        <p:txBody>
          <a:bodyPr>
            <a:normAutofit lnSpcReduction="10000"/>
          </a:bodyPr>
          <a:lstStyle/>
          <a:p>
            <a:r>
              <a:rPr lang="id-ID" sz="2400" dirty="0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chemeClr val="tx1"/>
                </a:solidFill>
              </a:rPr>
              <a:t>erformance</a:t>
            </a:r>
            <a:r>
              <a:rPr lang="en-US" sz="2400" dirty="0">
                <a:solidFill>
                  <a:schemeClr val="tx1"/>
                </a:solidFill>
              </a:rPr>
              <a:t> metrics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measure </a:t>
            </a:r>
            <a:r>
              <a:rPr lang="en-US" sz="2400" b="1" dirty="0">
                <a:solidFill>
                  <a:srgbClr val="C00000"/>
                </a:solidFill>
              </a:rPr>
              <a:t>the amount of prediction error</a:t>
            </a:r>
            <a:r>
              <a:rPr lang="id-ID" sz="2400" b="1" dirty="0">
                <a:solidFill>
                  <a:srgbClr val="C00000"/>
                </a:solidFill>
              </a:rPr>
              <a:t>.</a:t>
            </a:r>
          </a:p>
          <a:p>
            <a:r>
              <a:rPr lang="id-ID" sz="2400" b="1" dirty="0">
                <a:solidFill>
                  <a:schemeClr val="tx1"/>
                </a:solidFill>
              </a:rPr>
              <a:t>Bias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An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error from </a:t>
            </a:r>
            <a:r>
              <a:rPr lang="en-US" sz="2400" b="1" dirty="0">
                <a:solidFill>
                  <a:srgbClr val="C00000"/>
                </a:solidFill>
              </a:rPr>
              <a:t>erroneous assumptions </a:t>
            </a:r>
            <a:r>
              <a:rPr lang="en-US" sz="2400" dirty="0">
                <a:solidFill>
                  <a:schemeClr val="tx1"/>
                </a:solidFill>
              </a:rPr>
              <a:t>in the learning algorithm.</a:t>
            </a:r>
            <a:endParaRPr lang="id-ID" sz="2400" dirty="0">
              <a:solidFill>
                <a:schemeClr val="tx1"/>
              </a:solidFill>
            </a:endParaRPr>
          </a:p>
          <a:p>
            <a:r>
              <a:rPr lang="id-ID" sz="2400" b="1" dirty="0" err="1">
                <a:solidFill>
                  <a:schemeClr val="tx1"/>
                </a:solidFill>
              </a:rPr>
              <a:t>Variance</a:t>
            </a:r>
            <a:endParaRPr lang="id-ID" sz="2400" b="1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type of error that occurs due to </a:t>
            </a:r>
            <a:r>
              <a:rPr lang="en-US" sz="2400" b="1" dirty="0">
                <a:solidFill>
                  <a:srgbClr val="C00000"/>
                </a:solidFill>
              </a:rPr>
              <a:t>a model's sensitivity </a:t>
            </a:r>
            <a:r>
              <a:rPr lang="en-US" sz="2400" dirty="0">
                <a:solidFill>
                  <a:schemeClr val="tx1"/>
                </a:solidFill>
              </a:rPr>
              <a:t>to small fluctuations in the training set</a:t>
            </a:r>
            <a:r>
              <a:rPr lang="id-ID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9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31" y="133622"/>
            <a:ext cx="6920660" cy="86912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b="1" dirty="0" err="1"/>
              <a:t>Types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Bias </a:t>
            </a:r>
            <a:r>
              <a:rPr lang="id-ID" b="1" dirty="0" err="1"/>
              <a:t>and</a:t>
            </a:r>
            <a:r>
              <a:rPr lang="id-ID" b="1" dirty="0"/>
              <a:t> </a:t>
            </a:r>
            <a:r>
              <a:rPr lang="id-ID" b="1" dirty="0" err="1"/>
              <a:t>Variance</a:t>
            </a:r>
            <a:r>
              <a:rPr lang="id-ID" b="1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1C30EF-976B-4E33-9912-5A022659C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55" y="1157181"/>
            <a:ext cx="4533138" cy="34883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1A0140-8C5B-4F4A-8760-DCD70E950F81}"/>
              </a:ext>
            </a:extLst>
          </p:cNvPr>
          <p:cNvSpPr/>
          <p:nvPr/>
        </p:nvSpPr>
        <p:spPr>
          <a:xfrm>
            <a:off x="3056512" y="2554612"/>
            <a:ext cx="12600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Best</a:t>
            </a:r>
            <a:endParaRPr lang="en-US" sz="24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847AF-9A82-4316-A3D3-0168AA3708E5}"/>
              </a:ext>
            </a:extLst>
          </p:cNvPr>
          <p:cNvSpPr txBox="1"/>
          <p:nvPr/>
        </p:nvSpPr>
        <p:spPr>
          <a:xfrm>
            <a:off x="6287308" y="1008550"/>
            <a:ext cx="26653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id-ID" sz="2000" dirty="0"/>
              <a:t> </a:t>
            </a:r>
            <a:r>
              <a:rPr lang="en-US" sz="2000" dirty="0"/>
              <a:t>model with </a:t>
            </a:r>
            <a:r>
              <a:rPr lang="en-US" sz="2000" b="1" dirty="0">
                <a:solidFill>
                  <a:srgbClr val="C00000"/>
                </a:solidFill>
              </a:rPr>
              <a:t>high variance over-fits </a:t>
            </a:r>
            <a:r>
              <a:rPr lang="en-US" sz="2000" dirty="0"/>
              <a:t>the training data</a:t>
            </a:r>
            <a:r>
              <a:rPr lang="id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id-ID" sz="2000" dirty="0"/>
              <a:t> </a:t>
            </a:r>
            <a:r>
              <a:rPr lang="en-US" sz="2000" dirty="0"/>
              <a:t>model</a:t>
            </a:r>
            <a:r>
              <a:rPr lang="id-ID" sz="2000" dirty="0"/>
              <a:t>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high bias under-fits </a:t>
            </a:r>
            <a:r>
              <a:rPr lang="en-US" sz="2000" dirty="0"/>
              <a:t>the training data</a:t>
            </a:r>
            <a:r>
              <a:rPr lang="id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err="1"/>
              <a:t>So</a:t>
            </a:r>
            <a:r>
              <a:rPr lang="id-ID" sz="2000" dirty="0"/>
              <a:t>, </a:t>
            </a:r>
            <a:r>
              <a:rPr lang="id-ID" sz="2000" dirty="0" err="1"/>
              <a:t>find</a:t>
            </a:r>
            <a:r>
              <a:rPr lang="id-ID" sz="2000" dirty="0"/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the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most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proper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technique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dirty="0" err="1"/>
              <a:t>to</a:t>
            </a:r>
            <a:r>
              <a:rPr lang="id-ID" sz="2000" dirty="0"/>
              <a:t> </a:t>
            </a:r>
            <a:r>
              <a:rPr lang="id-ID" sz="2000" dirty="0" err="1"/>
              <a:t>reduce</a:t>
            </a:r>
            <a:r>
              <a:rPr lang="id-ID" sz="2000" dirty="0"/>
              <a:t> bias </a:t>
            </a:r>
            <a:r>
              <a:rPr lang="id-ID" sz="2000" dirty="0" err="1"/>
              <a:t>and</a:t>
            </a:r>
            <a:r>
              <a:rPr lang="id-ID" sz="2000" dirty="0"/>
              <a:t> </a:t>
            </a:r>
            <a:r>
              <a:rPr lang="id-ID" sz="2000" dirty="0" err="1"/>
              <a:t>variance</a:t>
            </a:r>
            <a:r>
              <a:rPr lang="id-ID" sz="2000" dirty="0"/>
              <a:t> (</a:t>
            </a:r>
            <a:r>
              <a:rPr lang="id-ID" sz="2000" b="1" dirty="0" err="1">
                <a:solidFill>
                  <a:srgbClr val="C00000"/>
                </a:solidFill>
              </a:rPr>
              <a:t>trade-off</a:t>
            </a:r>
            <a:r>
              <a:rPr lang="id-ID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079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8E95-8B4B-4AD4-9D7C-00F191B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248883"/>
            <a:ext cx="6942083" cy="725349"/>
          </a:xfrm>
        </p:spPr>
        <p:txBody>
          <a:bodyPr/>
          <a:lstStyle/>
          <a:p>
            <a:pPr algn="ctr"/>
            <a:r>
              <a:rPr lang="id-ID" dirty="0"/>
              <a:t>More View </a:t>
            </a:r>
            <a:r>
              <a:rPr lang="id-ID" dirty="0" err="1"/>
              <a:t>on</a:t>
            </a:r>
            <a:r>
              <a:rPr lang="id-ID" dirty="0"/>
              <a:t> Bias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Variance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AD8DFB-2880-4015-9833-B51BCA3E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67" r="7756" b="4840"/>
          <a:stretch/>
        </p:blipFill>
        <p:spPr>
          <a:xfrm>
            <a:off x="3124200" y="974232"/>
            <a:ext cx="3910494" cy="35524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F6AD-F42C-4398-A613-74871421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3D651-7DB3-47CE-A2DA-18FB898C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8E95-8B4B-4AD4-9D7C-00F191B5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7" y="248883"/>
            <a:ext cx="6942083" cy="725349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Over, </a:t>
            </a:r>
            <a:r>
              <a:rPr lang="id-ID" dirty="0" err="1"/>
              <a:t>Underfitting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Trade-</a:t>
            </a:r>
            <a:r>
              <a:rPr lang="id-ID" dirty="0" err="1"/>
              <a:t>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F6AD-F42C-4398-A613-74871421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3D651-7DB3-47CE-A2DA-18FB898C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436102-CCA8-48A8-9D06-7940E91FD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680"/>
          <a:stretch/>
        </p:blipFill>
        <p:spPr>
          <a:xfrm>
            <a:off x="1884968" y="974232"/>
            <a:ext cx="6884421" cy="1506209"/>
          </a:xfrm>
          <a:prstGeom prst="rect">
            <a:avLst/>
          </a:prstGeom>
        </p:spPr>
      </p:pic>
      <p:pic>
        <p:nvPicPr>
          <p:cNvPr id="2050" name="Picture 2" descr="Hasil gambar untuk supervised learning bias">
            <a:extLst>
              <a:ext uri="{FF2B5EF4-FFF2-40B4-BE49-F238E27FC236}">
                <a16:creationId xmlns:a16="http://schemas.microsoft.com/office/drawing/2014/main" id="{7F0B908C-C065-461C-A018-951017C5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56" y="2689456"/>
            <a:ext cx="4257643" cy="202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E4BBF-5D40-427B-993F-C60462AE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858" y="2247310"/>
            <a:ext cx="565864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03" y="133622"/>
            <a:ext cx="7180588" cy="86912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b="1" dirty="0" err="1"/>
              <a:t>Techniques</a:t>
            </a:r>
            <a:r>
              <a:rPr lang="id-ID" b="1" dirty="0"/>
              <a:t> </a:t>
            </a:r>
            <a:r>
              <a:rPr lang="id-ID" b="1" dirty="0" err="1"/>
              <a:t>to</a:t>
            </a:r>
            <a:r>
              <a:rPr lang="id-ID" b="1" dirty="0"/>
              <a:t> </a:t>
            </a:r>
            <a:r>
              <a:rPr lang="id-ID" b="1" dirty="0" err="1"/>
              <a:t>Reduce</a:t>
            </a:r>
            <a:r>
              <a:rPr lang="id-ID" b="1" dirty="0"/>
              <a:t> </a:t>
            </a:r>
            <a:r>
              <a:rPr lang="id-ID" b="1" dirty="0" err="1"/>
              <a:t>High</a:t>
            </a:r>
            <a:r>
              <a:rPr lang="id-ID" b="1" dirty="0"/>
              <a:t> </a:t>
            </a:r>
            <a:r>
              <a:rPr lang="id-ID" b="1" dirty="0" err="1"/>
              <a:t>Variance</a:t>
            </a:r>
            <a:endParaRPr lang="id-ID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E84524-16C2-4DD0-AF9A-017E5957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56" y="1002749"/>
            <a:ext cx="6707718" cy="368574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Get</a:t>
            </a:r>
            <a:r>
              <a:rPr lang="id-ID" b="1" i="0" dirty="0">
                <a:solidFill>
                  <a:srgbClr val="C00000"/>
                </a:solidFill>
                <a:effectLst/>
                <a:latin typeface="Charter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more training examples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because a larger the dataset is more probable to get a higher predictions.</a:t>
            </a:r>
            <a:endParaRPr lang="id-ID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Try smaller sets of features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because you are overfitting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id-ID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Try increasing lambda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so you can not overfit the training set as much. The higher the lambda, the more the regularization applies, for Linear Regression with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203834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BCA56FC-E05D-4C1B-90D1-1F7D374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03" y="133622"/>
            <a:ext cx="7180588" cy="869127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b="1" dirty="0" err="1"/>
              <a:t>Techniques</a:t>
            </a:r>
            <a:r>
              <a:rPr lang="id-ID" b="1" dirty="0"/>
              <a:t> </a:t>
            </a:r>
            <a:r>
              <a:rPr lang="id-ID" b="1" dirty="0" err="1"/>
              <a:t>to</a:t>
            </a:r>
            <a:r>
              <a:rPr lang="id-ID" b="1" dirty="0"/>
              <a:t> </a:t>
            </a:r>
            <a:r>
              <a:rPr lang="id-ID" b="1" dirty="0" err="1"/>
              <a:t>Reduce</a:t>
            </a:r>
            <a:r>
              <a:rPr lang="id-ID" b="1" dirty="0"/>
              <a:t> </a:t>
            </a:r>
            <a:r>
              <a:rPr lang="id-ID" b="1" dirty="0" err="1"/>
              <a:t>High</a:t>
            </a:r>
            <a:r>
              <a:rPr lang="id-ID" b="1" dirty="0"/>
              <a:t> Bias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6A59D-2221-4571-A24A-37E706FB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F3012-264C-47B7-AFDB-66C56F15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E84524-16C2-4DD0-AF9A-017E5957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456" y="1002749"/>
            <a:ext cx="6707718" cy="3685748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Charter"/>
              </a:rPr>
              <a:t>Try getting additional features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you are generalizing the datasets.</a:t>
            </a:r>
            <a:endParaRPr lang="id-ID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Charter"/>
              </a:rPr>
              <a:t>Try adding polynomial features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make the model more complicated.</a:t>
            </a:r>
            <a:endParaRPr lang="id-ID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Charter"/>
              </a:rPr>
              <a:t>Try decreasing lambda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, so you can try to fit the data better. The lower the lambda, the less the regularization applies, for Linear Regression with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185327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AB100-FD5D-44FC-85C6-89823CF9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847" y="224337"/>
            <a:ext cx="4821197" cy="763526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/>
              <a:t>The </a:t>
            </a:r>
            <a:r>
              <a:rPr lang="id-ID" sz="3200" b="1" dirty="0" err="1"/>
              <a:t>Accuracy</a:t>
            </a:r>
            <a:r>
              <a:rPr lang="id-ID" sz="3200" b="1" dirty="0"/>
              <a:t> </a:t>
            </a:r>
            <a:r>
              <a:rPr lang="id-ID" sz="3200" b="1" dirty="0" err="1"/>
              <a:t>of</a:t>
            </a:r>
            <a:r>
              <a:rPr lang="id-ID" sz="3200" b="1" dirty="0"/>
              <a:t> </a:t>
            </a:r>
            <a:r>
              <a:rPr lang="id-ID" sz="3200" b="1" dirty="0" err="1"/>
              <a:t>Prediction</a:t>
            </a: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DB7F61-A460-4F9D-A66C-CCE14AE5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44136"/>
            <a:ext cx="8246070" cy="336449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00"/>
                </a:solidFill>
                <a:effectLst/>
              </a:rPr>
              <a:t>The</a:t>
            </a:r>
            <a:r>
              <a:rPr lang="id-ID" b="1" i="0" dirty="0">
                <a:solidFill>
                  <a:srgbClr val="FFFF00"/>
                </a:solidFill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number of correctly predicted data points </a:t>
            </a:r>
            <a:r>
              <a:rPr lang="en-US" b="0" i="0" dirty="0">
                <a:effectLst/>
              </a:rPr>
              <a:t>out of all the data points.</a:t>
            </a:r>
            <a:endParaRPr lang="id-ID" b="0" i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id-ID" b="1" dirty="0" err="1">
                <a:solidFill>
                  <a:srgbClr val="FFFF00"/>
                </a:solidFill>
              </a:rPr>
              <a:t>Called</a:t>
            </a:r>
            <a:r>
              <a:rPr lang="id-ID" b="1" dirty="0">
                <a:solidFill>
                  <a:srgbClr val="FFFF00"/>
                </a:solidFill>
              </a:rPr>
              <a:t> as </a:t>
            </a:r>
            <a:r>
              <a:rPr lang="en-US" b="1" dirty="0">
                <a:solidFill>
                  <a:srgbClr val="FFFF00"/>
                </a:solidFill>
              </a:rPr>
              <a:t>the fraction of instances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dirty="0"/>
              <a:t>that were classified correctly</a:t>
            </a:r>
            <a:r>
              <a:rPr lang="id-ID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An</a:t>
            </a:r>
            <a:r>
              <a:rPr lang="id-ID" dirty="0"/>
              <a:t> </a:t>
            </a:r>
            <a:r>
              <a:rPr lang="en-US" b="1" dirty="0">
                <a:solidFill>
                  <a:srgbClr val="FFFF00"/>
                </a:solidFill>
              </a:rPr>
              <a:t>intuitive measure </a:t>
            </a:r>
            <a:r>
              <a:rPr lang="en-US" dirty="0"/>
              <a:t>of the program's performance. </a:t>
            </a:r>
            <a:endParaRPr lang="id-ID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</a:rPr>
              <a:t>Does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measure the program's performance</a:t>
            </a:r>
            <a:r>
              <a:rPr lang="en-US" dirty="0"/>
              <a:t>, </a:t>
            </a:r>
            <a:r>
              <a:rPr lang="id-ID" dirty="0" err="1"/>
              <a:t>but</a:t>
            </a:r>
            <a:r>
              <a:rPr lang="id-ID" dirty="0"/>
              <a:t> </a:t>
            </a:r>
            <a:r>
              <a:rPr lang="en-US" dirty="0"/>
              <a:t>it does not differentiate</a:t>
            </a:r>
            <a:r>
              <a:rPr lang="id-ID" dirty="0"/>
              <a:t>.</a:t>
            </a:r>
          </a:p>
          <a:p>
            <a:pPr>
              <a:lnSpc>
                <a:spcPct val="120000"/>
              </a:lnSpc>
            </a:pPr>
            <a:r>
              <a:rPr lang="en-US" b="0" i="0" dirty="0">
                <a:effectLst/>
              </a:rPr>
              <a:t>Often</a:t>
            </a:r>
            <a:r>
              <a:rPr lang="id-ID" b="0" i="0" dirty="0"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used along with </a:t>
            </a:r>
            <a:r>
              <a:rPr lang="id-ID" b="1" i="0" dirty="0">
                <a:solidFill>
                  <a:srgbClr val="FFFF00"/>
                </a:solidFill>
                <a:effectLst/>
              </a:rPr>
              <a:t>P</a:t>
            </a:r>
            <a:r>
              <a:rPr lang="en-US" b="1" i="0" u="none" strike="noStrike" dirty="0" err="1">
                <a:solidFill>
                  <a:srgbClr val="FFFF00"/>
                </a:solidFill>
                <a:effectLst/>
              </a:rPr>
              <a:t>recision</a:t>
            </a:r>
            <a:r>
              <a:rPr lang="en-US" b="1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id-ID" b="1" i="0" u="none" strike="noStrike" dirty="0">
                <a:solidFill>
                  <a:srgbClr val="FFFF00"/>
                </a:solidFill>
                <a:effectLst/>
              </a:rPr>
              <a:t>(P) </a:t>
            </a:r>
            <a:r>
              <a:rPr lang="en-US" b="1" i="0" u="none" strike="noStrike" dirty="0">
                <a:solidFill>
                  <a:srgbClr val="FFFF00"/>
                </a:solidFill>
                <a:effectLst/>
              </a:rPr>
              <a:t>and </a:t>
            </a:r>
            <a:r>
              <a:rPr lang="id-ID" b="1" i="0" u="none" strike="noStrike" dirty="0">
                <a:solidFill>
                  <a:srgbClr val="FFFF00"/>
                </a:solidFill>
                <a:effectLst/>
              </a:rPr>
              <a:t>R</a:t>
            </a:r>
            <a:r>
              <a:rPr lang="en-US" b="1" i="0" u="none" strike="noStrike" dirty="0" err="1">
                <a:solidFill>
                  <a:srgbClr val="FFFF00"/>
                </a:solidFill>
                <a:effectLst/>
              </a:rPr>
              <a:t>ecall</a:t>
            </a:r>
            <a:r>
              <a:rPr lang="id-ID" b="1" i="0" u="none" strike="noStrike" dirty="0">
                <a:solidFill>
                  <a:srgbClr val="FFFF00"/>
                </a:solidFill>
                <a:effectLst/>
              </a:rPr>
              <a:t> (R)</a:t>
            </a:r>
            <a:r>
              <a:rPr lang="en-US" b="0" i="0" dirty="0">
                <a:effectLst/>
              </a:rPr>
              <a:t>, which are other metrics that use various ratios of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true/false positives/negatives</a:t>
            </a:r>
            <a:r>
              <a:rPr lang="id-ID" b="1" dirty="0">
                <a:solidFill>
                  <a:srgbClr val="FFFF00"/>
                </a:solidFill>
              </a:rPr>
              <a:t>, </a:t>
            </a:r>
            <a:r>
              <a:rPr lang="id-ID" dirty="0" err="1"/>
              <a:t>namely</a:t>
            </a:r>
            <a:r>
              <a:rPr lang="id-ID" dirty="0"/>
              <a:t>:</a:t>
            </a:r>
          </a:p>
          <a:p>
            <a:pPr lvl="1">
              <a:lnSpc>
                <a:spcPct val="120000"/>
              </a:lnSpc>
            </a:pPr>
            <a:r>
              <a:rPr lang="id-ID" b="1" i="0" dirty="0">
                <a:solidFill>
                  <a:srgbClr val="FFFF00"/>
                </a:solidFill>
                <a:effectLst/>
              </a:rPr>
              <a:t>TP =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True</a:t>
            </a:r>
            <a:r>
              <a:rPr lang="id-ID" b="1" i="0" dirty="0">
                <a:solidFill>
                  <a:srgbClr val="FFFF00"/>
                </a:solidFill>
                <a:effectLst/>
              </a:rPr>
              <a:t>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Positive</a:t>
            </a:r>
            <a:endParaRPr lang="id-ID" b="1" i="0" dirty="0">
              <a:solidFill>
                <a:srgbClr val="FFFF00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id-ID" b="1" i="0" dirty="0">
                <a:solidFill>
                  <a:srgbClr val="FFFF00"/>
                </a:solidFill>
                <a:effectLst/>
              </a:rPr>
              <a:t>TN =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True</a:t>
            </a:r>
            <a:r>
              <a:rPr lang="id-ID" b="1" i="0" dirty="0">
                <a:solidFill>
                  <a:srgbClr val="FFFF00"/>
                </a:solidFill>
                <a:effectLst/>
              </a:rPr>
              <a:t>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Negative</a:t>
            </a:r>
            <a:endParaRPr lang="id-ID" b="1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id-ID" b="1" i="0" dirty="0">
                <a:solidFill>
                  <a:srgbClr val="FFFF00"/>
                </a:solidFill>
                <a:effectLst/>
              </a:rPr>
              <a:t>FP =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False</a:t>
            </a:r>
            <a:r>
              <a:rPr lang="id-ID" b="1" i="0" dirty="0">
                <a:solidFill>
                  <a:srgbClr val="FFFF00"/>
                </a:solidFill>
                <a:effectLst/>
              </a:rPr>
              <a:t>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Positive</a:t>
            </a:r>
            <a:endParaRPr lang="id-ID" b="1" i="0" dirty="0">
              <a:solidFill>
                <a:srgbClr val="FFFF00"/>
              </a:solidFill>
              <a:effectLst/>
            </a:endParaRPr>
          </a:p>
          <a:p>
            <a:pPr lvl="1">
              <a:lnSpc>
                <a:spcPct val="120000"/>
              </a:lnSpc>
            </a:pPr>
            <a:r>
              <a:rPr lang="id-ID" b="1" i="0" dirty="0">
                <a:solidFill>
                  <a:srgbClr val="FFFF00"/>
                </a:solidFill>
                <a:effectLst/>
              </a:rPr>
              <a:t>FN =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False</a:t>
            </a:r>
            <a:r>
              <a:rPr lang="id-ID" b="1" i="0" dirty="0">
                <a:solidFill>
                  <a:srgbClr val="FFFF00"/>
                </a:solidFill>
                <a:effectLst/>
              </a:rPr>
              <a:t> </a:t>
            </a:r>
            <a:r>
              <a:rPr lang="id-ID" b="1" i="0" dirty="0" err="1">
                <a:solidFill>
                  <a:srgbClr val="FFFF00"/>
                </a:solidFill>
                <a:effectLst/>
              </a:rPr>
              <a:t>Negative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7B15-EDFE-4DB4-BE18-605EEC5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51F7-5700-4BEA-BF12-A2E00AD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AB100-FD5D-44FC-85C6-89823CF9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847" y="224337"/>
            <a:ext cx="4821197" cy="763526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/>
              <a:t>The </a:t>
            </a:r>
            <a:r>
              <a:rPr lang="id-ID" sz="3200" b="1" dirty="0" err="1"/>
              <a:t>Accuracy</a:t>
            </a:r>
            <a:r>
              <a:rPr lang="id-ID" sz="3200" b="1" dirty="0"/>
              <a:t> </a:t>
            </a:r>
            <a:r>
              <a:rPr lang="id-ID" sz="3200" b="1" dirty="0" err="1"/>
              <a:t>of</a:t>
            </a:r>
            <a:r>
              <a:rPr lang="id-ID" sz="3200" b="1" dirty="0"/>
              <a:t> </a:t>
            </a:r>
            <a:r>
              <a:rPr lang="id-ID" sz="3200" b="1" dirty="0" err="1"/>
              <a:t>Prediction</a:t>
            </a: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DB7F61-A460-4F9D-A66C-CCE14AE5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57" y="2164099"/>
            <a:ext cx="4980643" cy="24804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id-ID" sz="1900" dirty="0"/>
              <a:t>Can </a:t>
            </a:r>
            <a:r>
              <a:rPr lang="id-ID" sz="1900" dirty="0" err="1"/>
              <a:t>be</a:t>
            </a:r>
            <a:r>
              <a:rPr lang="id-ID" sz="1900" dirty="0"/>
              <a:t> </a:t>
            </a:r>
            <a:r>
              <a:rPr lang="id-ID" sz="1900" dirty="0" err="1"/>
              <a:t>calculated</a:t>
            </a:r>
            <a:r>
              <a:rPr lang="id-ID" sz="1900" dirty="0"/>
              <a:t> </a:t>
            </a:r>
            <a:r>
              <a:rPr lang="id-ID" sz="1900" dirty="0" err="1"/>
              <a:t>by</a:t>
            </a:r>
            <a:r>
              <a:rPr lang="id-ID" sz="1900" dirty="0"/>
              <a:t> </a:t>
            </a:r>
            <a:r>
              <a:rPr lang="id-ID" sz="1900" dirty="0" err="1"/>
              <a:t>the</a:t>
            </a:r>
            <a:r>
              <a:rPr lang="id-ID" sz="1900" dirty="0"/>
              <a:t> </a:t>
            </a:r>
            <a:r>
              <a:rPr lang="id-ID" sz="1900" dirty="0" err="1"/>
              <a:t>help</a:t>
            </a:r>
            <a:r>
              <a:rPr lang="id-ID" sz="1900" dirty="0"/>
              <a:t> </a:t>
            </a:r>
            <a:r>
              <a:rPr lang="id-ID" sz="1900" dirty="0" err="1"/>
              <a:t>of</a:t>
            </a:r>
            <a:r>
              <a:rPr lang="id-ID" sz="1900" dirty="0"/>
              <a:t> </a:t>
            </a:r>
            <a:r>
              <a:rPr lang="id-ID" sz="1900" b="1" dirty="0" err="1">
                <a:solidFill>
                  <a:srgbClr val="FFFF00"/>
                </a:solidFill>
              </a:rPr>
              <a:t>Confusion</a:t>
            </a:r>
            <a:r>
              <a:rPr lang="id-ID" sz="1900" b="1" dirty="0">
                <a:solidFill>
                  <a:srgbClr val="FFFF00"/>
                </a:solidFill>
              </a:rPr>
              <a:t> Matrix</a:t>
            </a:r>
            <a:r>
              <a:rPr lang="id-ID" sz="1900" dirty="0"/>
              <a:t>.</a:t>
            </a:r>
          </a:p>
          <a:p>
            <a:pPr marL="630238" lvl="1" indent="-2730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FFFF00"/>
                </a:solidFill>
                <a:effectLst/>
              </a:rPr>
              <a:t>True Positive</a:t>
            </a:r>
            <a:r>
              <a:rPr lang="id-ID" sz="1600" b="1" i="0" dirty="0">
                <a:solidFill>
                  <a:srgbClr val="FFFF00"/>
                </a:solidFill>
                <a:effectLst/>
              </a:rPr>
              <a:t> (TP) </a:t>
            </a:r>
            <a:r>
              <a:rPr lang="id-ID" sz="1600" dirty="0"/>
              <a:t>– </a:t>
            </a:r>
            <a:r>
              <a:rPr lang="en-US" sz="1600" b="0" i="0" dirty="0">
                <a:effectLst/>
              </a:rPr>
              <a:t>The</a:t>
            </a:r>
            <a:r>
              <a:rPr lang="id-ID" sz="1600" b="0" i="0" dirty="0">
                <a:effectLst/>
              </a:rPr>
              <a:t> </a:t>
            </a:r>
            <a:r>
              <a:rPr lang="en-US" sz="1600" b="0" i="0" dirty="0">
                <a:effectLst/>
              </a:rPr>
              <a:t>case in which </a:t>
            </a:r>
            <a:r>
              <a:rPr lang="id-ID" sz="1600" dirty="0" err="1"/>
              <a:t>the</a:t>
            </a:r>
            <a:r>
              <a:rPr lang="id-ID" sz="1600" dirty="0"/>
              <a:t> </a:t>
            </a:r>
            <a:r>
              <a:rPr lang="id-ID" sz="1600" dirty="0" err="1"/>
              <a:t>system</a:t>
            </a:r>
            <a:r>
              <a:rPr lang="en-US" sz="1600" b="0" i="0" dirty="0">
                <a:effectLst/>
              </a:rPr>
              <a:t> predicted YES and the actual output was also YES.</a:t>
            </a:r>
          </a:p>
          <a:p>
            <a:pPr marL="630238" lvl="1" indent="-2730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FFFF00"/>
                </a:solidFill>
                <a:effectLst/>
              </a:rPr>
              <a:t>True Negative</a:t>
            </a:r>
            <a:r>
              <a:rPr lang="id-ID" sz="1600" b="1" i="0" dirty="0">
                <a:solidFill>
                  <a:srgbClr val="FFFF00"/>
                </a:solidFill>
                <a:effectLst/>
              </a:rPr>
              <a:t> (TN) </a:t>
            </a:r>
            <a:r>
              <a:rPr lang="id-ID" sz="1600" i="0" dirty="0">
                <a:effectLst/>
              </a:rPr>
              <a:t>–</a:t>
            </a:r>
            <a:r>
              <a:rPr lang="id-ID" sz="1600" b="1" i="0" dirty="0">
                <a:effectLst/>
              </a:rPr>
              <a:t> </a:t>
            </a:r>
            <a:r>
              <a:rPr lang="en-US" sz="1600" b="0" i="0" dirty="0">
                <a:effectLst/>
              </a:rPr>
              <a:t>The</a:t>
            </a:r>
            <a:r>
              <a:rPr lang="id-ID" sz="1600" b="0" i="0" dirty="0">
                <a:effectLst/>
              </a:rPr>
              <a:t>  c</a:t>
            </a:r>
            <a:r>
              <a:rPr lang="en-US" sz="1600" b="0" i="0" dirty="0" err="1">
                <a:effectLst/>
              </a:rPr>
              <a:t>ase</a:t>
            </a:r>
            <a:r>
              <a:rPr lang="id-ID" sz="1600" b="0" i="0" dirty="0">
                <a:effectLst/>
              </a:rPr>
              <a:t> </a:t>
            </a:r>
            <a:r>
              <a:rPr lang="en-US" sz="1600" b="0" i="0" dirty="0">
                <a:effectLst/>
              </a:rPr>
              <a:t>in which </a:t>
            </a:r>
            <a:r>
              <a:rPr lang="id-ID" sz="1600" dirty="0" err="1"/>
              <a:t>the</a:t>
            </a:r>
            <a:r>
              <a:rPr lang="id-ID" sz="1600" dirty="0"/>
              <a:t> </a:t>
            </a:r>
            <a:r>
              <a:rPr lang="id-ID" sz="1600" dirty="0" err="1"/>
              <a:t>system</a:t>
            </a:r>
            <a:r>
              <a:rPr lang="en-US" sz="1600" b="0" i="0" dirty="0">
                <a:effectLst/>
              </a:rPr>
              <a:t> predicted NO and the actual output was NO.</a:t>
            </a:r>
          </a:p>
          <a:p>
            <a:pPr marL="630238" lvl="1" indent="-2730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FFFF00"/>
                </a:solidFill>
                <a:effectLst/>
              </a:rPr>
              <a:t>False Positive</a:t>
            </a:r>
            <a:r>
              <a:rPr lang="en-US" sz="1600" b="0" i="0" dirty="0">
                <a:solidFill>
                  <a:srgbClr val="FFFF00"/>
                </a:solidFill>
                <a:effectLst/>
              </a:rPr>
              <a:t> </a:t>
            </a:r>
            <a:r>
              <a:rPr lang="id-ID" sz="1600" b="1" i="0" dirty="0">
                <a:solidFill>
                  <a:srgbClr val="FFFF00"/>
                </a:solidFill>
                <a:effectLst/>
              </a:rPr>
              <a:t>(FP)</a:t>
            </a:r>
            <a:r>
              <a:rPr lang="id-ID" sz="1600" i="0" dirty="0">
                <a:solidFill>
                  <a:srgbClr val="FFFF00"/>
                </a:solidFill>
                <a:effectLst/>
              </a:rPr>
              <a:t> </a:t>
            </a:r>
            <a:r>
              <a:rPr lang="id-ID" sz="1600" i="0" dirty="0">
                <a:effectLst/>
              </a:rPr>
              <a:t>–</a:t>
            </a:r>
            <a:r>
              <a:rPr lang="id-ID" sz="1600" b="0" i="0" dirty="0">
                <a:effectLst/>
              </a:rPr>
              <a:t> </a:t>
            </a:r>
            <a:r>
              <a:rPr lang="en-US" sz="1600" b="0" i="0" dirty="0">
                <a:effectLst/>
              </a:rPr>
              <a:t>The</a:t>
            </a:r>
            <a:r>
              <a:rPr lang="id-ID" sz="1600" b="0" i="0" dirty="0">
                <a:effectLst/>
              </a:rPr>
              <a:t> </a:t>
            </a:r>
            <a:r>
              <a:rPr lang="en-US" sz="1600" b="0" i="0" dirty="0">
                <a:effectLst/>
              </a:rPr>
              <a:t>case in which </a:t>
            </a:r>
            <a:r>
              <a:rPr lang="id-ID" sz="1600" dirty="0" err="1"/>
              <a:t>the</a:t>
            </a:r>
            <a:r>
              <a:rPr lang="id-ID" sz="1600" dirty="0"/>
              <a:t> </a:t>
            </a:r>
            <a:r>
              <a:rPr lang="id-ID" sz="1600" dirty="0" err="1"/>
              <a:t>system</a:t>
            </a:r>
            <a:r>
              <a:rPr lang="id-ID" sz="1600" dirty="0"/>
              <a:t> </a:t>
            </a:r>
            <a:r>
              <a:rPr lang="en-US" sz="1600" b="0" i="0" dirty="0">
                <a:effectLst/>
              </a:rPr>
              <a:t>predicted YES and the actual output was NO.</a:t>
            </a:r>
          </a:p>
          <a:p>
            <a:pPr marL="630238" lvl="1" indent="-2730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FFFF00"/>
                </a:solidFill>
                <a:effectLst/>
              </a:rPr>
              <a:t>False Negative</a:t>
            </a:r>
            <a:r>
              <a:rPr lang="id-ID" sz="1600" b="1" i="0" dirty="0">
                <a:solidFill>
                  <a:srgbClr val="FFFF00"/>
                </a:solidFill>
                <a:effectLst/>
              </a:rPr>
              <a:t> (FN)</a:t>
            </a:r>
            <a:r>
              <a:rPr lang="en-US" sz="1600" b="0" i="0" dirty="0">
                <a:solidFill>
                  <a:srgbClr val="FFFF00"/>
                </a:solidFill>
                <a:effectLst/>
              </a:rPr>
              <a:t> </a:t>
            </a:r>
            <a:r>
              <a:rPr lang="id-ID" sz="1600" i="0" dirty="0">
                <a:solidFill>
                  <a:srgbClr val="FFFF00"/>
                </a:solidFill>
                <a:effectLst/>
              </a:rPr>
              <a:t> </a:t>
            </a:r>
            <a:r>
              <a:rPr lang="id-ID" sz="1600" i="0" dirty="0">
                <a:effectLst/>
              </a:rPr>
              <a:t>–</a:t>
            </a:r>
            <a:r>
              <a:rPr lang="en-US" sz="1600" b="0" i="0" dirty="0">
                <a:effectLst/>
              </a:rPr>
              <a:t> The case in which </a:t>
            </a:r>
            <a:r>
              <a:rPr lang="id-ID" sz="1600" dirty="0" err="1"/>
              <a:t>the</a:t>
            </a:r>
            <a:r>
              <a:rPr lang="id-ID" sz="1600" dirty="0"/>
              <a:t> </a:t>
            </a:r>
            <a:r>
              <a:rPr lang="id-ID" sz="1600" dirty="0" err="1"/>
              <a:t>system</a:t>
            </a:r>
            <a:r>
              <a:rPr lang="en-US" sz="1600" b="0" i="0" dirty="0">
                <a:effectLst/>
              </a:rPr>
              <a:t> predicted NO and the actual output was YE</a:t>
            </a:r>
            <a:r>
              <a:rPr lang="id-ID" sz="1600" b="0" i="0" dirty="0">
                <a:effectLst/>
              </a:rPr>
              <a:t>S.</a:t>
            </a:r>
            <a:endParaRPr lang="en-US" sz="1600" b="0" i="0" dirty="0">
              <a:effectLst/>
            </a:endParaRPr>
          </a:p>
          <a:p>
            <a:pPr lvl="1"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7B15-EDFE-4DB4-BE18-605EEC5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51F7-5700-4BEA-BF12-A2E00AD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8CDA4-A8AF-411B-9AAF-6B5305320639}"/>
                  </a:ext>
                </a:extLst>
              </p:cNvPr>
              <p:cNvSpPr txBox="1"/>
              <p:nvPr/>
            </p:nvSpPr>
            <p:spPr>
              <a:xfrm>
                <a:off x="463714" y="1455158"/>
                <a:ext cx="2866810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𝑨𝑪𝑪</m:t>
                      </m:r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8CDA4-A8AF-411B-9AAF-6B530532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4" y="1455158"/>
                <a:ext cx="2866810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2CF3D0-5DBB-42F2-81A4-37C4A3BAE272}"/>
                  </a:ext>
                </a:extLst>
              </p:cNvPr>
              <p:cNvSpPr txBox="1"/>
              <p:nvPr/>
            </p:nvSpPr>
            <p:spPr>
              <a:xfrm>
                <a:off x="4415659" y="1455158"/>
                <a:ext cx="139781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2CF3D0-5DBB-42F2-81A4-37C4A3BA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59" y="1455158"/>
                <a:ext cx="139781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122F48-44D3-45A4-B2A2-137CAF6918E2}"/>
                  </a:ext>
                </a:extLst>
              </p:cNvPr>
              <p:cNvSpPr txBox="1"/>
              <p:nvPr/>
            </p:nvSpPr>
            <p:spPr>
              <a:xfrm>
                <a:off x="6647821" y="1455158"/>
                <a:ext cx="141545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id-ID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122F48-44D3-45A4-B2A2-137CAF691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821" y="1455158"/>
                <a:ext cx="1415452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E8AFBE3-37AF-4AD4-AE7F-038A2024E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0"/>
          <a:stretch/>
        </p:blipFill>
        <p:spPr>
          <a:xfrm>
            <a:off x="5369526" y="2164099"/>
            <a:ext cx="3573517" cy="197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9769B5-84D5-480D-BE92-7EDDD780A3E3}"/>
              </a:ext>
            </a:extLst>
          </p:cNvPr>
          <p:cNvSpPr txBox="1"/>
          <p:nvPr/>
        </p:nvSpPr>
        <p:spPr>
          <a:xfrm>
            <a:off x="5369526" y="4208303"/>
            <a:ext cx="35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Try </a:t>
            </a:r>
            <a:r>
              <a:rPr lang="id-ID" dirty="0" err="1">
                <a:solidFill>
                  <a:schemeClr val="bg1"/>
                </a:solidFill>
              </a:rPr>
              <a:t>to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calculate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this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id-ID" dirty="0" err="1">
                <a:solidFill>
                  <a:schemeClr val="bg1"/>
                </a:solidFill>
              </a:rPr>
              <a:t>table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847" y="224337"/>
            <a:ext cx="5013436" cy="763526"/>
          </a:xfrm>
        </p:spPr>
        <p:txBody>
          <a:bodyPr>
            <a:normAutofit/>
          </a:bodyPr>
          <a:lstStyle/>
          <a:p>
            <a:pPr algn="ctr"/>
            <a:r>
              <a:rPr lang="id-ID" sz="4400" b="1" dirty="0" err="1"/>
              <a:t>Outline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id-ID" sz="2400" dirty="0"/>
              <a:t>The </a:t>
            </a:r>
            <a:r>
              <a:rPr lang="id-ID" sz="2400" b="1" dirty="0" err="1">
                <a:solidFill>
                  <a:srgbClr val="FFFF00"/>
                </a:solidFill>
              </a:rPr>
              <a:t>Relation</a:t>
            </a:r>
            <a:r>
              <a:rPr lang="id-ID" sz="2400" dirty="0"/>
              <a:t> </a:t>
            </a:r>
            <a:r>
              <a:rPr lang="id-ID" sz="2400" dirty="0" err="1"/>
              <a:t>between</a:t>
            </a:r>
            <a:r>
              <a:rPr lang="id-ID" sz="2400" dirty="0"/>
              <a:t> </a:t>
            </a:r>
            <a:r>
              <a:rPr lang="id-ID" sz="2400" dirty="0" err="1"/>
              <a:t>Artificial</a:t>
            </a:r>
            <a:r>
              <a:rPr lang="id-ID" sz="2400" dirty="0"/>
              <a:t> </a:t>
            </a:r>
            <a:r>
              <a:rPr lang="id-ID" sz="2400" dirty="0" err="1"/>
              <a:t>Intelligence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endParaRPr lang="id-ID" sz="2400" dirty="0"/>
          </a:p>
          <a:p>
            <a:pPr>
              <a:lnSpc>
                <a:spcPct val="12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What</a:t>
            </a:r>
            <a:r>
              <a:rPr lang="id-ID" sz="2400" dirty="0"/>
              <a:t>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?</a:t>
            </a:r>
          </a:p>
          <a:p>
            <a:pPr>
              <a:lnSpc>
                <a:spcPct val="12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Why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endParaRPr lang="id-ID" sz="2400" dirty="0"/>
          </a:p>
          <a:p>
            <a:pPr>
              <a:lnSpc>
                <a:spcPct val="120000"/>
              </a:lnSpc>
            </a:pPr>
            <a:r>
              <a:rPr lang="id-ID" sz="2400" b="1" dirty="0">
                <a:solidFill>
                  <a:srgbClr val="FFFF00"/>
                </a:solidFill>
              </a:rPr>
              <a:t>The </a:t>
            </a:r>
            <a:r>
              <a:rPr lang="id-ID" sz="2400" b="1" dirty="0" err="1">
                <a:solidFill>
                  <a:srgbClr val="FFFF00"/>
                </a:solidFill>
              </a:rPr>
              <a:t>Most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Essential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Concept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endParaRPr lang="id-ID" sz="2400" dirty="0"/>
          </a:p>
          <a:p>
            <a:pPr>
              <a:lnSpc>
                <a:spcPct val="12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How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</a:t>
            </a:r>
            <a:r>
              <a:rPr lang="id-ID" sz="2400" dirty="0" err="1"/>
              <a:t>becomes</a:t>
            </a:r>
            <a:r>
              <a:rPr lang="id-ID" sz="2400" dirty="0"/>
              <a:t> </a:t>
            </a:r>
            <a:r>
              <a:rPr lang="id-ID" sz="2400" dirty="0" err="1"/>
              <a:t>Intelligent</a:t>
            </a:r>
            <a:r>
              <a:rPr lang="id-ID" sz="2400" dirty="0"/>
              <a:t>?</a:t>
            </a:r>
          </a:p>
          <a:p>
            <a:pPr>
              <a:lnSpc>
                <a:spcPct val="12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How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to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Measure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dirty="0" err="1"/>
              <a:t>the</a:t>
            </a:r>
            <a:r>
              <a:rPr lang="id-ID" sz="2400" dirty="0"/>
              <a:t> Performance </a:t>
            </a:r>
            <a:r>
              <a:rPr lang="id-ID" sz="2400" dirty="0" err="1"/>
              <a:t>of</a:t>
            </a:r>
            <a:r>
              <a:rPr lang="id-ID" sz="2400" dirty="0"/>
              <a:t> </a:t>
            </a:r>
            <a:r>
              <a:rPr lang="id-ID" sz="2400" dirty="0" err="1"/>
              <a:t>Machine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?</a:t>
            </a:r>
          </a:p>
          <a:p>
            <a:pPr>
              <a:lnSpc>
                <a:spcPct val="120000"/>
              </a:lnSpc>
            </a:pPr>
            <a:r>
              <a:rPr lang="id-ID" sz="2400" dirty="0"/>
              <a:t>An </a:t>
            </a:r>
            <a:r>
              <a:rPr lang="id-ID" sz="2400" dirty="0" err="1"/>
              <a:t>Introduction</a:t>
            </a:r>
            <a:r>
              <a:rPr lang="id-ID" sz="2400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to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Scikit-learn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Other</a:t>
            </a:r>
            <a:r>
              <a:rPr lang="id-ID" sz="2400" dirty="0"/>
              <a:t> </a:t>
            </a:r>
            <a:r>
              <a:rPr lang="id-ID" sz="2400" dirty="0" err="1"/>
              <a:t>Tools</a:t>
            </a:r>
            <a:endParaRPr lang="id-ID" sz="2400" dirty="0"/>
          </a:p>
          <a:p>
            <a:pPr>
              <a:lnSpc>
                <a:spcPct val="120000"/>
              </a:lnSpc>
            </a:pPr>
            <a:r>
              <a:rPr lang="id-ID" sz="2400" dirty="0"/>
              <a:t>A </a:t>
            </a:r>
            <a:r>
              <a:rPr lang="id-ID" sz="2400" dirty="0" err="1"/>
              <a:t>Brief</a:t>
            </a:r>
            <a:r>
              <a:rPr lang="id-ID" sz="2400" dirty="0"/>
              <a:t> </a:t>
            </a:r>
            <a:r>
              <a:rPr lang="id-ID" sz="2400" dirty="0" err="1"/>
              <a:t>on</a:t>
            </a:r>
            <a:r>
              <a:rPr lang="id-ID" sz="2400" dirty="0"/>
              <a:t> </a:t>
            </a:r>
            <a:r>
              <a:rPr lang="id-ID" sz="2400" b="1" dirty="0">
                <a:solidFill>
                  <a:srgbClr val="FFFF00"/>
                </a:solidFill>
              </a:rPr>
              <a:t>Google </a:t>
            </a:r>
            <a:r>
              <a:rPr lang="id-ID" sz="2400" b="1" dirty="0" err="1">
                <a:solidFill>
                  <a:srgbClr val="FFFF00"/>
                </a:solidFill>
              </a:rPr>
              <a:t>Colaboratory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DFE0C0-C2CF-40DF-A27F-72E65D2E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6" y="154524"/>
            <a:ext cx="7104993" cy="725349"/>
          </a:xfrm>
        </p:spPr>
        <p:txBody>
          <a:bodyPr>
            <a:noAutofit/>
          </a:bodyPr>
          <a:lstStyle/>
          <a:p>
            <a:pPr algn="ctr"/>
            <a:r>
              <a:rPr lang="id-ID" sz="2800" b="1" dirty="0"/>
              <a:t>An </a:t>
            </a:r>
            <a:r>
              <a:rPr lang="id-ID" sz="2800" b="1" dirty="0" err="1"/>
              <a:t>Introduction</a:t>
            </a:r>
            <a:r>
              <a:rPr lang="id-ID" sz="2800" b="1" dirty="0"/>
              <a:t> </a:t>
            </a:r>
            <a:r>
              <a:rPr lang="id-ID" sz="2800" b="1" dirty="0" err="1"/>
              <a:t>to</a:t>
            </a:r>
            <a:r>
              <a:rPr lang="id-ID" sz="2800" b="1" dirty="0"/>
              <a:t> </a:t>
            </a:r>
            <a:r>
              <a:rPr lang="id-ID" sz="2800" b="1" dirty="0" err="1"/>
              <a:t>Scikit-learn</a:t>
            </a:r>
            <a:r>
              <a:rPr lang="id-ID" sz="2800" b="1" dirty="0"/>
              <a:t> </a:t>
            </a:r>
            <a:r>
              <a:rPr lang="id-ID" sz="2800" b="1" dirty="0" err="1"/>
              <a:t>and</a:t>
            </a:r>
            <a:r>
              <a:rPr lang="id-ID" sz="2800" b="1" dirty="0"/>
              <a:t> </a:t>
            </a:r>
            <a:r>
              <a:rPr lang="id-ID" sz="2800" b="1" dirty="0" err="1"/>
              <a:t>Other</a:t>
            </a:r>
            <a:r>
              <a:rPr lang="id-ID" sz="2800" b="1" dirty="0"/>
              <a:t> </a:t>
            </a:r>
            <a:r>
              <a:rPr lang="id-ID" sz="2800" b="1" dirty="0" err="1"/>
              <a:t>Tools</a:t>
            </a:r>
            <a:endParaRPr lang="en-US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44E69-6807-404D-B27F-A0E660A4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008" y="977462"/>
            <a:ext cx="6655166" cy="37110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id-ID" b="1" dirty="0" err="1">
                <a:solidFill>
                  <a:schemeClr val="tx1"/>
                </a:solidFill>
                <a:latin typeface="+mj-lt"/>
              </a:rPr>
              <a:t>Scikit-learn</a:t>
            </a:r>
            <a:endParaRPr lang="id-ID" b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id-ID" sz="2400" b="1" dirty="0" err="1">
                <a:solidFill>
                  <a:srgbClr val="C00000"/>
                </a:solidFill>
                <a:latin typeface="+mj-lt"/>
              </a:rPr>
              <a:t>Focused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id-ID" sz="2400" b="1" dirty="0" err="1">
                <a:solidFill>
                  <a:srgbClr val="C00000"/>
                </a:solidFill>
                <a:latin typeface="+mj-lt"/>
              </a:rPr>
              <a:t>on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id-ID" sz="2400" b="1" dirty="0" err="1">
                <a:solidFill>
                  <a:srgbClr val="C00000"/>
                </a:solidFill>
                <a:latin typeface="+mj-lt"/>
              </a:rPr>
              <a:t>Machine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id-ID" sz="2400" b="1" dirty="0" err="1">
                <a:solidFill>
                  <a:srgbClr val="C00000"/>
                </a:solidFill>
                <a:latin typeface="+mj-lt"/>
              </a:rPr>
              <a:t>Learning</a:t>
            </a:r>
            <a:r>
              <a:rPr lang="id-ID" sz="2400" b="1" dirty="0">
                <a:solidFill>
                  <a:srgbClr val="C00000"/>
                </a:solidFill>
                <a:latin typeface="+mj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i="0" dirty="0">
                <a:solidFill>
                  <a:schemeClr val="tx1"/>
                </a:solidFill>
                <a:effectLst/>
                <a:latin typeface="+mj-lt"/>
              </a:rPr>
              <a:t>Built</a:t>
            </a:r>
            <a:r>
              <a:rPr lang="id-ID" sz="240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+mj-lt"/>
              </a:rPr>
              <a:t>on the popular Python libraries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NumPy and SciPy</a:t>
            </a:r>
            <a:r>
              <a:rPr lang="id-ID" sz="240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A</a:t>
            </a:r>
            <a:r>
              <a:rPr lang="id-ID" sz="2400" b="1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library in Python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that provides many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unsupervised and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supervised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learning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algorithms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Provides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 range of supervised and unsupervised learning algorithms via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a consistent interface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in Python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free machine learning library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for Python</a:t>
            </a:r>
            <a:r>
              <a:rPr lang="id-ID" sz="24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B9F6-E7B2-4E1A-8AD3-5594A5E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CBF30-C2DE-455E-B530-0899134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7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DFE0C0-C2CF-40DF-A27F-72E65D2E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6" y="154524"/>
            <a:ext cx="7104993" cy="725349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err="1"/>
              <a:t>Scikit-learn</a:t>
            </a:r>
            <a:r>
              <a:rPr lang="id-ID" sz="3200" b="1" dirty="0"/>
              <a:t> </a:t>
            </a:r>
            <a:r>
              <a:rPr lang="id-ID" sz="3200" b="1" dirty="0" err="1"/>
              <a:t>Supports</a:t>
            </a:r>
            <a:r>
              <a:rPr lang="id-ID" sz="3200" b="1" dirty="0"/>
              <a:t> </a:t>
            </a:r>
            <a:r>
              <a:rPr lang="id-ID" sz="3200" b="1" dirty="0" err="1"/>
              <a:t>Various</a:t>
            </a:r>
            <a:r>
              <a:rPr lang="id-ID" sz="3200" b="1" dirty="0"/>
              <a:t> </a:t>
            </a:r>
            <a:r>
              <a:rPr lang="id-ID" sz="3200" b="1" dirty="0" err="1"/>
              <a:t>Libraries</a:t>
            </a: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44E69-6807-404D-B27F-A0E660A4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008" y="977462"/>
            <a:ext cx="6655166" cy="371103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NumPy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For any work with matrices, especially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math operations</a:t>
            </a:r>
            <a:r>
              <a:rPr lang="id-ID" b="1" dirty="0">
                <a:solidFill>
                  <a:srgbClr val="C00000"/>
                </a:solidFill>
                <a:latin typeface="Charter"/>
              </a:rPr>
              <a:t>.</a:t>
            </a:r>
            <a:endParaRPr lang="en-US" b="1" i="0" dirty="0">
              <a:solidFill>
                <a:srgbClr val="C00000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  <a:hlinkClick r:id="rId3"/>
              </a:rPr>
              <a:t>SciPy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Scientific and technical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computing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  <a:hlinkClick r:id="rId4"/>
              </a:rPr>
              <a:t>Matplotlib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Data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Charter"/>
              </a:rPr>
              <a:t>visualisation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292929"/>
                </a:solidFill>
                <a:effectLst/>
                <a:latin typeface="Charter"/>
                <a:hlinkClick r:id="rId5"/>
              </a:rPr>
              <a:t>IPython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Interactive console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Python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 err="1">
                <a:solidFill>
                  <a:srgbClr val="292929"/>
                </a:solidFill>
                <a:effectLst/>
                <a:latin typeface="Charter"/>
                <a:hlinkClick r:id="rId6"/>
              </a:rPr>
              <a:t>Sympy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Symbolic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mathematics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2929"/>
                </a:solidFill>
                <a:effectLst/>
                <a:latin typeface="Charter"/>
                <a:hlinkClick r:id="rId7"/>
              </a:rPr>
              <a:t>Pandas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Data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handling, manipulation, and analysis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B9F6-E7B2-4E1A-8AD3-5594A5E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CBF30-C2DE-455E-B530-0899134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3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DFE0C0-C2CF-40DF-A27F-72E65D2E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6" y="154524"/>
            <a:ext cx="7104993" cy="725349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err="1"/>
              <a:t>Scikit-learn</a:t>
            </a:r>
            <a:r>
              <a:rPr lang="id-ID" sz="3200" b="1" dirty="0"/>
              <a:t> </a:t>
            </a:r>
            <a:r>
              <a:rPr lang="id-ID" sz="3200" b="1" dirty="0" err="1"/>
              <a:t>Supports</a:t>
            </a:r>
            <a:r>
              <a:rPr lang="id-ID" sz="3200" b="1" dirty="0"/>
              <a:t> </a:t>
            </a:r>
            <a:r>
              <a:rPr lang="id-ID" sz="3200" b="1" dirty="0" err="1"/>
              <a:t>Various</a:t>
            </a:r>
            <a:r>
              <a:rPr lang="id-ID" sz="3200" b="1" dirty="0"/>
              <a:t> </a:t>
            </a:r>
            <a:r>
              <a:rPr lang="id-ID" sz="3200" b="1" dirty="0" err="1"/>
              <a:t>Algorithms</a:t>
            </a: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44E69-6807-404D-B27F-A0E660A4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008" y="977462"/>
            <a:ext cx="6655166" cy="371103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Regression: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Fitting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linear and non-linear models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Clustering: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Unsupervised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classification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Decision Trees: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Tree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induction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and pruning for both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and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tasks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Neural Networks: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End-to-end training for both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classification and 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Layers can be easily defined in a tuple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SVMs: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for learning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decision boundaries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Naive Bayes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Direct </a:t>
            </a:r>
            <a:r>
              <a:rPr lang="en-US" b="1" i="0" dirty="0">
                <a:solidFill>
                  <a:srgbClr val="C00000"/>
                </a:solidFill>
                <a:effectLst/>
                <a:latin typeface="Charter"/>
              </a:rPr>
              <a:t>probabilistic modelling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B9F6-E7B2-4E1A-8AD3-5594A5E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CBF30-C2DE-455E-B530-0899134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01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DFE0C0-C2CF-40DF-A27F-72E65D2E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696" y="154524"/>
            <a:ext cx="7104993" cy="725349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err="1"/>
              <a:t>Scikit-learn</a:t>
            </a:r>
            <a:r>
              <a:rPr lang="id-ID" sz="3200" b="1" dirty="0"/>
              <a:t> </a:t>
            </a:r>
            <a:r>
              <a:rPr lang="id-ID" sz="3200" b="1" dirty="0" err="1"/>
              <a:t>Supports</a:t>
            </a:r>
            <a:r>
              <a:rPr lang="id-ID" sz="3200" b="1" dirty="0"/>
              <a:t> </a:t>
            </a:r>
            <a:r>
              <a:rPr lang="id-ID" sz="3200" b="1" dirty="0" err="1"/>
              <a:t>Various</a:t>
            </a:r>
            <a:r>
              <a:rPr lang="id-ID" sz="3200" b="1" dirty="0"/>
              <a:t> </a:t>
            </a:r>
            <a:r>
              <a:rPr lang="id-ID" sz="3200" b="1" dirty="0" err="1"/>
              <a:t>Algorithms</a:t>
            </a:r>
            <a:endParaRPr lang="en-US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244E69-6807-404D-B27F-A0E660A4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008" y="977462"/>
            <a:ext cx="6655166" cy="3711035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Ensemble Methods: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Boosting, Bagging, Random Forest, Model voting and averaging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Feature Manipulation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Dimensionality reduction, feature selection, feature analysis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Outlier Detection: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For detecting outliers and rejecting noise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Model selection and validation: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Cross-validation,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Hyperparam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e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tuning, and metrics</a:t>
            </a:r>
            <a:r>
              <a:rPr lang="id-ID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B9F6-E7B2-4E1A-8AD3-5594A5E0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CBF30-C2DE-455E-B530-0899134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89027-5698-4899-85D8-9C5741B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317" y="224337"/>
            <a:ext cx="4852728" cy="763526"/>
          </a:xfrm>
        </p:spPr>
        <p:txBody>
          <a:bodyPr/>
          <a:lstStyle/>
          <a:p>
            <a:pPr algn="ctr"/>
            <a:r>
              <a:rPr lang="id-ID" b="1" dirty="0"/>
              <a:t>More </a:t>
            </a:r>
            <a:r>
              <a:rPr lang="id-ID" b="1" dirty="0" err="1"/>
              <a:t>on</a:t>
            </a:r>
            <a:r>
              <a:rPr lang="id-ID" b="1" dirty="0"/>
              <a:t> </a:t>
            </a:r>
            <a:r>
              <a:rPr lang="id-ID" b="1" dirty="0" err="1"/>
              <a:t>Scikit-learn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68E34-99D5-444E-99EE-6D55D5CE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-apple-system"/>
              </a:rPr>
              <a:t>Machine Learning in Python</a:t>
            </a:r>
            <a:r>
              <a:rPr lang="id-ID" b="0" dirty="0">
                <a:solidFill>
                  <a:srgbClr val="FFFFFF"/>
                </a:solidFill>
                <a:effectLst/>
                <a:latin typeface="-apple-system"/>
              </a:rPr>
              <a:t> - </a:t>
            </a:r>
            <a:r>
              <a:rPr lang="id-ID" b="0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https://scikit-learn.org/stable/</a:t>
            </a:r>
            <a:r>
              <a:rPr lang="id-ID" b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</a:p>
          <a:p>
            <a:endParaRPr lang="id-ID" dirty="0">
              <a:solidFill>
                <a:srgbClr val="FFFFFF"/>
              </a:solidFill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An introduction to machine learning with scikit-learn</a:t>
            </a:r>
            <a:r>
              <a:rPr lang="id-ID" b="0" i="0" dirty="0">
                <a:effectLst/>
                <a:latin typeface="-apple-system"/>
              </a:rPr>
              <a:t> - </a:t>
            </a:r>
            <a:r>
              <a:rPr lang="id-ID" b="0" i="0" dirty="0">
                <a:effectLst/>
                <a:latin typeface="-apple-system"/>
                <a:hlinkClick r:id="rId4"/>
              </a:rPr>
              <a:t>https://scikit-learn.org/stable/tutorial/basic/tutorial.html#</a:t>
            </a:r>
            <a:r>
              <a:rPr lang="id-ID" b="0" i="0" dirty="0">
                <a:effectLst/>
                <a:latin typeface="-apple-system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C3F70A-6047-4564-83CF-813B9F0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CAB5-52EA-41D6-ACF2-83D2D74B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DADD-25BA-481E-9577-14BB25EC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09" y="224337"/>
            <a:ext cx="4758135" cy="763526"/>
          </a:xfrm>
        </p:spPr>
        <p:txBody>
          <a:bodyPr/>
          <a:lstStyle/>
          <a:p>
            <a:pPr algn="ctr"/>
            <a:r>
              <a:rPr lang="id-ID" b="1" dirty="0"/>
              <a:t>Platform </a:t>
            </a:r>
            <a:r>
              <a:rPr lang="id-ID" b="1" dirty="0" err="1"/>
              <a:t>Scikit-learn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26C8-B001-4827-9BE5-D870574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365156"/>
            <a:ext cx="8246070" cy="32593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id-ID" dirty="0"/>
              <a:t>Windows</a:t>
            </a:r>
          </a:p>
          <a:p>
            <a:pPr>
              <a:lnSpc>
                <a:spcPct val="110000"/>
              </a:lnSpc>
            </a:pPr>
            <a:r>
              <a:rPr lang="id-ID" dirty="0"/>
              <a:t>Ubuntu Linux</a:t>
            </a:r>
          </a:p>
          <a:p>
            <a:pPr>
              <a:lnSpc>
                <a:spcPct val="110000"/>
              </a:lnSpc>
            </a:pPr>
            <a:r>
              <a:rPr lang="id-ID" dirty="0" err="1"/>
              <a:t>Mac</a:t>
            </a:r>
            <a:r>
              <a:rPr lang="id-ID" dirty="0"/>
              <a:t> OS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d-ID" dirty="0" err="1"/>
              <a:t>Using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id-ID" dirty="0" err="1"/>
              <a:t>Anaconda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id-ID" dirty="0" err="1"/>
              <a:t>Pip</a:t>
            </a:r>
            <a:endParaRPr lang="id-ID" dirty="0"/>
          </a:p>
          <a:p>
            <a:pPr>
              <a:lnSpc>
                <a:spcPct val="110000"/>
              </a:lnSpc>
            </a:pPr>
            <a:r>
              <a:rPr lang="id-ID" dirty="0"/>
              <a:t>Google </a:t>
            </a:r>
            <a:r>
              <a:rPr lang="id-ID" dirty="0" err="1"/>
              <a:t>Colab</a:t>
            </a:r>
            <a:endParaRPr lang="id-ID" dirty="0"/>
          </a:p>
          <a:p>
            <a:pPr marL="0" indent="0">
              <a:lnSpc>
                <a:spcPct val="110000"/>
              </a:lnSpc>
              <a:buNone/>
            </a:pPr>
            <a:r>
              <a:rPr lang="id-ID" dirty="0" err="1"/>
              <a:t>See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guide</a:t>
            </a:r>
            <a:r>
              <a:rPr lang="id-ID" dirty="0"/>
              <a:t> in </a:t>
            </a:r>
            <a:r>
              <a:rPr lang="id-ID" dirty="0">
                <a:hlinkClick r:id="rId2"/>
              </a:rPr>
              <a:t>https://scikit-learn.org/stable/install.html#install-official-release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8687C-93C1-4BF7-9FA7-8303C49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ACA2-2748-4A20-AF07-CC6D882D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7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6B2E03-E526-47EE-89EB-2EF56578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498" y="217350"/>
            <a:ext cx="6798327" cy="725349"/>
          </a:xfrm>
        </p:spPr>
        <p:txBody>
          <a:bodyPr/>
          <a:lstStyle/>
          <a:p>
            <a:pPr algn="ctr"/>
            <a:r>
              <a:rPr lang="id-ID" b="1" dirty="0"/>
              <a:t>A </a:t>
            </a:r>
            <a:r>
              <a:rPr lang="id-ID" b="1" dirty="0" err="1"/>
              <a:t>Brief</a:t>
            </a:r>
            <a:r>
              <a:rPr lang="id-ID" b="1" dirty="0"/>
              <a:t> </a:t>
            </a:r>
            <a:r>
              <a:rPr lang="id-ID" b="1" dirty="0" err="1"/>
              <a:t>on</a:t>
            </a:r>
            <a:r>
              <a:rPr lang="id-ID" b="1" dirty="0"/>
              <a:t> Google </a:t>
            </a:r>
            <a:r>
              <a:rPr lang="id-ID" b="1" dirty="0" err="1"/>
              <a:t>Colab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EB98D-222C-4EC6-B3CD-EF98B786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498" y="1082566"/>
            <a:ext cx="6821212" cy="360593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+mj-lt"/>
              </a:rPr>
              <a:t>A</a:t>
            </a:r>
            <a:r>
              <a:rPr lang="id-ID" b="1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b="1" dirty="0">
                <a:solidFill>
                  <a:srgbClr val="C00000"/>
                </a:solidFill>
                <a:effectLst/>
                <a:latin typeface="+mj-lt"/>
              </a:rPr>
              <a:t>free online cloud-based </a:t>
            </a:r>
            <a:r>
              <a:rPr lang="en-US" b="1" dirty="0" err="1">
                <a:solidFill>
                  <a:srgbClr val="C00000"/>
                </a:solidFill>
                <a:effectLst/>
                <a:latin typeface="+mj-lt"/>
              </a:rPr>
              <a:t>Jupyter</a:t>
            </a:r>
            <a:r>
              <a:rPr lang="en-US" b="1" dirty="0">
                <a:solidFill>
                  <a:srgbClr val="C00000"/>
                </a:solidFill>
                <a:effectLst/>
                <a:latin typeface="+mj-lt"/>
              </a:rPr>
              <a:t> notebook environment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</a:rPr>
              <a:t> that allows us to train our machine learning and deep learning models on CPUs, GPUs, and TPUs.</a:t>
            </a:r>
            <a:endParaRPr lang="id-ID" dirty="0">
              <a:solidFill>
                <a:srgbClr val="333333"/>
              </a:solidFill>
              <a:effectLst/>
              <a:latin typeface="+mj-lt"/>
            </a:endParaRPr>
          </a:p>
          <a:p>
            <a:pPr lvl="1"/>
            <a:r>
              <a:rPr lang="id-ID" sz="2400" dirty="0">
                <a:solidFill>
                  <a:srgbClr val="333333"/>
                </a:solidFill>
                <a:latin typeface="+mj-lt"/>
              </a:rPr>
              <a:t>CPU –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Central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Processing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Unit.</a:t>
            </a:r>
          </a:p>
          <a:p>
            <a:pPr lvl="1"/>
            <a:r>
              <a:rPr lang="id-ID" sz="2400" dirty="0">
                <a:solidFill>
                  <a:srgbClr val="333333"/>
                </a:solidFill>
                <a:latin typeface="+mj-lt"/>
              </a:rPr>
              <a:t>GPU –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Graphic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Processing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Unit. </a:t>
            </a:r>
          </a:p>
          <a:p>
            <a:pPr lvl="1"/>
            <a:r>
              <a:rPr lang="id-ID" sz="2400" dirty="0">
                <a:solidFill>
                  <a:srgbClr val="333333"/>
                </a:solidFill>
                <a:latin typeface="+mj-lt"/>
              </a:rPr>
              <a:t>TPU –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Tensor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rgbClr val="333333"/>
                </a:solidFill>
                <a:latin typeface="+mj-lt"/>
              </a:rPr>
              <a:t>Processing</a:t>
            </a:r>
            <a:r>
              <a:rPr lang="id-ID" sz="2400" dirty="0">
                <a:solidFill>
                  <a:srgbClr val="333333"/>
                </a:solidFill>
                <a:latin typeface="+mj-lt"/>
              </a:rPr>
              <a:t> Unit.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A2EE6-AD6E-429A-8FBF-151A3BA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1F5E-C82A-44C7-8940-18A0B1F5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0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6B2E03-E526-47EE-89EB-2EF56578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498" y="217350"/>
            <a:ext cx="6798327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Installing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</a:t>
            </a:r>
            <a:r>
              <a:rPr lang="id-ID" b="1" dirty="0" err="1"/>
              <a:t>Practicing</a:t>
            </a:r>
            <a:r>
              <a:rPr lang="id-ID" b="1" dirty="0"/>
              <a:t> Google </a:t>
            </a:r>
            <a:r>
              <a:rPr lang="id-ID" b="1" dirty="0" err="1"/>
              <a:t>Colab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EB98D-222C-4EC6-B3CD-EF98B786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498" y="1082566"/>
            <a:ext cx="6821212" cy="3605931"/>
          </a:xfrm>
        </p:spPr>
        <p:txBody>
          <a:bodyPr/>
          <a:lstStyle/>
          <a:p>
            <a:r>
              <a:rPr lang="id-ID" sz="2400" dirty="0" err="1">
                <a:solidFill>
                  <a:schemeClr val="tx1"/>
                </a:solidFill>
                <a:latin typeface="+mj-lt"/>
              </a:rPr>
              <a:t>Takes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only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5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minutes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id-ID" sz="2400" dirty="0" err="1">
                <a:solidFill>
                  <a:schemeClr val="tx1"/>
                </a:solidFill>
                <a:latin typeface="+mj-lt"/>
              </a:rPr>
              <a:t>Follow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online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instruction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such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as in: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hlinkClick r:id="rId2"/>
              </a:rPr>
              <a:t>https://medium.com/@dede.brahma2/cara-menggunakan-google-colaboratory-5f5e4393ac2f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id-ID" sz="2400" dirty="0" err="1">
                <a:solidFill>
                  <a:schemeClr val="tx1"/>
                </a:solidFill>
                <a:latin typeface="+mj-lt"/>
              </a:rPr>
              <a:t>Learn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code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Python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.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There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are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abundant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resources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dirty="0" err="1">
                <a:solidFill>
                  <a:schemeClr val="tx1"/>
                </a:solidFill>
                <a:latin typeface="+mj-lt"/>
              </a:rPr>
              <a:t>such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hlinkClick r:id="rId3"/>
              </a:rPr>
              <a:t>https://colab.research.google.com/github/cs231n/cs231n.github.io/blob/master/python-colab.ipynb#scrollTo=DL5sMSZ9L9eq</a:t>
            </a:r>
            <a:r>
              <a:rPr lang="id-ID" sz="2000" dirty="0">
                <a:solidFill>
                  <a:schemeClr val="tx1"/>
                </a:solidFill>
                <a:latin typeface="+mj-lt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A2EE6-AD6E-429A-8FBF-151A3BA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1F5E-C82A-44C7-8940-18A0B1F5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56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6B2E03-E526-47EE-89EB-2EF56578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498" y="217350"/>
            <a:ext cx="6798327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An </a:t>
            </a:r>
            <a:r>
              <a:rPr lang="id-ID" b="1" dirty="0" err="1"/>
              <a:t>Example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</a:t>
            </a:r>
            <a:r>
              <a:rPr lang="id-ID" b="1" dirty="0" err="1"/>
              <a:t>Python</a:t>
            </a:r>
            <a:r>
              <a:rPr lang="id-ID" b="1" dirty="0"/>
              <a:t> </a:t>
            </a:r>
            <a:r>
              <a:rPr lang="id-ID" b="1" dirty="0" err="1"/>
              <a:t>Coding</a:t>
            </a:r>
            <a:r>
              <a:rPr lang="id-ID" b="1" dirty="0"/>
              <a:t> in </a:t>
            </a:r>
            <a:r>
              <a:rPr lang="id-ID" b="1" dirty="0" err="1"/>
              <a:t>Colab</a:t>
            </a:r>
            <a:endParaRPr lang="en-US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F41A2A-BF49-44FA-B477-740C7FB7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1247210"/>
            <a:ext cx="6821488" cy="32761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A2EE6-AD6E-429A-8FBF-151A3BA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1F5E-C82A-44C7-8940-18A0B1F5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6859-0F44-42CE-A66E-AD0FEAC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89FD-F5AA-462C-B177-3E45322A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B942-0BD5-4200-A141-CCBA4BECC33D}"/>
              </a:ext>
            </a:extLst>
          </p:cNvPr>
          <p:cNvSpPr/>
          <p:nvPr/>
        </p:nvSpPr>
        <p:spPr>
          <a:xfrm>
            <a:off x="1584199" y="2110085"/>
            <a:ext cx="59756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996" y="196565"/>
            <a:ext cx="7140776" cy="993030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id-ID" b="1" dirty="0"/>
              <a:t>The </a:t>
            </a:r>
            <a:r>
              <a:rPr lang="id-ID" b="1" dirty="0" err="1"/>
              <a:t>Relation</a:t>
            </a:r>
            <a:r>
              <a:rPr lang="id-ID" b="1" dirty="0"/>
              <a:t> </a:t>
            </a:r>
            <a:r>
              <a:rPr lang="id-ID" b="1" dirty="0" err="1"/>
              <a:t>between</a:t>
            </a:r>
            <a:r>
              <a:rPr lang="id-ID" b="1" dirty="0"/>
              <a:t> AI </a:t>
            </a:r>
            <a:r>
              <a:rPr lang="id-ID" b="1" dirty="0" err="1"/>
              <a:t>and</a:t>
            </a:r>
            <a:r>
              <a:rPr lang="id-ID" b="1" dirty="0"/>
              <a:t> ML – </a:t>
            </a:r>
            <a:br>
              <a:rPr lang="id-ID" b="1" dirty="0"/>
            </a:br>
            <a:r>
              <a:rPr lang="id-ID" b="1" dirty="0"/>
              <a:t>The </a:t>
            </a:r>
            <a:r>
              <a:rPr lang="id-ID" b="1" dirty="0" err="1"/>
              <a:t>Emergence</a:t>
            </a:r>
            <a:endParaRPr lang="id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18144E-999F-4A27-B435-1A1D24981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863" y="1355833"/>
            <a:ext cx="6663041" cy="327020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17D890-4D4E-4DA2-BDE6-43BCAAA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D2C8D-3358-45D6-8DDB-895B19A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996" y="196565"/>
            <a:ext cx="7140776" cy="99303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The </a:t>
            </a:r>
            <a:r>
              <a:rPr lang="id-ID" b="1" dirty="0" err="1"/>
              <a:t>Relation</a:t>
            </a:r>
            <a:r>
              <a:rPr lang="id-ID" b="1" dirty="0"/>
              <a:t> </a:t>
            </a:r>
            <a:r>
              <a:rPr lang="id-ID" b="1" dirty="0" err="1"/>
              <a:t>between</a:t>
            </a:r>
            <a:r>
              <a:rPr lang="id-ID" b="1" dirty="0"/>
              <a:t> AI </a:t>
            </a:r>
            <a:r>
              <a:rPr lang="id-ID" b="1" dirty="0" err="1"/>
              <a:t>and</a:t>
            </a:r>
            <a:r>
              <a:rPr lang="id-ID" b="1" dirty="0"/>
              <a:t> ML – </a:t>
            </a:r>
            <a:br>
              <a:rPr lang="id-ID" b="1" dirty="0"/>
            </a:br>
            <a:r>
              <a:rPr lang="id-ID" b="1" dirty="0"/>
              <a:t>The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FE033-FE58-4D15-8AFD-357A284E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117" y="1218982"/>
            <a:ext cx="6282534" cy="35482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17D890-4D4E-4DA2-BDE6-43BCAAA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D2C8D-3358-45D6-8DDB-895B19A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1996" y="196565"/>
            <a:ext cx="7140776" cy="99303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The </a:t>
            </a:r>
            <a:r>
              <a:rPr lang="id-ID" b="1" dirty="0" err="1"/>
              <a:t>Relation</a:t>
            </a:r>
            <a:r>
              <a:rPr lang="id-ID" b="1" dirty="0"/>
              <a:t> </a:t>
            </a:r>
            <a:r>
              <a:rPr lang="id-ID" b="1" dirty="0" err="1"/>
              <a:t>between</a:t>
            </a:r>
            <a:r>
              <a:rPr lang="id-ID" b="1" dirty="0"/>
              <a:t> AI </a:t>
            </a:r>
            <a:r>
              <a:rPr lang="id-ID" b="1" dirty="0" err="1"/>
              <a:t>and</a:t>
            </a:r>
            <a:r>
              <a:rPr lang="id-ID" b="1" dirty="0"/>
              <a:t> ML – </a:t>
            </a:r>
            <a:br>
              <a:rPr lang="id-ID" b="1" dirty="0"/>
            </a:br>
            <a:r>
              <a:rPr lang="id-ID" b="1" dirty="0"/>
              <a:t>The Tree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17D890-4D4E-4DA2-BDE6-43BCAAA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 2022 -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D2C8D-3358-45D6-8DDB-895B19A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3FBC2-399C-4FB5-AD65-0A74A09FD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724" y="1242145"/>
            <a:ext cx="6283033" cy="3446137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A59E37-B29B-425D-9CCD-81CEEC2A73C5}"/>
              </a:ext>
            </a:extLst>
          </p:cNvPr>
          <p:cNvSpPr/>
          <p:nvPr/>
        </p:nvSpPr>
        <p:spPr>
          <a:xfrm>
            <a:off x="2385847" y="2175641"/>
            <a:ext cx="5318235" cy="2123090"/>
          </a:xfrm>
          <a:custGeom>
            <a:avLst/>
            <a:gdLst>
              <a:gd name="connsiteX0" fmla="*/ 1534511 w 5784942"/>
              <a:gd name="connsiteY0" fmla="*/ 1768 h 2145878"/>
              <a:gd name="connsiteX1" fmla="*/ 1587062 w 5784942"/>
              <a:gd name="connsiteY1" fmla="*/ 12278 h 2145878"/>
              <a:gd name="connsiteX2" fmla="*/ 1776249 w 5784942"/>
              <a:gd name="connsiteY2" fmla="*/ 22788 h 2145878"/>
              <a:gd name="connsiteX3" fmla="*/ 1839311 w 5784942"/>
              <a:gd name="connsiteY3" fmla="*/ 43809 h 2145878"/>
              <a:gd name="connsiteX4" fmla="*/ 1954924 w 5784942"/>
              <a:gd name="connsiteY4" fmla="*/ 54319 h 2145878"/>
              <a:gd name="connsiteX5" fmla="*/ 2123090 w 5784942"/>
              <a:gd name="connsiteY5" fmla="*/ 75340 h 2145878"/>
              <a:gd name="connsiteX6" fmla="*/ 2154621 w 5784942"/>
              <a:gd name="connsiteY6" fmla="*/ 85850 h 2145878"/>
              <a:gd name="connsiteX7" fmla="*/ 2196662 w 5784942"/>
              <a:gd name="connsiteY7" fmla="*/ 106871 h 2145878"/>
              <a:gd name="connsiteX8" fmla="*/ 2280745 w 5784942"/>
              <a:gd name="connsiteY8" fmla="*/ 117381 h 2145878"/>
              <a:gd name="connsiteX9" fmla="*/ 2333297 w 5784942"/>
              <a:gd name="connsiteY9" fmla="*/ 159423 h 2145878"/>
              <a:gd name="connsiteX10" fmla="*/ 2364828 w 5784942"/>
              <a:gd name="connsiteY10" fmla="*/ 169933 h 2145878"/>
              <a:gd name="connsiteX11" fmla="*/ 2396359 w 5784942"/>
              <a:gd name="connsiteY11" fmla="*/ 211975 h 2145878"/>
              <a:gd name="connsiteX12" fmla="*/ 2427890 w 5784942"/>
              <a:gd name="connsiteY12" fmla="*/ 232995 h 2145878"/>
              <a:gd name="connsiteX13" fmla="*/ 2490952 w 5784942"/>
              <a:gd name="connsiteY13" fmla="*/ 285547 h 2145878"/>
              <a:gd name="connsiteX14" fmla="*/ 2501462 w 5784942"/>
              <a:gd name="connsiteY14" fmla="*/ 327588 h 2145878"/>
              <a:gd name="connsiteX15" fmla="*/ 2532993 w 5784942"/>
              <a:gd name="connsiteY15" fmla="*/ 348609 h 2145878"/>
              <a:gd name="connsiteX16" fmla="*/ 2627587 w 5784942"/>
              <a:gd name="connsiteY16" fmla="*/ 432692 h 2145878"/>
              <a:gd name="connsiteX17" fmla="*/ 2648607 w 5784942"/>
              <a:gd name="connsiteY17" fmla="*/ 464223 h 2145878"/>
              <a:gd name="connsiteX18" fmla="*/ 2680138 w 5784942"/>
              <a:gd name="connsiteY18" fmla="*/ 474733 h 2145878"/>
              <a:gd name="connsiteX19" fmla="*/ 2711669 w 5784942"/>
              <a:gd name="connsiteY19" fmla="*/ 495754 h 2145878"/>
              <a:gd name="connsiteX20" fmla="*/ 2795752 w 5784942"/>
              <a:gd name="connsiteY20" fmla="*/ 516775 h 2145878"/>
              <a:gd name="connsiteX21" fmla="*/ 2827283 w 5784942"/>
              <a:gd name="connsiteY21" fmla="*/ 527285 h 2145878"/>
              <a:gd name="connsiteX22" fmla="*/ 2858814 w 5784942"/>
              <a:gd name="connsiteY22" fmla="*/ 548306 h 2145878"/>
              <a:gd name="connsiteX23" fmla="*/ 3153104 w 5784942"/>
              <a:gd name="connsiteY23" fmla="*/ 569326 h 2145878"/>
              <a:gd name="connsiteX24" fmla="*/ 3510455 w 5784942"/>
              <a:gd name="connsiteY24" fmla="*/ 558816 h 2145878"/>
              <a:gd name="connsiteX25" fmla="*/ 3668111 w 5784942"/>
              <a:gd name="connsiteY25" fmla="*/ 537795 h 2145878"/>
              <a:gd name="connsiteX26" fmla="*/ 3899338 w 5784942"/>
              <a:gd name="connsiteY26" fmla="*/ 527285 h 2145878"/>
              <a:gd name="connsiteX27" fmla="*/ 4035973 w 5784942"/>
              <a:gd name="connsiteY27" fmla="*/ 516775 h 2145878"/>
              <a:gd name="connsiteX28" fmla="*/ 4351283 w 5784942"/>
              <a:gd name="connsiteY28" fmla="*/ 506264 h 2145878"/>
              <a:gd name="connsiteX29" fmla="*/ 4803228 w 5784942"/>
              <a:gd name="connsiteY29" fmla="*/ 516775 h 2145878"/>
              <a:gd name="connsiteX30" fmla="*/ 4897821 w 5784942"/>
              <a:gd name="connsiteY30" fmla="*/ 527285 h 2145878"/>
              <a:gd name="connsiteX31" fmla="*/ 4939862 w 5784942"/>
              <a:gd name="connsiteY31" fmla="*/ 558816 h 2145878"/>
              <a:gd name="connsiteX32" fmla="*/ 4992414 w 5784942"/>
              <a:gd name="connsiteY32" fmla="*/ 579837 h 2145878"/>
              <a:gd name="connsiteX33" fmla="*/ 5023945 w 5784942"/>
              <a:gd name="connsiteY33" fmla="*/ 600857 h 2145878"/>
              <a:gd name="connsiteX34" fmla="*/ 5076497 w 5784942"/>
              <a:gd name="connsiteY34" fmla="*/ 611368 h 2145878"/>
              <a:gd name="connsiteX35" fmla="*/ 5150069 w 5784942"/>
              <a:gd name="connsiteY35" fmla="*/ 632388 h 2145878"/>
              <a:gd name="connsiteX36" fmla="*/ 5213131 w 5784942"/>
              <a:gd name="connsiteY36" fmla="*/ 674430 h 2145878"/>
              <a:gd name="connsiteX37" fmla="*/ 5255173 w 5784942"/>
              <a:gd name="connsiteY37" fmla="*/ 705961 h 2145878"/>
              <a:gd name="connsiteX38" fmla="*/ 5307724 w 5784942"/>
              <a:gd name="connsiteY38" fmla="*/ 716471 h 2145878"/>
              <a:gd name="connsiteX39" fmla="*/ 5423338 w 5784942"/>
              <a:gd name="connsiteY39" fmla="*/ 748002 h 2145878"/>
              <a:gd name="connsiteX40" fmla="*/ 5486400 w 5784942"/>
              <a:gd name="connsiteY40" fmla="*/ 769023 h 2145878"/>
              <a:gd name="connsiteX41" fmla="*/ 5517931 w 5784942"/>
              <a:gd name="connsiteY41" fmla="*/ 779533 h 2145878"/>
              <a:gd name="connsiteX42" fmla="*/ 5591504 w 5784942"/>
              <a:gd name="connsiteY42" fmla="*/ 821575 h 2145878"/>
              <a:gd name="connsiteX43" fmla="*/ 5623035 w 5784942"/>
              <a:gd name="connsiteY43" fmla="*/ 853106 h 2145878"/>
              <a:gd name="connsiteX44" fmla="*/ 5633545 w 5784942"/>
              <a:gd name="connsiteY44" fmla="*/ 884637 h 2145878"/>
              <a:gd name="connsiteX45" fmla="*/ 5665076 w 5784942"/>
              <a:gd name="connsiteY45" fmla="*/ 916168 h 2145878"/>
              <a:gd name="connsiteX46" fmla="*/ 5675587 w 5784942"/>
              <a:gd name="connsiteY46" fmla="*/ 968719 h 2145878"/>
              <a:gd name="connsiteX47" fmla="*/ 5707118 w 5784942"/>
              <a:gd name="connsiteY47" fmla="*/ 1031781 h 2145878"/>
              <a:gd name="connsiteX48" fmla="*/ 5717628 w 5784942"/>
              <a:gd name="connsiteY48" fmla="*/ 1094844 h 2145878"/>
              <a:gd name="connsiteX49" fmla="*/ 5738649 w 5784942"/>
              <a:gd name="connsiteY49" fmla="*/ 1241988 h 2145878"/>
              <a:gd name="connsiteX50" fmla="*/ 5759669 w 5784942"/>
              <a:gd name="connsiteY50" fmla="*/ 1273519 h 2145878"/>
              <a:gd name="connsiteX51" fmla="*/ 5770180 w 5784942"/>
              <a:gd name="connsiteY51" fmla="*/ 1410154 h 2145878"/>
              <a:gd name="connsiteX52" fmla="*/ 5770180 w 5784942"/>
              <a:gd name="connsiteY52" fmla="*/ 1567809 h 2145878"/>
              <a:gd name="connsiteX53" fmla="*/ 5749159 w 5784942"/>
              <a:gd name="connsiteY53" fmla="*/ 1599340 h 2145878"/>
              <a:gd name="connsiteX54" fmla="*/ 5717628 w 5784942"/>
              <a:gd name="connsiteY54" fmla="*/ 1662402 h 2145878"/>
              <a:gd name="connsiteX55" fmla="*/ 5675587 w 5784942"/>
              <a:gd name="connsiteY55" fmla="*/ 1683423 h 2145878"/>
              <a:gd name="connsiteX56" fmla="*/ 5633545 w 5784942"/>
              <a:gd name="connsiteY56" fmla="*/ 1714954 h 2145878"/>
              <a:gd name="connsiteX57" fmla="*/ 5602014 w 5784942"/>
              <a:gd name="connsiteY57" fmla="*/ 1746485 h 2145878"/>
              <a:gd name="connsiteX58" fmla="*/ 5517931 w 5784942"/>
              <a:gd name="connsiteY58" fmla="*/ 1767506 h 2145878"/>
              <a:gd name="connsiteX59" fmla="*/ 5486400 w 5784942"/>
              <a:gd name="connsiteY59" fmla="*/ 1788526 h 2145878"/>
              <a:gd name="connsiteX60" fmla="*/ 5412828 w 5784942"/>
              <a:gd name="connsiteY60" fmla="*/ 1809547 h 2145878"/>
              <a:gd name="connsiteX61" fmla="*/ 5381297 w 5784942"/>
              <a:gd name="connsiteY61" fmla="*/ 1830568 h 2145878"/>
              <a:gd name="connsiteX62" fmla="*/ 5349766 w 5784942"/>
              <a:gd name="connsiteY62" fmla="*/ 1862099 h 2145878"/>
              <a:gd name="connsiteX63" fmla="*/ 5307724 w 5784942"/>
              <a:gd name="connsiteY63" fmla="*/ 1872609 h 2145878"/>
              <a:gd name="connsiteX64" fmla="*/ 5213131 w 5784942"/>
              <a:gd name="connsiteY64" fmla="*/ 1914650 h 2145878"/>
              <a:gd name="connsiteX65" fmla="*/ 5150069 w 5784942"/>
              <a:gd name="connsiteY65" fmla="*/ 1956692 h 2145878"/>
              <a:gd name="connsiteX66" fmla="*/ 5044966 w 5784942"/>
              <a:gd name="connsiteY66" fmla="*/ 1988223 h 2145878"/>
              <a:gd name="connsiteX67" fmla="*/ 5002924 w 5784942"/>
              <a:gd name="connsiteY67" fmla="*/ 2009244 h 2145878"/>
              <a:gd name="connsiteX68" fmla="*/ 4834759 w 5784942"/>
              <a:gd name="connsiteY68" fmla="*/ 2019754 h 2145878"/>
              <a:gd name="connsiteX69" fmla="*/ 4729655 w 5784942"/>
              <a:gd name="connsiteY69" fmla="*/ 2030264 h 2145878"/>
              <a:gd name="connsiteX70" fmla="*/ 4550980 w 5784942"/>
              <a:gd name="connsiteY70" fmla="*/ 2040775 h 2145878"/>
              <a:gd name="connsiteX71" fmla="*/ 4393324 w 5784942"/>
              <a:gd name="connsiteY71" fmla="*/ 2051285 h 2145878"/>
              <a:gd name="connsiteX72" fmla="*/ 2942897 w 5784942"/>
              <a:gd name="connsiteY72" fmla="*/ 2061795 h 2145878"/>
              <a:gd name="connsiteX73" fmla="*/ 2785242 w 5784942"/>
              <a:gd name="connsiteY73" fmla="*/ 2093326 h 2145878"/>
              <a:gd name="connsiteX74" fmla="*/ 2753711 w 5784942"/>
              <a:gd name="connsiteY74" fmla="*/ 2103837 h 2145878"/>
              <a:gd name="connsiteX75" fmla="*/ 2701159 w 5784942"/>
              <a:gd name="connsiteY75" fmla="*/ 2114347 h 2145878"/>
              <a:gd name="connsiteX76" fmla="*/ 2669628 w 5784942"/>
              <a:gd name="connsiteY76" fmla="*/ 2135368 h 2145878"/>
              <a:gd name="connsiteX77" fmla="*/ 2638097 w 5784942"/>
              <a:gd name="connsiteY77" fmla="*/ 2145878 h 2145878"/>
              <a:gd name="connsiteX78" fmla="*/ 2049518 w 5784942"/>
              <a:gd name="connsiteY78" fmla="*/ 2135368 h 2145878"/>
              <a:gd name="connsiteX79" fmla="*/ 1566042 w 5784942"/>
              <a:gd name="connsiteY79" fmla="*/ 2082816 h 2145878"/>
              <a:gd name="connsiteX80" fmla="*/ 1114097 w 5784942"/>
              <a:gd name="connsiteY80" fmla="*/ 2061795 h 2145878"/>
              <a:gd name="connsiteX81" fmla="*/ 924911 w 5784942"/>
              <a:gd name="connsiteY81" fmla="*/ 2040775 h 2145878"/>
              <a:gd name="connsiteX82" fmla="*/ 735724 w 5784942"/>
              <a:gd name="connsiteY82" fmla="*/ 2030264 h 2145878"/>
              <a:gd name="connsiteX83" fmla="*/ 525518 w 5784942"/>
              <a:gd name="connsiteY83" fmla="*/ 2009244 h 2145878"/>
              <a:gd name="connsiteX84" fmla="*/ 493987 w 5784942"/>
              <a:gd name="connsiteY84" fmla="*/ 1998733 h 2145878"/>
              <a:gd name="connsiteX85" fmla="*/ 294290 w 5784942"/>
              <a:gd name="connsiteY85" fmla="*/ 1977713 h 2145878"/>
              <a:gd name="connsiteX86" fmla="*/ 115614 w 5784942"/>
              <a:gd name="connsiteY86" fmla="*/ 1925161 h 2145878"/>
              <a:gd name="connsiteX87" fmla="*/ 84083 w 5784942"/>
              <a:gd name="connsiteY87" fmla="*/ 1893630 h 2145878"/>
              <a:gd name="connsiteX88" fmla="*/ 73573 w 5784942"/>
              <a:gd name="connsiteY88" fmla="*/ 1862099 h 2145878"/>
              <a:gd name="connsiteX89" fmla="*/ 52552 w 5784942"/>
              <a:gd name="connsiteY89" fmla="*/ 1778016 h 2145878"/>
              <a:gd name="connsiteX90" fmla="*/ 42042 w 5784942"/>
              <a:gd name="connsiteY90" fmla="*/ 1746485 h 2145878"/>
              <a:gd name="connsiteX91" fmla="*/ 21021 w 5784942"/>
              <a:gd name="connsiteY91" fmla="*/ 1588830 h 2145878"/>
              <a:gd name="connsiteX92" fmla="*/ 0 w 5784942"/>
              <a:gd name="connsiteY92" fmla="*/ 1515257 h 2145878"/>
              <a:gd name="connsiteX93" fmla="*/ 10511 w 5784942"/>
              <a:gd name="connsiteY93" fmla="*/ 1284030 h 2145878"/>
              <a:gd name="connsiteX94" fmla="*/ 21021 w 5784942"/>
              <a:gd name="connsiteY94" fmla="*/ 1241988 h 2145878"/>
              <a:gd name="connsiteX95" fmla="*/ 42042 w 5784942"/>
              <a:gd name="connsiteY95" fmla="*/ 1157906 h 2145878"/>
              <a:gd name="connsiteX96" fmla="*/ 52552 w 5784942"/>
              <a:gd name="connsiteY96" fmla="*/ 1115864 h 2145878"/>
              <a:gd name="connsiteX97" fmla="*/ 84083 w 5784942"/>
              <a:gd name="connsiteY97" fmla="*/ 1042292 h 2145878"/>
              <a:gd name="connsiteX98" fmla="*/ 105104 w 5784942"/>
              <a:gd name="connsiteY98" fmla="*/ 958209 h 2145878"/>
              <a:gd name="connsiteX99" fmla="*/ 147145 w 5784942"/>
              <a:gd name="connsiteY99" fmla="*/ 895147 h 2145878"/>
              <a:gd name="connsiteX100" fmla="*/ 178676 w 5784942"/>
              <a:gd name="connsiteY100" fmla="*/ 811064 h 2145878"/>
              <a:gd name="connsiteX101" fmla="*/ 210207 w 5784942"/>
              <a:gd name="connsiteY101" fmla="*/ 779533 h 2145878"/>
              <a:gd name="connsiteX102" fmla="*/ 231228 w 5784942"/>
              <a:gd name="connsiteY102" fmla="*/ 737492 h 2145878"/>
              <a:gd name="connsiteX103" fmla="*/ 241738 w 5784942"/>
              <a:gd name="connsiteY103" fmla="*/ 705961 h 2145878"/>
              <a:gd name="connsiteX104" fmla="*/ 273269 w 5784942"/>
              <a:gd name="connsiteY104" fmla="*/ 684940 h 2145878"/>
              <a:gd name="connsiteX105" fmla="*/ 336331 w 5784942"/>
              <a:gd name="connsiteY105" fmla="*/ 611368 h 2145878"/>
              <a:gd name="connsiteX106" fmla="*/ 388883 w 5784942"/>
              <a:gd name="connsiteY106" fmla="*/ 558816 h 2145878"/>
              <a:gd name="connsiteX107" fmla="*/ 441435 w 5784942"/>
              <a:gd name="connsiteY107" fmla="*/ 506264 h 2145878"/>
              <a:gd name="connsiteX108" fmla="*/ 515007 w 5784942"/>
              <a:gd name="connsiteY108" fmla="*/ 432692 h 2145878"/>
              <a:gd name="connsiteX109" fmla="*/ 546538 w 5784942"/>
              <a:gd name="connsiteY109" fmla="*/ 411671 h 2145878"/>
              <a:gd name="connsiteX110" fmla="*/ 588580 w 5784942"/>
              <a:gd name="connsiteY110" fmla="*/ 401161 h 2145878"/>
              <a:gd name="connsiteX111" fmla="*/ 683173 w 5784942"/>
              <a:gd name="connsiteY111" fmla="*/ 380140 h 2145878"/>
              <a:gd name="connsiteX112" fmla="*/ 714704 w 5784942"/>
              <a:gd name="connsiteY112" fmla="*/ 359119 h 2145878"/>
              <a:gd name="connsiteX113" fmla="*/ 809297 w 5784942"/>
              <a:gd name="connsiteY113" fmla="*/ 338099 h 2145878"/>
              <a:gd name="connsiteX114" fmla="*/ 882869 w 5784942"/>
              <a:gd name="connsiteY114" fmla="*/ 317078 h 2145878"/>
              <a:gd name="connsiteX115" fmla="*/ 935421 w 5784942"/>
              <a:gd name="connsiteY115" fmla="*/ 306568 h 2145878"/>
              <a:gd name="connsiteX116" fmla="*/ 998483 w 5784942"/>
              <a:gd name="connsiteY116" fmla="*/ 275037 h 2145878"/>
              <a:gd name="connsiteX117" fmla="*/ 1156138 w 5784942"/>
              <a:gd name="connsiteY117" fmla="*/ 254016 h 2145878"/>
              <a:gd name="connsiteX118" fmla="*/ 1229711 w 5784942"/>
              <a:gd name="connsiteY118" fmla="*/ 222485 h 2145878"/>
              <a:gd name="connsiteX119" fmla="*/ 1334814 w 5784942"/>
              <a:gd name="connsiteY119" fmla="*/ 190954 h 2145878"/>
              <a:gd name="connsiteX120" fmla="*/ 1355835 w 5784942"/>
              <a:gd name="connsiteY120" fmla="*/ 148913 h 2145878"/>
              <a:gd name="connsiteX121" fmla="*/ 1387366 w 5784942"/>
              <a:gd name="connsiteY121" fmla="*/ 117381 h 2145878"/>
              <a:gd name="connsiteX122" fmla="*/ 1429407 w 5784942"/>
              <a:gd name="connsiteY122" fmla="*/ 75340 h 2145878"/>
              <a:gd name="connsiteX123" fmla="*/ 1502980 w 5784942"/>
              <a:gd name="connsiteY123" fmla="*/ 54319 h 2145878"/>
              <a:gd name="connsiteX124" fmla="*/ 1534511 w 5784942"/>
              <a:gd name="connsiteY124" fmla="*/ 1768 h 2145878"/>
              <a:gd name="connsiteX0" fmla="*/ 1534511 w 5784942"/>
              <a:gd name="connsiteY0" fmla="*/ 1768 h 2145878"/>
              <a:gd name="connsiteX1" fmla="*/ 1587062 w 5784942"/>
              <a:gd name="connsiteY1" fmla="*/ 12278 h 2145878"/>
              <a:gd name="connsiteX2" fmla="*/ 1776249 w 5784942"/>
              <a:gd name="connsiteY2" fmla="*/ 22788 h 2145878"/>
              <a:gd name="connsiteX3" fmla="*/ 1839311 w 5784942"/>
              <a:gd name="connsiteY3" fmla="*/ 43809 h 2145878"/>
              <a:gd name="connsiteX4" fmla="*/ 1954924 w 5784942"/>
              <a:gd name="connsiteY4" fmla="*/ 54319 h 2145878"/>
              <a:gd name="connsiteX5" fmla="*/ 2123090 w 5784942"/>
              <a:gd name="connsiteY5" fmla="*/ 75340 h 2145878"/>
              <a:gd name="connsiteX6" fmla="*/ 2154621 w 5784942"/>
              <a:gd name="connsiteY6" fmla="*/ 85850 h 2145878"/>
              <a:gd name="connsiteX7" fmla="*/ 2196662 w 5784942"/>
              <a:gd name="connsiteY7" fmla="*/ 106871 h 2145878"/>
              <a:gd name="connsiteX8" fmla="*/ 2280745 w 5784942"/>
              <a:gd name="connsiteY8" fmla="*/ 117381 h 2145878"/>
              <a:gd name="connsiteX9" fmla="*/ 2333297 w 5784942"/>
              <a:gd name="connsiteY9" fmla="*/ 159423 h 2145878"/>
              <a:gd name="connsiteX10" fmla="*/ 2364828 w 5784942"/>
              <a:gd name="connsiteY10" fmla="*/ 169933 h 2145878"/>
              <a:gd name="connsiteX11" fmla="*/ 2396359 w 5784942"/>
              <a:gd name="connsiteY11" fmla="*/ 211975 h 2145878"/>
              <a:gd name="connsiteX12" fmla="*/ 2427890 w 5784942"/>
              <a:gd name="connsiteY12" fmla="*/ 232995 h 2145878"/>
              <a:gd name="connsiteX13" fmla="*/ 2490952 w 5784942"/>
              <a:gd name="connsiteY13" fmla="*/ 285547 h 2145878"/>
              <a:gd name="connsiteX14" fmla="*/ 2501462 w 5784942"/>
              <a:gd name="connsiteY14" fmla="*/ 327588 h 2145878"/>
              <a:gd name="connsiteX15" fmla="*/ 2532993 w 5784942"/>
              <a:gd name="connsiteY15" fmla="*/ 348609 h 2145878"/>
              <a:gd name="connsiteX16" fmla="*/ 2627587 w 5784942"/>
              <a:gd name="connsiteY16" fmla="*/ 432692 h 2145878"/>
              <a:gd name="connsiteX17" fmla="*/ 2648607 w 5784942"/>
              <a:gd name="connsiteY17" fmla="*/ 464223 h 2145878"/>
              <a:gd name="connsiteX18" fmla="*/ 2680138 w 5784942"/>
              <a:gd name="connsiteY18" fmla="*/ 474733 h 2145878"/>
              <a:gd name="connsiteX19" fmla="*/ 2711669 w 5784942"/>
              <a:gd name="connsiteY19" fmla="*/ 495754 h 2145878"/>
              <a:gd name="connsiteX20" fmla="*/ 2795752 w 5784942"/>
              <a:gd name="connsiteY20" fmla="*/ 516775 h 2145878"/>
              <a:gd name="connsiteX21" fmla="*/ 2827283 w 5784942"/>
              <a:gd name="connsiteY21" fmla="*/ 527285 h 2145878"/>
              <a:gd name="connsiteX22" fmla="*/ 2858814 w 5784942"/>
              <a:gd name="connsiteY22" fmla="*/ 548306 h 2145878"/>
              <a:gd name="connsiteX23" fmla="*/ 3153104 w 5784942"/>
              <a:gd name="connsiteY23" fmla="*/ 569326 h 2145878"/>
              <a:gd name="connsiteX24" fmla="*/ 3510455 w 5784942"/>
              <a:gd name="connsiteY24" fmla="*/ 558816 h 2145878"/>
              <a:gd name="connsiteX25" fmla="*/ 3668111 w 5784942"/>
              <a:gd name="connsiteY25" fmla="*/ 537795 h 2145878"/>
              <a:gd name="connsiteX26" fmla="*/ 3899338 w 5784942"/>
              <a:gd name="connsiteY26" fmla="*/ 527285 h 2145878"/>
              <a:gd name="connsiteX27" fmla="*/ 4035973 w 5784942"/>
              <a:gd name="connsiteY27" fmla="*/ 516775 h 2145878"/>
              <a:gd name="connsiteX28" fmla="*/ 4351283 w 5784942"/>
              <a:gd name="connsiteY28" fmla="*/ 506264 h 2145878"/>
              <a:gd name="connsiteX29" fmla="*/ 4803228 w 5784942"/>
              <a:gd name="connsiteY29" fmla="*/ 516775 h 2145878"/>
              <a:gd name="connsiteX30" fmla="*/ 4897821 w 5784942"/>
              <a:gd name="connsiteY30" fmla="*/ 527285 h 2145878"/>
              <a:gd name="connsiteX31" fmla="*/ 4939862 w 5784942"/>
              <a:gd name="connsiteY31" fmla="*/ 558816 h 2145878"/>
              <a:gd name="connsiteX32" fmla="*/ 4992414 w 5784942"/>
              <a:gd name="connsiteY32" fmla="*/ 579837 h 2145878"/>
              <a:gd name="connsiteX33" fmla="*/ 5023945 w 5784942"/>
              <a:gd name="connsiteY33" fmla="*/ 600857 h 2145878"/>
              <a:gd name="connsiteX34" fmla="*/ 5076497 w 5784942"/>
              <a:gd name="connsiteY34" fmla="*/ 611368 h 2145878"/>
              <a:gd name="connsiteX35" fmla="*/ 5150069 w 5784942"/>
              <a:gd name="connsiteY35" fmla="*/ 632388 h 2145878"/>
              <a:gd name="connsiteX36" fmla="*/ 5213131 w 5784942"/>
              <a:gd name="connsiteY36" fmla="*/ 674430 h 2145878"/>
              <a:gd name="connsiteX37" fmla="*/ 5255173 w 5784942"/>
              <a:gd name="connsiteY37" fmla="*/ 705961 h 2145878"/>
              <a:gd name="connsiteX38" fmla="*/ 5307724 w 5784942"/>
              <a:gd name="connsiteY38" fmla="*/ 716471 h 2145878"/>
              <a:gd name="connsiteX39" fmla="*/ 5423338 w 5784942"/>
              <a:gd name="connsiteY39" fmla="*/ 748002 h 2145878"/>
              <a:gd name="connsiteX40" fmla="*/ 5486400 w 5784942"/>
              <a:gd name="connsiteY40" fmla="*/ 769023 h 2145878"/>
              <a:gd name="connsiteX41" fmla="*/ 5517931 w 5784942"/>
              <a:gd name="connsiteY41" fmla="*/ 779533 h 2145878"/>
              <a:gd name="connsiteX42" fmla="*/ 5591504 w 5784942"/>
              <a:gd name="connsiteY42" fmla="*/ 821575 h 2145878"/>
              <a:gd name="connsiteX43" fmla="*/ 5623035 w 5784942"/>
              <a:gd name="connsiteY43" fmla="*/ 853106 h 2145878"/>
              <a:gd name="connsiteX44" fmla="*/ 5633545 w 5784942"/>
              <a:gd name="connsiteY44" fmla="*/ 884637 h 2145878"/>
              <a:gd name="connsiteX45" fmla="*/ 5665076 w 5784942"/>
              <a:gd name="connsiteY45" fmla="*/ 916168 h 2145878"/>
              <a:gd name="connsiteX46" fmla="*/ 5675587 w 5784942"/>
              <a:gd name="connsiteY46" fmla="*/ 968719 h 2145878"/>
              <a:gd name="connsiteX47" fmla="*/ 5707118 w 5784942"/>
              <a:gd name="connsiteY47" fmla="*/ 1031781 h 2145878"/>
              <a:gd name="connsiteX48" fmla="*/ 5717628 w 5784942"/>
              <a:gd name="connsiteY48" fmla="*/ 1094844 h 2145878"/>
              <a:gd name="connsiteX49" fmla="*/ 5738649 w 5784942"/>
              <a:gd name="connsiteY49" fmla="*/ 1241988 h 2145878"/>
              <a:gd name="connsiteX50" fmla="*/ 5759669 w 5784942"/>
              <a:gd name="connsiteY50" fmla="*/ 1273519 h 2145878"/>
              <a:gd name="connsiteX51" fmla="*/ 5770180 w 5784942"/>
              <a:gd name="connsiteY51" fmla="*/ 1410154 h 2145878"/>
              <a:gd name="connsiteX52" fmla="*/ 5770180 w 5784942"/>
              <a:gd name="connsiteY52" fmla="*/ 1567809 h 2145878"/>
              <a:gd name="connsiteX53" fmla="*/ 5749159 w 5784942"/>
              <a:gd name="connsiteY53" fmla="*/ 1599340 h 2145878"/>
              <a:gd name="connsiteX54" fmla="*/ 5717628 w 5784942"/>
              <a:gd name="connsiteY54" fmla="*/ 1662402 h 2145878"/>
              <a:gd name="connsiteX55" fmla="*/ 5675587 w 5784942"/>
              <a:gd name="connsiteY55" fmla="*/ 1683423 h 2145878"/>
              <a:gd name="connsiteX56" fmla="*/ 5633545 w 5784942"/>
              <a:gd name="connsiteY56" fmla="*/ 1714954 h 2145878"/>
              <a:gd name="connsiteX57" fmla="*/ 5602014 w 5784942"/>
              <a:gd name="connsiteY57" fmla="*/ 1746485 h 2145878"/>
              <a:gd name="connsiteX58" fmla="*/ 5517931 w 5784942"/>
              <a:gd name="connsiteY58" fmla="*/ 1767506 h 2145878"/>
              <a:gd name="connsiteX59" fmla="*/ 5486400 w 5784942"/>
              <a:gd name="connsiteY59" fmla="*/ 1788526 h 2145878"/>
              <a:gd name="connsiteX60" fmla="*/ 5412828 w 5784942"/>
              <a:gd name="connsiteY60" fmla="*/ 1809547 h 2145878"/>
              <a:gd name="connsiteX61" fmla="*/ 5381297 w 5784942"/>
              <a:gd name="connsiteY61" fmla="*/ 1830568 h 2145878"/>
              <a:gd name="connsiteX62" fmla="*/ 5349766 w 5784942"/>
              <a:gd name="connsiteY62" fmla="*/ 1862099 h 2145878"/>
              <a:gd name="connsiteX63" fmla="*/ 5307724 w 5784942"/>
              <a:gd name="connsiteY63" fmla="*/ 1872609 h 2145878"/>
              <a:gd name="connsiteX64" fmla="*/ 5213131 w 5784942"/>
              <a:gd name="connsiteY64" fmla="*/ 1914650 h 2145878"/>
              <a:gd name="connsiteX65" fmla="*/ 5150069 w 5784942"/>
              <a:gd name="connsiteY65" fmla="*/ 1956692 h 2145878"/>
              <a:gd name="connsiteX66" fmla="*/ 5044966 w 5784942"/>
              <a:gd name="connsiteY66" fmla="*/ 1988223 h 2145878"/>
              <a:gd name="connsiteX67" fmla="*/ 5002924 w 5784942"/>
              <a:gd name="connsiteY67" fmla="*/ 2009244 h 2145878"/>
              <a:gd name="connsiteX68" fmla="*/ 4834759 w 5784942"/>
              <a:gd name="connsiteY68" fmla="*/ 2019754 h 2145878"/>
              <a:gd name="connsiteX69" fmla="*/ 4729655 w 5784942"/>
              <a:gd name="connsiteY69" fmla="*/ 2030264 h 2145878"/>
              <a:gd name="connsiteX70" fmla="*/ 4550980 w 5784942"/>
              <a:gd name="connsiteY70" fmla="*/ 2040775 h 2145878"/>
              <a:gd name="connsiteX71" fmla="*/ 4393324 w 5784942"/>
              <a:gd name="connsiteY71" fmla="*/ 2051285 h 2145878"/>
              <a:gd name="connsiteX72" fmla="*/ 3192998 w 5784942"/>
              <a:gd name="connsiteY72" fmla="*/ 2093326 h 2145878"/>
              <a:gd name="connsiteX73" fmla="*/ 2785242 w 5784942"/>
              <a:gd name="connsiteY73" fmla="*/ 2093326 h 2145878"/>
              <a:gd name="connsiteX74" fmla="*/ 2753711 w 5784942"/>
              <a:gd name="connsiteY74" fmla="*/ 2103837 h 2145878"/>
              <a:gd name="connsiteX75" fmla="*/ 2701159 w 5784942"/>
              <a:gd name="connsiteY75" fmla="*/ 2114347 h 2145878"/>
              <a:gd name="connsiteX76" fmla="*/ 2669628 w 5784942"/>
              <a:gd name="connsiteY76" fmla="*/ 2135368 h 2145878"/>
              <a:gd name="connsiteX77" fmla="*/ 2638097 w 5784942"/>
              <a:gd name="connsiteY77" fmla="*/ 2145878 h 2145878"/>
              <a:gd name="connsiteX78" fmla="*/ 2049518 w 5784942"/>
              <a:gd name="connsiteY78" fmla="*/ 2135368 h 2145878"/>
              <a:gd name="connsiteX79" fmla="*/ 1566042 w 5784942"/>
              <a:gd name="connsiteY79" fmla="*/ 2082816 h 2145878"/>
              <a:gd name="connsiteX80" fmla="*/ 1114097 w 5784942"/>
              <a:gd name="connsiteY80" fmla="*/ 2061795 h 2145878"/>
              <a:gd name="connsiteX81" fmla="*/ 924911 w 5784942"/>
              <a:gd name="connsiteY81" fmla="*/ 2040775 h 2145878"/>
              <a:gd name="connsiteX82" fmla="*/ 735724 w 5784942"/>
              <a:gd name="connsiteY82" fmla="*/ 2030264 h 2145878"/>
              <a:gd name="connsiteX83" fmla="*/ 525518 w 5784942"/>
              <a:gd name="connsiteY83" fmla="*/ 2009244 h 2145878"/>
              <a:gd name="connsiteX84" fmla="*/ 493987 w 5784942"/>
              <a:gd name="connsiteY84" fmla="*/ 1998733 h 2145878"/>
              <a:gd name="connsiteX85" fmla="*/ 294290 w 5784942"/>
              <a:gd name="connsiteY85" fmla="*/ 1977713 h 2145878"/>
              <a:gd name="connsiteX86" fmla="*/ 115614 w 5784942"/>
              <a:gd name="connsiteY86" fmla="*/ 1925161 h 2145878"/>
              <a:gd name="connsiteX87" fmla="*/ 84083 w 5784942"/>
              <a:gd name="connsiteY87" fmla="*/ 1893630 h 2145878"/>
              <a:gd name="connsiteX88" fmla="*/ 73573 w 5784942"/>
              <a:gd name="connsiteY88" fmla="*/ 1862099 h 2145878"/>
              <a:gd name="connsiteX89" fmla="*/ 52552 w 5784942"/>
              <a:gd name="connsiteY89" fmla="*/ 1778016 h 2145878"/>
              <a:gd name="connsiteX90" fmla="*/ 42042 w 5784942"/>
              <a:gd name="connsiteY90" fmla="*/ 1746485 h 2145878"/>
              <a:gd name="connsiteX91" fmla="*/ 21021 w 5784942"/>
              <a:gd name="connsiteY91" fmla="*/ 1588830 h 2145878"/>
              <a:gd name="connsiteX92" fmla="*/ 0 w 5784942"/>
              <a:gd name="connsiteY92" fmla="*/ 1515257 h 2145878"/>
              <a:gd name="connsiteX93" fmla="*/ 10511 w 5784942"/>
              <a:gd name="connsiteY93" fmla="*/ 1284030 h 2145878"/>
              <a:gd name="connsiteX94" fmla="*/ 21021 w 5784942"/>
              <a:gd name="connsiteY94" fmla="*/ 1241988 h 2145878"/>
              <a:gd name="connsiteX95" fmla="*/ 42042 w 5784942"/>
              <a:gd name="connsiteY95" fmla="*/ 1157906 h 2145878"/>
              <a:gd name="connsiteX96" fmla="*/ 52552 w 5784942"/>
              <a:gd name="connsiteY96" fmla="*/ 1115864 h 2145878"/>
              <a:gd name="connsiteX97" fmla="*/ 84083 w 5784942"/>
              <a:gd name="connsiteY97" fmla="*/ 1042292 h 2145878"/>
              <a:gd name="connsiteX98" fmla="*/ 105104 w 5784942"/>
              <a:gd name="connsiteY98" fmla="*/ 958209 h 2145878"/>
              <a:gd name="connsiteX99" fmla="*/ 147145 w 5784942"/>
              <a:gd name="connsiteY99" fmla="*/ 895147 h 2145878"/>
              <a:gd name="connsiteX100" fmla="*/ 178676 w 5784942"/>
              <a:gd name="connsiteY100" fmla="*/ 811064 h 2145878"/>
              <a:gd name="connsiteX101" fmla="*/ 210207 w 5784942"/>
              <a:gd name="connsiteY101" fmla="*/ 779533 h 2145878"/>
              <a:gd name="connsiteX102" fmla="*/ 231228 w 5784942"/>
              <a:gd name="connsiteY102" fmla="*/ 737492 h 2145878"/>
              <a:gd name="connsiteX103" fmla="*/ 241738 w 5784942"/>
              <a:gd name="connsiteY103" fmla="*/ 705961 h 2145878"/>
              <a:gd name="connsiteX104" fmla="*/ 273269 w 5784942"/>
              <a:gd name="connsiteY104" fmla="*/ 684940 h 2145878"/>
              <a:gd name="connsiteX105" fmla="*/ 336331 w 5784942"/>
              <a:gd name="connsiteY105" fmla="*/ 611368 h 2145878"/>
              <a:gd name="connsiteX106" fmla="*/ 388883 w 5784942"/>
              <a:gd name="connsiteY106" fmla="*/ 558816 h 2145878"/>
              <a:gd name="connsiteX107" fmla="*/ 441435 w 5784942"/>
              <a:gd name="connsiteY107" fmla="*/ 506264 h 2145878"/>
              <a:gd name="connsiteX108" fmla="*/ 515007 w 5784942"/>
              <a:gd name="connsiteY108" fmla="*/ 432692 h 2145878"/>
              <a:gd name="connsiteX109" fmla="*/ 546538 w 5784942"/>
              <a:gd name="connsiteY109" fmla="*/ 411671 h 2145878"/>
              <a:gd name="connsiteX110" fmla="*/ 588580 w 5784942"/>
              <a:gd name="connsiteY110" fmla="*/ 401161 h 2145878"/>
              <a:gd name="connsiteX111" fmla="*/ 683173 w 5784942"/>
              <a:gd name="connsiteY111" fmla="*/ 380140 h 2145878"/>
              <a:gd name="connsiteX112" fmla="*/ 714704 w 5784942"/>
              <a:gd name="connsiteY112" fmla="*/ 359119 h 2145878"/>
              <a:gd name="connsiteX113" fmla="*/ 809297 w 5784942"/>
              <a:gd name="connsiteY113" fmla="*/ 338099 h 2145878"/>
              <a:gd name="connsiteX114" fmla="*/ 882869 w 5784942"/>
              <a:gd name="connsiteY114" fmla="*/ 317078 h 2145878"/>
              <a:gd name="connsiteX115" fmla="*/ 935421 w 5784942"/>
              <a:gd name="connsiteY115" fmla="*/ 306568 h 2145878"/>
              <a:gd name="connsiteX116" fmla="*/ 998483 w 5784942"/>
              <a:gd name="connsiteY116" fmla="*/ 275037 h 2145878"/>
              <a:gd name="connsiteX117" fmla="*/ 1156138 w 5784942"/>
              <a:gd name="connsiteY117" fmla="*/ 254016 h 2145878"/>
              <a:gd name="connsiteX118" fmla="*/ 1229711 w 5784942"/>
              <a:gd name="connsiteY118" fmla="*/ 222485 h 2145878"/>
              <a:gd name="connsiteX119" fmla="*/ 1334814 w 5784942"/>
              <a:gd name="connsiteY119" fmla="*/ 190954 h 2145878"/>
              <a:gd name="connsiteX120" fmla="*/ 1355835 w 5784942"/>
              <a:gd name="connsiteY120" fmla="*/ 148913 h 2145878"/>
              <a:gd name="connsiteX121" fmla="*/ 1387366 w 5784942"/>
              <a:gd name="connsiteY121" fmla="*/ 117381 h 2145878"/>
              <a:gd name="connsiteX122" fmla="*/ 1429407 w 5784942"/>
              <a:gd name="connsiteY122" fmla="*/ 75340 h 2145878"/>
              <a:gd name="connsiteX123" fmla="*/ 1502980 w 5784942"/>
              <a:gd name="connsiteY123" fmla="*/ 54319 h 2145878"/>
              <a:gd name="connsiteX124" fmla="*/ 1534511 w 5784942"/>
              <a:gd name="connsiteY124" fmla="*/ 1768 h 214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784942" h="2145878">
                <a:moveTo>
                  <a:pt x="1534511" y="1768"/>
                </a:moveTo>
                <a:cubicBezTo>
                  <a:pt x="1548525" y="-5239"/>
                  <a:pt x="1569265" y="10731"/>
                  <a:pt x="1587062" y="12278"/>
                </a:cubicBezTo>
                <a:cubicBezTo>
                  <a:pt x="1649984" y="17749"/>
                  <a:pt x="1713577" y="14954"/>
                  <a:pt x="1776249" y="22788"/>
                </a:cubicBezTo>
                <a:cubicBezTo>
                  <a:pt x="1798236" y="25536"/>
                  <a:pt x="1817244" y="41803"/>
                  <a:pt x="1839311" y="43809"/>
                </a:cubicBezTo>
                <a:cubicBezTo>
                  <a:pt x="1877849" y="47312"/>
                  <a:pt x="1916464" y="50046"/>
                  <a:pt x="1954924" y="54319"/>
                </a:cubicBezTo>
                <a:cubicBezTo>
                  <a:pt x="2011070" y="60557"/>
                  <a:pt x="2123090" y="75340"/>
                  <a:pt x="2123090" y="75340"/>
                </a:cubicBezTo>
                <a:cubicBezTo>
                  <a:pt x="2133600" y="78843"/>
                  <a:pt x="2144438" y="81486"/>
                  <a:pt x="2154621" y="85850"/>
                </a:cubicBezTo>
                <a:cubicBezTo>
                  <a:pt x="2169022" y="92022"/>
                  <a:pt x="2181462" y="103071"/>
                  <a:pt x="2196662" y="106871"/>
                </a:cubicBezTo>
                <a:cubicBezTo>
                  <a:pt x="2224064" y="113722"/>
                  <a:pt x="2252717" y="113878"/>
                  <a:pt x="2280745" y="117381"/>
                </a:cubicBezTo>
                <a:cubicBezTo>
                  <a:pt x="2360001" y="143802"/>
                  <a:pt x="2265378" y="105089"/>
                  <a:pt x="2333297" y="159423"/>
                </a:cubicBezTo>
                <a:cubicBezTo>
                  <a:pt x="2341948" y="166344"/>
                  <a:pt x="2354318" y="166430"/>
                  <a:pt x="2364828" y="169933"/>
                </a:cubicBezTo>
                <a:cubicBezTo>
                  <a:pt x="2375338" y="183947"/>
                  <a:pt x="2383972" y="199588"/>
                  <a:pt x="2396359" y="211975"/>
                </a:cubicBezTo>
                <a:cubicBezTo>
                  <a:pt x="2405291" y="220907"/>
                  <a:pt x="2418958" y="224063"/>
                  <a:pt x="2427890" y="232995"/>
                </a:cubicBezTo>
                <a:cubicBezTo>
                  <a:pt x="2485158" y="290263"/>
                  <a:pt x="2430729" y="265473"/>
                  <a:pt x="2490952" y="285547"/>
                </a:cubicBezTo>
                <a:cubicBezTo>
                  <a:pt x="2494455" y="299561"/>
                  <a:pt x="2493449" y="315569"/>
                  <a:pt x="2501462" y="327588"/>
                </a:cubicBezTo>
                <a:cubicBezTo>
                  <a:pt x="2508469" y="338098"/>
                  <a:pt x="2523552" y="340217"/>
                  <a:pt x="2532993" y="348609"/>
                </a:cubicBezTo>
                <a:cubicBezTo>
                  <a:pt x="2640981" y="444599"/>
                  <a:pt x="2556025" y="384985"/>
                  <a:pt x="2627587" y="432692"/>
                </a:cubicBezTo>
                <a:cubicBezTo>
                  <a:pt x="2634594" y="443202"/>
                  <a:pt x="2638743" y="456332"/>
                  <a:pt x="2648607" y="464223"/>
                </a:cubicBezTo>
                <a:cubicBezTo>
                  <a:pt x="2657258" y="471144"/>
                  <a:pt x="2670229" y="469778"/>
                  <a:pt x="2680138" y="474733"/>
                </a:cubicBezTo>
                <a:cubicBezTo>
                  <a:pt x="2691436" y="480382"/>
                  <a:pt x="2700371" y="490105"/>
                  <a:pt x="2711669" y="495754"/>
                </a:cubicBezTo>
                <a:cubicBezTo>
                  <a:pt x="2735691" y="507765"/>
                  <a:pt x="2771773" y="510780"/>
                  <a:pt x="2795752" y="516775"/>
                </a:cubicBezTo>
                <a:cubicBezTo>
                  <a:pt x="2806500" y="519462"/>
                  <a:pt x="2816773" y="523782"/>
                  <a:pt x="2827283" y="527285"/>
                </a:cubicBezTo>
                <a:cubicBezTo>
                  <a:pt x="2837793" y="534292"/>
                  <a:pt x="2846254" y="546960"/>
                  <a:pt x="2858814" y="548306"/>
                </a:cubicBezTo>
                <a:cubicBezTo>
                  <a:pt x="3213932" y="586354"/>
                  <a:pt x="3028141" y="527673"/>
                  <a:pt x="3153104" y="569326"/>
                </a:cubicBezTo>
                <a:lnTo>
                  <a:pt x="3510455" y="558816"/>
                </a:lnTo>
                <a:cubicBezTo>
                  <a:pt x="3863015" y="542418"/>
                  <a:pt x="3414701" y="555896"/>
                  <a:pt x="3668111" y="537795"/>
                </a:cubicBezTo>
                <a:cubicBezTo>
                  <a:pt x="3745070" y="532298"/>
                  <a:pt x="3822308" y="531687"/>
                  <a:pt x="3899338" y="527285"/>
                </a:cubicBezTo>
                <a:cubicBezTo>
                  <a:pt x="3944943" y="524679"/>
                  <a:pt x="3990343" y="518897"/>
                  <a:pt x="4035973" y="516775"/>
                </a:cubicBezTo>
                <a:cubicBezTo>
                  <a:pt x="4141021" y="511889"/>
                  <a:pt x="4246180" y="509768"/>
                  <a:pt x="4351283" y="506264"/>
                </a:cubicBezTo>
                <a:lnTo>
                  <a:pt x="4803228" y="516775"/>
                </a:lnTo>
                <a:cubicBezTo>
                  <a:pt x="4834930" y="517994"/>
                  <a:pt x="4867499" y="517955"/>
                  <a:pt x="4897821" y="527285"/>
                </a:cubicBezTo>
                <a:cubicBezTo>
                  <a:pt x="4914564" y="532437"/>
                  <a:pt x="4924549" y="550309"/>
                  <a:pt x="4939862" y="558816"/>
                </a:cubicBezTo>
                <a:cubicBezTo>
                  <a:pt x="4956354" y="567979"/>
                  <a:pt x="4975539" y="571400"/>
                  <a:pt x="4992414" y="579837"/>
                </a:cubicBezTo>
                <a:cubicBezTo>
                  <a:pt x="5003712" y="585486"/>
                  <a:pt x="5012118" y="596422"/>
                  <a:pt x="5023945" y="600857"/>
                </a:cubicBezTo>
                <a:cubicBezTo>
                  <a:pt x="5040672" y="607130"/>
                  <a:pt x="5059166" y="607035"/>
                  <a:pt x="5076497" y="611368"/>
                </a:cubicBezTo>
                <a:cubicBezTo>
                  <a:pt x="5101241" y="617554"/>
                  <a:pt x="5125545" y="625381"/>
                  <a:pt x="5150069" y="632388"/>
                </a:cubicBezTo>
                <a:cubicBezTo>
                  <a:pt x="5171090" y="646402"/>
                  <a:pt x="5192920" y="659272"/>
                  <a:pt x="5213131" y="674430"/>
                </a:cubicBezTo>
                <a:cubicBezTo>
                  <a:pt x="5227145" y="684940"/>
                  <a:pt x="5239165" y="698847"/>
                  <a:pt x="5255173" y="705961"/>
                </a:cubicBezTo>
                <a:cubicBezTo>
                  <a:pt x="5271497" y="713216"/>
                  <a:pt x="5290207" y="712968"/>
                  <a:pt x="5307724" y="716471"/>
                </a:cubicBezTo>
                <a:cubicBezTo>
                  <a:pt x="5420234" y="761475"/>
                  <a:pt x="5296291" y="716240"/>
                  <a:pt x="5423338" y="748002"/>
                </a:cubicBezTo>
                <a:cubicBezTo>
                  <a:pt x="5444834" y="753376"/>
                  <a:pt x="5465379" y="762016"/>
                  <a:pt x="5486400" y="769023"/>
                </a:cubicBezTo>
                <a:cubicBezTo>
                  <a:pt x="5496910" y="772526"/>
                  <a:pt x="5508022" y="774578"/>
                  <a:pt x="5517931" y="779533"/>
                </a:cubicBezTo>
                <a:cubicBezTo>
                  <a:pt x="5543633" y="792384"/>
                  <a:pt x="5569219" y="803004"/>
                  <a:pt x="5591504" y="821575"/>
                </a:cubicBezTo>
                <a:cubicBezTo>
                  <a:pt x="5602923" y="831091"/>
                  <a:pt x="5612525" y="842596"/>
                  <a:pt x="5623035" y="853106"/>
                </a:cubicBezTo>
                <a:cubicBezTo>
                  <a:pt x="5626538" y="863616"/>
                  <a:pt x="5627400" y="875419"/>
                  <a:pt x="5633545" y="884637"/>
                </a:cubicBezTo>
                <a:cubicBezTo>
                  <a:pt x="5641790" y="897005"/>
                  <a:pt x="5658429" y="902873"/>
                  <a:pt x="5665076" y="916168"/>
                </a:cubicBezTo>
                <a:cubicBezTo>
                  <a:pt x="5673065" y="932146"/>
                  <a:pt x="5671254" y="951388"/>
                  <a:pt x="5675587" y="968719"/>
                </a:cubicBezTo>
                <a:cubicBezTo>
                  <a:pt x="5684291" y="1003533"/>
                  <a:pt x="5686566" y="1000953"/>
                  <a:pt x="5707118" y="1031781"/>
                </a:cubicBezTo>
                <a:cubicBezTo>
                  <a:pt x="5710621" y="1052802"/>
                  <a:pt x="5714467" y="1073769"/>
                  <a:pt x="5717628" y="1094844"/>
                </a:cubicBezTo>
                <a:cubicBezTo>
                  <a:pt x="5724978" y="1143842"/>
                  <a:pt x="5727301" y="1193759"/>
                  <a:pt x="5738649" y="1241988"/>
                </a:cubicBezTo>
                <a:cubicBezTo>
                  <a:pt x="5741542" y="1254284"/>
                  <a:pt x="5752662" y="1263009"/>
                  <a:pt x="5759669" y="1273519"/>
                </a:cubicBezTo>
                <a:cubicBezTo>
                  <a:pt x="5763173" y="1319064"/>
                  <a:pt x="5765135" y="1364754"/>
                  <a:pt x="5770180" y="1410154"/>
                </a:cubicBezTo>
                <a:cubicBezTo>
                  <a:pt x="5779721" y="1496021"/>
                  <a:pt x="5797986" y="1447315"/>
                  <a:pt x="5770180" y="1567809"/>
                </a:cubicBezTo>
                <a:cubicBezTo>
                  <a:pt x="5767340" y="1580117"/>
                  <a:pt x="5756166" y="1588830"/>
                  <a:pt x="5749159" y="1599340"/>
                </a:cubicBezTo>
                <a:cubicBezTo>
                  <a:pt x="5741985" y="1620862"/>
                  <a:pt x="5736436" y="1646728"/>
                  <a:pt x="5717628" y="1662402"/>
                </a:cubicBezTo>
                <a:cubicBezTo>
                  <a:pt x="5705592" y="1672432"/>
                  <a:pt x="5688873" y="1675119"/>
                  <a:pt x="5675587" y="1683423"/>
                </a:cubicBezTo>
                <a:cubicBezTo>
                  <a:pt x="5660732" y="1692707"/>
                  <a:pt x="5646845" y="1703554"/>
                  <a:pt x="5633545" y="1714954"/>
                </a:cubicBezTo>
                <a:cubicBezTo>
                  <a:pt x="5622259" y="1724627"/>
                  <a:pt x="5615546" y="1740334"/>
                  <a:pt x="5602014" y="1746485"/>
                </a:cubicBezTo>
                <a:cubicBezTo>
                  <a:pt x="5575713" y="1758440"/>
                  <a:pt x="5517931" y="1767506"/>
                  <a:pt x="5517931" y="1767506"/>
                </a:cubicBezTo>
                <a:cubicBezTo>
                  <a:pt x="5507421" y="1774513"/>
                  <a:pt x="5497698" y="1782877"/>
                  <a:pt x="5486400" y="1788526"/>
                </a:cubicBezTo>
                <a:cubicBezTo>
                  <a:pt x="5471317" y="1796067"/>
                  <a:pt x="5426305" y="1806178"/>
                  <a:pt x="5412828" y="1809547"/>
                </a:cubicBezTo>
                <a:cubicBezTo>
                  <a:pt x="5402318" y="1816554"/>
                  <a:pt x="5391001" y="1822481"/>
                  <a:pt x="5381297" y="1830568"/>
                </a:cubicBezTo>
                <a:cubicBezTo>
                  <a:pt x="5369878" y="1840084"/>
                  <a:pt x="5362671" y="1854725"/>
                  <a:pt x="5349766" y="1862099"/>
                </a:cubicBezTo>
                <a:cubicBezTo>
                  <a:pt x="5337224" y="1869266"/>
                  <a:pt x="5321738" y="1869106"/>
                  <a:pt x="5307724" y="1872609"/>
                </a:cubicBezTo>
                <a:cubicBezTo>
                  <a:pt x="5214974" y="1934443"/>
                  <a:pt x="5363222" y="1839604"/>
                  <a:pt x="5213131" y="1914650"/>
                </a:cubicBezTo>
                <a:cubicBezTo>
                  <a:pt x="5190534" y="1925948"/>
                  <a:pt x="5174579" y="1950565"/>
                  <a:pt x="5150069" y="1956692"/>
                </a:cubicBezTo>
                <a:cubicBezTo>
                  <a:pt x="5119893" y="1964236"/>
                  <a:pt x="5070557" y="1975427"/>
                  <a:pt x="5044966" y="1988223"/>
                </a:cubicBezTo>
                <a:cubicBezTo>
                  <a:pt x="5030952" y="1995230"/>
                  <a:pt x="5018419" y="2006920"/>
                  <a:pt x="5002924" y="2009244"/>
                </a:cubicBezTo>
                <a:cubicBezTo>
                  <a:pt x="4947381" y="2017575"/>
                  <a:pt x="4890758" y="2015447"/>
                  <a:pt x="4834759" y="2019754"/>
                </a:cubicBezTo>
                <a:cubicBezTo>
                  <a:pt x="4799653" y="2022454"/>
                  <a:pt x="4764768" y="2027663"/>
                  <a:pt x="4729655" y="2030264"/>
                </a:cubicBezTo>
                <a:cubicBezTo>
                  <a:pt x="4670157" y="2034671"/>
                  <a:pt x="4610525" y="2037053"/>
                  <a:pt x="4550980" y="2040775"/>
                </a:cubicBezTo>
                <a:cubicBezTo>
                  <a:pt x="4498414" y="2044060"/>
                  <a:pt x="4445988" y="2050597"/>
                  <a:pt x="4393324" y="2051285"/>
                </a:cubicBezTo>
                <a:cubicBezTo>
                  <a:pt x="3909848" y="2054788"/>
                  <a:pt x="3676474" y="2089823"/>
                  <a:pt x="3192998" y="2093326"/>
                </a:cubicBezTo>
                <a:cubicBezTo>
                  <a:pt x="3140446" y="2103836"/>
                  <a:pt x="2858457" y="2091574"/>
                  <a:pt x="2785242" y="2093326"/>
                </a:cubicBezTo>
                <a:cubicBezTo>
                  <a:pt x="2712028" y="2095078"/>
                  <a:pt x="2764459" y="2101150"/>
                  <a:pt x="2753711" y="2103837"/>
                </a:cubicBezTo>
                <a:cubicBezTo>
                  <a:pt x="2736380" y="2108170"/>
                  <a:pt x="2718676" y="2110844"/>
                  <a:pt x="2701159" y="2114347"/>
                </a:cubicBezTo>
                <a:cubicBezTo>
                  <a:pt x="2690649" y="2121354"/>
                  <a:pt x="2680926" y="2129719"/>
                  <a:pt x="2669628" y="2135368"/>
                </a:cubicBezTo>
                <a:cubicBezTo>
                  <a:pt x="2659719" y="2140323"/>
                  <a:pt x="2649176" y="2145878"/>
                  <a:pt x="2638097" y="2145878"/>
                </a:cubicBezTo>
                <a:cubicBezTo>
                  <a:pt x="2441873" y="2145878"/>
                  <a:pt x="2245711" y="2138871"/>
                  <a:pt x="2049518" y="2135368"/>
                </a:cubicBezTo>
                <a:cubicBezTo>
                  <a:pt x="1524581" y="2114369"/>
                  <a:pt x="2032936" y="2147662"/>
                  <a:pt x="1566042" y="2082816"/>
                </a:cubicBezTo>
                <a:cubicBezTo>
                  <a:pt x="1489371" y="2072167"/>
                  <a:pt x="1127554" y="2062276"/>
                  <a:pt x="1114097" y="2061795"/>
                </a:cubicBezTo>
                <a:cubicBezTo>
                  <a:pt x="1026609" y="2039924"/>
                  <a:pt x="1078773" y="2050391"/>
                  <a:pt x="924911" y="2040775"/>
                </a:cubicBezTo>
                <a:lnTo>
                  <a:pt x="735724" y="2030264"/>
                </a:lnTo>
                <a:cubicBezTo>
                  <a:pt x="555330" y="2000199"/>
                  <a:pt x="852735" y="2047741"/>
                  <a:pt x="525518" y="2009244"/>
                </a:cubicBezTo>
                <a:cubicBezTo>
                  <a:pt x="514515" y="2007949"/>
                  <a:pt x="504964" y="2000230"/>
                  <a:pt x="493987" y="1998733"/>
                </a:cubicBezTo>
                <a:cubicBezTo>
                  <a:pt x="427667" y="1989689"/>
                  <a:pt x="360856" y="1984720"/>
                  <a:pt x="294290" y="1977713"/>
                </a:cubicBezTo>
                <a:cubicBezTo>
                  <a:pt x="213135" y="1960322"/>
                  <a:pt x="169155" y="1969778"/>
                  <a:pt x="115614" y="1925161"/>
                </a:cubicBezTo>
                <a:cubicBezTo>
                  <a:pt x="104195" y="1915645"/>
                  <a:pt x="94593" y="1904140"/>
                  <a:pt x="84083" y="1893630"/>
                </a:cubicBezTo>
                <a:cubicBezTo>
                  <a:pt x="80580" y="1883120"/>
                  <a:pt x="76488" y="1872787"/>
                  <a:pt x="73573" y="1862099"/>
                </a:cubicBezTo>
                <a:cubicBezTo>
                  <a:pt x="65971" y="1834227"/>
                  <a:pt x="61688" y="1805424"/>
                  <a:pt x="52552" y="1778016"/>
                </a:cubicBezTo>
                <a:cubicBezTo>
                  <a:pt x="49049" y="1767506"/>
                  <a:pt x="44445" y="1757300"/>
                  <a:pt x="42042" y="1746485"/>
                </a:cubicBezTo>
                <a:cubicBezTo>
                  <a:pt x="27307" y="1680177"/>
                  <a:pt x="32408" y="1662849"/>
                  <a:pt x="21021" y="1588830"/>
                </a:cubicBezTo>
                <a:cubicBezTo>
                  <a:pt x="17249" y="1564314"/>
                  <a:pt x="7850" y="1538807"/>
                  <a:pt x="0" y="1515257"/>
                </a:cubicBezTo>
                <a:cubicBezTo>
                  <a:pt x="3504" y="1438181"/>
                  <a:pt x="4593" y="1360958"/>
                  <a:pt x="10511" y="1284030"/>
                </a:cubicBezTo>
                <a:cubicBezTo>
                  <a:pt x="11619" y="1269627"/>
                  <a:pt x="17887" y="1256089"/>
                  <a:pt x="21021" y="1241988"/>
                </a:cubicBezTo>
                <a:cubicBezTo>
                  <a:pt x="53074" y="1097744"/>
                  <a:pt x="13868" y="1256513"/>
                  <a:pt x="42042" y="1157906"/>
                </a:cubicBezTo>
                <a:cubicBezTo>
                  <a:pt x="46010" y="1144017"/>
                  <a:pt x="47480" y="1129390"/>
                  <a:pt x="52552" y="1115864"/>
                </a:cubicBezTo>
                <a:cubicBezTo>
                  <a:pt x="75114" y="1055699"/>
                  <a:pt x="71033" y="1094495"/>
                  <a:pt x="84083" y="1042292"/>
                </a:cubicBezTo>
                <a:cubicBezTo>
                  <a:pt x="88320" y="1025343"/>
                  <a:pt x="94181" y="977870"/>
                  <a:pt x="105104" y="958209"/>
                </a:cubicBezTo>
                <a:cubicBezTo>
                  <a:pt x="117373" y="936125"/>
                  <a:pt x="147145" y="895147"/>
                  <a:pt x="147145" y="895147"/>
                </a:cubicBezTo>
                <a:cubicBezTo>
                  <a:pt x="155609" y="861292"/>
                  <a:pt x="157537" y="840659"/>
                  <a:pt x="178676" y="811064"/>
                </a:cubicBezTo>
                <a:cubicBezTo>
                  <a:pt x="187315" y="798969"/>
                  <a:pt x="201567" y="791628"/>
                  <a:pt x="210207" y="779533"/>
                </a:cubicBezTo>
                <a:cubicBezTo>
                  <a:pt x="219314" y="766784"/>
                  <a:pt x="225056" y="751893"/>
                  <a:pt x="231228" y="737492"/>
                </a:cubicBezTo>
                <a:cubicBezTo>
                  <a:pt x="235592" y="727309"/>
                  <a:pt x="234817" y="714612"/>
                  <a:pt x="241738" y="705961"/>
                </a:cubicBezTo>
                <a:cubicBezTo>
                  <a:pt x="249629" y="696097"/>
                  <a:pt x="262759" y="691947"/>
                  <a:pt x="273269" y="684940"/>
                </a:cubicBezTo>
                <a:cubicBezTo>
                  <a:pt x="293897" y="623060"/>
                  <a:pt x="269008" y="678691"/>
                  <a:pt x="336331" y="611368"/>
                </a:cubicBezTo>
                <a:cubicBezTo>
                  <a:pt x="406400" y="541299"/>
                  <a:pt x="304800" y="614872"/>
                  <a:pt x="388883" y="558816"/>
                </a:cubicBezTo>
                <a:cubicBezTo>
                  <a:pt x="433261" y="492251"/>
                  <a:pt x="383044" y="558816"/>
                  <a:pt x="441435" y="506264"/>
                </a:cubicBezTo>
                <a:cubicBezTo>
                  <a:pt x="467214" y="483063"/>
                  <a:pt x="486150" y="451930"/>
                  <a:pt x="515007" y="432692"/>
                </a:cubicBezTo>
                <a:cubicBezTo>
                  <a:pt x="525517" y="425685"/>
                  <a:pt x="534927" y="416647"/>
                  <a:pt x="546538" y="411671"/>
                </a:cubicBezTo>
                <a:cubicBezTo>
                  <a:pt x="559815" y="405981"/>
                  <a:pt x="574691" y="405129"/>
                  <a:pt x="588580" y="401161"/>
                </a:cubicBezTo>
                <a:cubicBezTo>
                  <a:pt x="661034" y="380460"/>
                  <a:pt x="569354" y="399109"/>
                  <a:pt x="683173" y="380140"/>
                </a:cubicBezTo>
                <a:cubicBezTo>
                  <a:pt x="693683" y="373133"/>
                  <a:pt x="703406" y="364768"/>
                  <a:pt x="714704" y="359119"/>
                </a:cubicBezTo>
                <a:cubicBezTo>
                  <a:pt x="740577" y="346183"/>
                  <a:pt x="785079" y="342135"/>
                  <a:pt x="809297" y="338099"/>
                </a:cubicBezTo>
                <a:cubicBezTo>
                  <a:pt x="844412" y="326393"/>
                  <a:pt x="843274" y="325877"/>
                  <a:pt x="882869" y="317078"/>
                </a:cubicBezTo>
                <a:cubicBezTo>
                  <a:pt x="900308" y="313203"/>
                  <a:pt x="918090" y="310901"/>
                  <a:pt x="935421" y="306568"/>
                </a:cubicBezTo>
                <a:cubicBezTo>
                  <a:pt x="1033309" y="282096"/>
                  <a:pt x="895739" y="313566"/>
                  <a:pt x="998483" y="275037"/>
                </a:cubicBezTo>
                <a:cubicBezTo>
                  <a:pt x="1030152" y="263161"/>
                  <a:pt x="1142465" y="255383"/>
                  <a:pt x="1156138" y="254016"/>
                </a:cubicBezTo>
                <a:cubicBezTo>
                  <a:pt x="1257621" y="220190"/>
                  <a:pt x="1099853" y="274429"/>
                  <a:pt x="1229711" y="222485"/>
                </a:cubicBezTo>
                <a:cubicBezTo>
                  <a:pt x="1272362" y="205425"/>
                  <a:pt x="1293517" y="201278"/>
                  <a:pt x="1334814" y="190954"/>
                </a:cubicBezTo>
                <a:cubicBezTo>
                  <a:pt x="1341821" y="176940"/>
                  <a:pt x="1346728" y="161662"/>
                  <a:pt x="1355835" y="148913"/>
                </a:cubicBezTo>
                <a:cubicBezTo>
                  <a:pt x="1364475" y="136818"/>
                  <a:pt x="1379121" y="129749"/>
                  <a:pt x="1387366" y="117381"/>
                </a:cubicBezTo>
                <a:cubicBezTo>
                  <a:pt x="1417041" y="72867"/>
                  <a:pt x="1371704" y="91826"/>
                  <a:pt x="1429407" y="75340"/>
                </a:cubicBezTo>
                <a:cubicBezTo>
                  <a:pt x="1445131" y="70848"/>
                  <a:pt x="1486174" y="62722"/>
                  <a:pt x="1502980" y="54319"/>
                </a:cubicBezTo>
                <a:cubicBezTo>
                  <a:pt x="1514278" y="48670"/>
                  <a:pt x="1520497" y="8775"/>
                  <a:pt x="1534511" y="1768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7297" y="271648"/>
            <a:ext cx="5087006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/>
              <a:t>Machine</a:t>
            </a:r>
            <a:r>
              <a:rPr lang="id-ID" b="1" dirty="0"/>
              <a:t> </a:t>
            </a:r>
            <a:r>
              <a:rPr lang="id-ID" b="1" dirty="0" err="1"/>
              <a:t>Learning</a:t>
            </a:r>
            <a:r>
              <a:rPr lang="id-ID" b="1" dirty="0"/>
              <a:t>?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434" y="1450428"/>
            <a:ext cx="8495745" cy="313208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The design and study of </a:t>
            </a:r>
            <a:r>
              <a:rPr lang="en-US" sz="2800" b="1" dirty="0">
                <a:solidFill>
                  <a:srgbClr val="FFFF00"/>
                </a:solidFill>
              </a:rPr>
              <a:t>software artifacts that use past experience</a:t>
            </a:r>
            <a:r>
              <a:rPr lang="en-US" sz="2800" dirty="0"/>
              <a:t> to</a:t>
            </a:r>
            <a:r>
              <a:rPr lang="id-ID" sz="2800" dirty="0"/>
              <a:t> </a:t>
            </a:r>
            <a:r>
              <a:rPr lang="en-US" sz="2800" dirty="0"/>
              <a:t>inform future decisions</a:t>
            </a:r>
            <a:r>
              <a:rPr lang="id-ID" sz="2800" dirty="0"/>
              <a:t>.</a:t>
            </a:r>
          </a:p>
          <a:p>
            <a:pPr algn="l"/>
            <a:endParaRPr lang="id-ID" sz="2800" dirty="0"/>
          </a:p>
          <a:p>
            <a:pPr algn="l"/>
            <a:r>
              <a:rPr lang="en-US" sz="2800" dirty="0"/>
              <a:t>The</a:t>
            </a:r>
            <a:r>
              <a:rPr lang="id-ID" sz="2800" dirty="0"/>
              <a:t> </a:t>
            </a:r>
            <a:r>
              <a:rPr lang="en-US" sz="2800" dirty="0"/>
              <a:t>study of programs that </a:t>
            </a:r>
            <a:r>
              <a:rPr lang="en-US" sz="2800" b="1" dirty="0">
                <a:solidFill>
                  <a:srgbClr val="FFFF00"/>
                </a:solidFill>
              </a:rPr>
              <a:t>learn from data</a:t>
            </a:r>
            <a:r>
              <a:rPr lang="en-US" sz="2800" dirty="0"/>
              <a:t>.</a:t>
            </a:r>
            <a:endParaRPr lang="id-ID" sz="2800" dirty="0"/>
          </a:p>
          <a:p>
            <a:pPr algn="l"/>
            <a:endParaRPr lang="id-ID" sz="2800" dirty="0"/>
          </a:p>
          <a:p>
            <a:pPr algn="l"/>
            <a:r>
              <a:rPr lang="en-US" sz="2800" dirty="0"/>
              <a:t>A program can be said to </a:t>
            </a:r>
            <a:r>
              <a:rPr lang="en-US" sz="2800" b="1" dirty="0">
                <a:solidFill>
                  <a:srgbClr val="FFFF00"/>
                </a:solidFill>
              </a:rPr>
              <a:t>learn from experience 'E'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with respect to some class of</a:t>
            </a:r>
            <a:r>
              <a:rPr lang="id-ID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tasks 'T'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9EFF29"/>
                </a:solidFill>
              </a:rPr>
              <a:t>performance measure ‘P</a:t>
            </a:r>
            <a:r>
              <a:rPr lang="id-ID" sz="2800" b="1" dirty="0">
                <a:solidFill>
                  <a:srgbClr val="9EFF29"/>
                </a:solidFill>
              </a:rPr>
              <a:t>’ </a:t>
            </a:r>
            <a:r>
              <a:rPr lang="id-ID" sz="2800" b="1" dirty="0"/>
              <a:t>(Tom </a:t>
            </a:r>
            <a:r>
              <a:rPr lang="id-ID" sz="2800" b="1" dirty="0" err="1"/>
              <a:t>Mitchell’s</a:t>
            </a:r>
            <a:r>
              <a:rPr lang="id-ID" sz="2800" b="1" dirty="0"/>
              <a:t> </a:t>
            </a:r>
            <a:r>
              <a:rPr lang="id-ID" sz="2800" b="1" dirty="0" err="1"/>
              <a:t>Concept</a:t>
            </a:r>
            <a:r>
              <a:rPr lang="id-ID" sz="2800" b="1" dirty="0"/>
              <a:t>)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9DB2A-9280-47D3-BE16-5C60BC7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3320B-6079-450C-A750-9B4B26B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0F0C4E-18DB-4203-964E-E5C6628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28" y="262759"/>
            <a:ext cx="6615860" cy="869127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The </a:t>
            </a:r>
            <a:r>
              <a:rPr lang="id-ID" b="1" dirty="0" err="1"/>
              <a:t>Most</a:t>
            </a:r>
            <a:r>
              <a:rPr lang="id-ID" b="1" dirty="0"/>
              <a:t> </a:t>
            </a:r>
            <a:r>
              <a:rPr lang="id-ID" b="1" dirty="0" err="1"/>
              <a:t>Essential</a:t>
            </a:r>
            <a:r>
              <a:rPr lang="id-ID" b="1" dirty="0"/>
              <a:t> </a:t>
            </a:r>
            <a:r>
              <a:rPr lang="id-ID" b="1" dirty="0" err="1"/>
              <a:t>Concept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</a:t>
            </a:r>
            <a:br>
              <a:rPr lang="id-ID" b="1" dirty="0"/>
            </a:br>
            <a:r>
              <a:rPr lang="id-ID" b="1" dirty="0" err="1"/>
              <a:t>Machine</a:t>
            </a:r>
            <a:r>
              <a:rPr lang="id-ID" b="1" dirty="0"/>
              <a:t> </a:t>
            </a:r>
            <a:r>
              <a:rPr lang="id-ID" b="1" dirty="0" err="1"/>
              <a:t>Learning</a:t>
            </a:r>
            <a:endParaRPr lang="en-US" b="1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DF16556-DAC3-4BF1-BBBD-5FDBAE8E5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764854"/>
              </p:ext>
            </p:extLst>
          </p:nvPr>
        </p:nvGraphicFramePr>
        <p:xfrm>
          <a:off x="2389188" y="1268413"/>
          <a:ext cx="6305550" cy="341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A03A13-13C1-43B2-8E0B-0140EA94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224E74-85BA-4D47-B403-9F09C3B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46541-5C56-49DA-8A0D-8D7329D836FF}"/>
              </a:ext>
            </a:extLst>
          </p:cNvPr>
          <p:cNvSpPr/>
          <p:nvPr/>
        </p:nvSpPr>
        <p:spPr>
          <a:xfrm>
            <a:off x="2154621" y="1986456"/>
            <a:ext cx="3762704" cy="18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9ABB3-733C-4415-9E7D-1D1E68584C4C}"/>
              </a:ext>
            </a:extLst>
          </p:cNvPr>
          <p:cNvSpPr txBox="1"/>
          <p:nvPr/>
        </p:nvSpPr>
        <p:spPr>
          <a:xfrm>
            <a:off x="2154621" y="1577437"/>
            <a:ext cx="386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/>
              <a:t>Learning</a:t>
            </a:r>
            <a:r>
              <a:rPr lang="id-ID" b="1" dirty="0"/>
              <a:t> </a:t>
            </a:r>
            <a:r>
              <a:rPr lang="id-ID" b="1" dirty="0" err="1"/>
              <a:t>from</a:t>
            </a:r>
            <a:r>
              <a:rPr lang="id-ID" b="1" dirty="0"/>
              <a:t> </a:t>
            </a:r>
            <a:r>
              <a:rPr lang="id-ID" b="1" dirty="0" err="1"/>
              <a:t>Experiences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CA994-46DE-4C09-A22F-8E9292127D1D}"/>
              </a:ext>
            </a:extLst>
          </p:cNvPr>
          <p:cNvSpPr txBox="1"/>
          <p:nvPr/>
        </p:nvSpPr>
        <p:spPr>
          <a:xfrm>
            <a:off x="2154621" y="3912156"/>
            <a:ext cx="386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/>
              <a:t>Like </a:t>
            </a:r>
            <a:r>
              <a:rPr lang="id-ID" b="1" dirty="0" err="1"/>
              <a:t>Humans</a:t>
            </a:r>
            <a:r>
              <a:rPr lang="id-ID" b="1" dirty="0"/>
              <a:t> 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3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434" y="292669"/>
            <a:ext cx="8495745" cy="7635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id-ID" sz="3200" dirty="0" err="1"/>
              <a:t>How</a:t>
            </a:r>
            <a:r>
              <a:rPr lang="id-ID" sz="3200" dirty="0"/>
              <a:t> </a:t>
            </a:r>
            <a:r>
              <a:rPr lang="id-ID" sz="3200" dirty="0" err="1"/>
              <a:t>Machine</a:t>
            </a:r>
            <a:r>
              <a:rPr lang="id-ID" sz="3200" dirty="0"/>
              <a:t> </a:t>
            </a:r>
            <a:r>
              <a:rPr lang="id-ID" sz="3200" dirty="0" err="1"/>
              <a:t>Learning</a:t>
            </a:r>
            <a:r>
              <a:rPr lang="id-ID" sz="3200" dirty="0"/>
              <a:t> </a:t>
            </a:r>
            <a:r>
              <a:rPr lang="id-ID" sz="3200" dirty="0" err="1"/>
              <a:t>becomes</a:t>
            </a:r>
            <a:r>
              <a:rPr lang="id-ID" sz="3200" dirty="0"/>
              <a:t> </a:t>
            </a:r>
            <a:r>
              <a:rPr lang="id-ID" sz="3200" dirty="0" err="1"/>
              <a:t>Intelligent</a:t>
            </a:r>
            <a:r>
              <a:rPr lang="id-ID" sz="3200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8E5C30-BB9B-4B2F-8A53-2C75050F6C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668003"/>
              </p:ext>
            </p:extLst>
          </p:nvPr>
        </p:nvGraphicFramePr>
        <p:xfrm>
          <a:off x="-223946" y="1509058"/>
          <a:ext cx="4890540" cy="325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F9DB2A-9280-47D3-BE16-5C60BC7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2022 - </a:t>
            </a:r>
            <a:r>
              <a:rPr lang="en-US" dirty="0" err="1"/>
              <a:t>Materi</a:t>
            </a:r>
            <a:r>
              <a:rPr lang="en-US" dirty="0"/>
              <a:t> 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3320B-6079-450C-A750-9B4B26B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thinking icon vector from human mind collection. Thin line thinking outline icon vector illustration. Linear symbol for use on web and mobile apps, logo, print media.">
            <a:extLst>
              <a:ext uri="{FF2B5EF4-FFF2-40B4-BE49-F238E27FC236}">
                <a16:creationId xmlns:a16="http://schemas.microsoft.com/office/drawing/2014/main" id="{9DB97BA7-6010-466A-8017-60FF6B00F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9" t="12111" r="19601" b="3900"/>
          <a:stretch/>
        </p:blipFill>
        <p:spPr bwMode="auto">
          <a:xfrm>
            <a:off x="6035565" y="1772390"/>
            <a:ext cx="2651235" cy="2731540"/>
          </a:xfrm>
          <a:prstGeom prst="roundRect">
            <a:avLst>
              <a:gd name="adj" fmla="val 686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AE4603C-0D5F-4A01-B84C-6EED10A174CC}"/>
              </a:ext>
            </a:extLst>
          </p:cNvPr>
          <p:cNvSpPr/>
          <p:nvPr/>
        </p:nvSpPr>
        <p:spPr>
          <a:xfrm>
            <a:off x="4124416" y="2794068"/>
            <a:ext cx="1635252" cy="688184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2EADC-6FA3-4062-B8DA-082E91CE7CB1}"/>
              </a:ext>
            </a:extLst>
          </p:cNvPr>
          <p:cNvSpPr txBox="1"/>
          <p:nvPr/>
        </p:nvSpPr>
        <p:spPr>
          <a:xfrm>
            <a:off x="3687135" y="1643731"/>
            <a:ext cx="233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develops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Knowledge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makes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up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Intelligence</a:t>
            </a:r>
            <a:endParaRPr lang="id-ID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5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Microsoft Macintosh PowerPoint</Application>
  <PresentationFormat>On-screen Show (16:9)</PresentationFormat>
  <Paragraphs>283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-apple-system</vt:lpstr>
      <vt:lpstr>Arial</vt:lpstr>
      <vt:lpstr>Calibri</vt:lpstr>
      <vt:lpstr>Cambria Math</vt:lpstr>
      <vt:lpstr>Charter</vt:lpstr>
      <vt:lpstr>Charter</vt:lpstr>
      <vt:lpstr>Wingdings</vt:lpstr>
      <vt:lpstr>Office Theme</vt:lpstr>
      <vt:lpstr>The Fundamentals of Machine Learning</vt:lpstr>
      <vt:lpstr>Disclaimer</vt:lpstr>
      <vt:lpstr>Outline</vt:lpstr>
      <vt:lpstr>The Relation between AI and ML –  The Emergence</vt:lpstr>
      <vt:lpstr>The Relation between AI and ML –  The Level</vt:lpstr>
      <vt:lpstr>The Relation between AI and ML –  The Tree</vt:lpstr>
      <vt:lpstr>What is Machine Learning?</vt:lpstr>
      <vt:lpstr>The Most Essential Concept of  Machine Learning</vt:lpstr>
      <vt:lpstr>How Machine Learning becomes Intelligent?</vt:lpstr>
      <vt:lpstr>Learning in Machine Learning</vt:lpstr>
      <vt:lpstr>Machine Learning Tasks – Generic</vt:lpstr>
      <vt:lpstr>Machine Learning Tasks</vt:lpstr>
      <vt:lpstr>PowerPoint Presentation</vt:lpstr>
      <vt:lpstr>The Concept of Supervised Learning</vt:lpstr>
      <vt:lpstr>The Concept of Unsupervised Learning</vt:lpstr>
      <vt:lpstr>Training Data, Testing Data, and Validation Data</vt:lpstr>
      <vt:lpstr>Training Data, Testing Data, and Validation Data – The Rule</vt:lpstr>
      <vt:lpstr>Training Data and Testing Data</vt:lpstr>
      <vt:lpstr>Validating Scarce Data</vt:lpstr>
      <vt:lpstr>Operating Cross-Validation </vt:lpstr>
      <vt:lpstr>Operating Cross-Validation </vt:lpstr>
      <vt:lpstr>How to Measure the Performance of Machine Learning?</vt:lpstr>
      <vt:lpstr>Types of Bias and Variance </vt:lpstr>
      <vt:lpstr>More View on Bias and Variance</vt:lpstr>
      <vt:lpstr>Over, Underfitting and the Trade-Off</vt:lpstr>
      <vt:lpstr>Techniques to Reduce High Variance</vt:lpstr>
      <vt:lpstr>Techniques to Reduce High Bias</vt:lpstr>
      <vt:lpstr>The Accuracy of Prediction</vt:lpstr>
      <vt:lpstr>The Accuracy of Prediction</vt:lpstr>
      <vt:lpstr>An Introduction to Scikit-learn and Other Tools</vt:lpstr>
      <vt:lpstr>Scikit-learn Supports Various Libraries</vt:lpstr>
      <vt:lpstr>Scikit-learn Supports Various Algorithms</vt:lpstr>
      <vt:lpstr>Scikit-learn Supports Various Algorithms</vt:lpstr>
      <vt:lpstr>More on Scikit-learn</vt:lpstr>
      <vt:lpstr>Platform Scikit-learn</vt:lpstr>
      <vt:lpstr>A Brief on Google Colab</vt:lpstr>
      <vt:lpstr>Installing and Practicing Google Colab</vt:lpstr>
      <vt:lpstr>An Example of Python Coding in Colab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2022-08-28T13:28:41Z</dcterms:modified>
</cp:coreProperties>
</file>