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353" r:id="rId3"/>
    <p:sldId id="354" r:id="rId4"/>
    <p:sldId id="257" r:id="rId5"/>
    <p:sldId id="259" r:id="rId6"/>
    <p:sldId id="355" r:id="rId7"/>
    <p:sldId id="357" r:id="rId8"/>
    <p:sldId id="356" r:id="rId9"/>
    <p:sldId id="260" r:id="rId10"/>
    <p:sldId id="358" r:id="rId11"/>
    <p:sldId id="359" r:id="rId12"/>
    <p:sldId id="360" r:id="rId13"/>
    <p:sldId id="361" r:id="rId14"/>
    <p:sldId id="362" r:id="rId15"/>
    <p:sldId id="364" r:id="rId16"/>
    <p:sldId id="370" r:id="rId17"/>
    <p:sldId id="380" r:id="rId18"/>
    <p:sldId id="372" r:id="rId19"/>
    <p:sldId id="371" r:id="rId20"/>
    <p:sldId id="365" r:id="rId21"/>
    <p:sldId id="373" r:id="rId22"/>
    <p:sldId id="366" r:id="rId23"/>
    <p:sldId id="374" r:id="rId24"/>
    <p:sldId id="367" r:id="rId25"/>
    <p:sldId id="375" r:id="rId26"/>
    <p:sldId id="376" r:id="rId27"/>
    <p:sldId id="377" r:id="rId28"/>
    <p:sldId id="368" r:id="rId29"/>
    <p:sldId id="369" r:id="rId30"/>
    <p:sldId id="378" r:id="rId31"/>
    <p:sldId id="363" r:id="rId32"/>
    <p:sldId id="379" r:id="rId33"/>
    <p:sldId id="290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7699" y="1727406"/>
            <a:ext cx="4545519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08317" y="3605645"/>
            <a:ext cx="4794901" cy="1080655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sz="1800" b="1" dirty="0"/>
              <a:t>Tim Pengajaran </a:t>
            </a:r>
          </a:p>
          <a:p>
            <a:r>
              <a:rPr lang="id-ID" sz="1800" b="1" dirty="0"/>
              <a:t>Mata Kuliah </a:t>
            </a:r>
            <a:r>
              <a:rPr lang="id-ID" sz="1800" b="1" dirty="0" err="1">
                <a:solidFill>
                  <a:srgbClr val="FFFF00"/>
                </a:solidFill>
              </a:rPr>
              <a:t>Machine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  <a:r>
              <a:rPr lang="id-ID" sz="1800" b="1" dirty="0" err="1">
                <a:solidFill>
                  <a:srgbClr val="FFFF00"/>
                </a:solidFill>
              </a:rPr>
              <a:t>Learning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1800" b="1" dirty="0"/>
              <a:t>Jurusan Teknologi Informasi Tahun 2021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50EA-F530-47F7-89C1-16DAC03D3C81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E6A7FC-F1CC-413D-9B04-EE5333A236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15" y="277211"/>
            <a:ext cx="1136443" cy="11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2FF0-0886-45EC-8BDE-1011FB4EF9BC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9F1E-129B-49D0-8887-FD3524FF94C9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1C34-BC37-4CFA-9436-C26C927A20D4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63A-A261-4114-8663-8E24E6CBA508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35FD-92B4-42B9-AD40-AF482D647FAC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F6C3-AA69-4D9D-ABF0-138AE76060E7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EE59-C5CF-4AC7-B1B0-724E52486DBB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704B-60F2-49BC-9CA7-B7ECF361574F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80D8-F1E2-401E-B098-E2BDA92CF4ED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C302-AC4C-4A16-ACBF-FBE8A9F04811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6689-5FA0-4EB6-89AF-6677C69A4AF2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6982" y="205979"/>
            <a:ext cx="47798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4225-C883-4EBF-8893-ECA48749060B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Machine Learning 2021 - Materi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8" y="1895168"/>
            <a:ext cx="8430313" cy="1445337"/>
          </a:xfrm>
        </p:spPr>
        <p:txBody>
          <a:bodyPr>
            <a:normAutofit/>
          </a:bodyPr>
          <a:lstStyle/>
          <a:p>
            <a:r>
              <a:rPr lang="id-ID" dirty="0" err="1"/>
              <a:t>Feature</a:t>
            </a:r>
            <a:r>
              <a:rPr lang="id-ID" dirty="0"/>
              <a:t> </a:t>
            </a:r>
            <a:r>
              <a:rPr lang="id-ID" dirty="0" err="1"/>
              <a:t>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751" y="3700908"/>
            <a:ext cx="4729656" cy="1175892"/>
          </a:xfrm>
        </p:spPr>
        <p:txBody>
          <a:bodyPr/>
          <a:lstStyle/>
          <a:p>
            <a:r>
              <a:rPr lang="id-ID" sz="2000" b="1" dirty="0"/>
              <a:t>Tim Pengajaran </a:t>
            </a:r>
          </a:p>
          <a:p>
            <a:r>
              <a:rPr lang="id-ID" sz="2000" b="1" dirty="0"/>
              <a:t>Mata Kuliah </a:t>
            </a:r>
            <a:r>
              <a:rPr lang="id-ID" sz="2000" b="1" dirty="0" err="1">
                <a:solidFill>
                  <a:srgbClr val="FFFF00"/>
                </a:solidFill>
              </a:rPr>
              <a:t>Machine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Learning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2000" b="1" dirty="0"/>
              <a:t>Jurusan Teknologi Informasi Tahun 2021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55" y="224337"/>
            <a:ext cx="4915790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Feature</a:t>
            </a:r>
            <a:r>
              <a:rPr lang="id-ID" sz="4000" dirty="0"/>
              <a:t> </a:t>
            </a:r>
            <a:r>
              <a:rPr lang="id-ID" sz="4000" dirty="0" err="1"/>
              <a:t>Extraction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B55BC-807A-45C6-A0C4-23AA755B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3" y="1408387"/>
            <a:ext cx="8267332" cy="1082565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</a:rPr>
              <a:t>A process of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dimensionality reduction </a:t>
            </a:r>
            <a:r>
              <a:rPr lang="en-US" b="0" i="0" dirty="0">
                <a:effectLst/>
              </a:rPr>
              <a:t>by which an initial set of raw data is reduced to more manageable groups for processing</a:t>
            </a:r>
            <a:r>
              <a:rPr lang="id-ID" b="0" i="0" dirty="0">
                <a:effectLst/>
              </a:rPr>
              <a:t>.</a:t>
            </a:r>
            <a:endParaRPr lang="id-ID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0A692-A1B1-4B02-831D-D92B4A06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Hasil gambar untuk what is feature extraction in machine learning">
            <a:extLst>
              <a:ext uri="{FF2B5EF4-FFF2-40B4-BE49-F238E27FC236}">
                <a16:creationId xmlns:a16="http://schemas.microsoft.com/office/drawing/2014/main" id="{81D090FA-8D6D-44E3-A060-E256EEC7C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2"/>
          <a:stretch/>
        </p:blipFill>
        <p:spPr bwMode="auto">
          <a:xfrm>
            <a:off x="3610699" y="2165131"/>
            <a:ext cx="4818201" cy="25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Standardizing</a:t>
            </a:r>
            <a:r>
              <a:rPr lang="id-ID" sz="4000" dirty="0"/>
              <a:t> </a:t>
            </a:r>
            <a:r>
              <a:rPr lang="id-ID" sz="4000" dirty="0" err="1"/>
              <a:t>features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4414" y="1072056"/>
            <a:ext cx="6749760" cy="36164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Learning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algorithms </a:t>
            </a:r>
            <a:r>
              <a:rPr lang="en-US" sz="1800" b="1" dirty="0">
                <a:solidFill>
                  <a:srgbClr val="C00000"/>
                </a:solidFill>
              </a:rPr>
              <a:t>perform better </a:t>
            </a:r>
            <a:r>
              <a:rPr lang="en-US" sz="1800" dirty="0">
                <a:solidFill>
                  <a:schemeClr val="tx1"/>
                </a:solidFill>
              </a:rPr>
              <a:t>when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they are trained on </a:t>
            </a:r>
            <a:r>
              <a:rPr lang="en-US" sz="1800" b="1" dirty="0"/>
              <a:t>standardized data</a:t>
            </a:r>
            <a:r>
              <a:rPr lang="id-ID" sz="1800" b="1" dirty="0"/>
              <a:t>, </a:t>
            </a:r>
            <a:r>
              <a:rPr lang="id-ID" sz="1800" dirty="0" err="1">
                <a:solidFill>
                  <a:schemeClr val="tx1"/>
                </a:solidFill>
              </a:rPr>
              <a:t>namely</a:t>
            </a:r>
            <a:r>
              <a:rPr lang="id-ID" sz="1800" dirty="0">
                <a:solidFill>
                  <a:schemeClr val="tx1"/>
                </a:solidFill>
              </a:rPr>
              <a:t> data </a:t>
            </a:r>
            <a:r>
              <a:rPr lang="id-ID" sz="1800" dirty="0" err="1">
                <a:solidFill>
                  <a:schemeClr val="tx1"/>
                </a:solidFill>
              </a:rPr>
              <a:t>that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has zero mean and unit</a:t>
            </a:r>
            <a:r>
              <a:rPr lang="id-ID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variance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endParaRPr lang="id-ID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An explanatory variable with </a:t>
            </a:r>
            <a:r>
              <a:rPr lang="en-US" sz="1800" b="1" dirty="0"/>
              <a:t>zero mean </a:t>
            </a:r>
            <a:r>
              <a:rPr lang="en-US" sz="1800" dirty="0">
                <a:solidFill>
                  <a:schemeClr val="tx1"/>
                </a:solidFill>
              </a:rPr>
              <a:t>is centered about the origin; its average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value is zero. </a:t>
            </a:r>
            <a:endParaRPr lang="id-ID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A feature vector has </a:t>
            </a:r>
            <a:r>
              <a:rPr lang="en-US" sz="1800" b="1" dirty="0"/>
              <a:t>unit variance </a:t>
            </a:r>
            <a:r>
              <a:rPr lang="en-US" sz="1800" dirty="0">
                <a:solidFill>
                  <a:schemeClr val="tx1"/>
                </a:solidFill>
              </a:rPr>
              <a:t>when the variances of its features are all of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 same order of magnitude. </a:t>
            </a:r>
            <a:endParaRPr lang="id-ID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If one feature's variance is orders of magnitude greater than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 variances of the other features, that feature may </a:t>
            </a:r>
            <a:r>
              <a:rPr lang="en-US" sz="1800" b="1" dirty="0">
                <a:solidFill>
                  <a:srgbClr val="C00000"/>
                </a:solidFill>
              </a:rPr>
              <a:t>dominate</a:t>
            </a:r>
            <a:r>
              <a:rPr lang="en-US" sz="1800" dirty="0">
                <a:solidFill>
                  <a:schemeClr val="tx1"/>
                </a:solidFill>
              </a:rPr>
              <a:t> the learning algorithm and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prevent</a:t>
            </a:r>
            <a:r>
              <a:rPr lang="en-US" sz="1800" dirty="0">
                <a:solidFill>
                  <a:schemeClr val="tx1"/>
                </a:solidFill>
              </a:rPr>
              <a:t> it from learning from the other variables. </a:t>
            </a:r>
            <a:endParaRPr lang="id-ID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Some learning algorithms also </a:t>
            </a:r>
            <a:r>
              <a:rPr lang="en-US" sz="1800" b="1" dirty="0">
                <a:solidFill>
                  <a:srgbClr val="C00000"/>
                </a:solidFill>
              </a:rPr>
              <a:t>converge</a:t>
            </a:r>
            <a:r>
              <a:rPr lang="id-ID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more slowly when data is not standardized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5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72534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Extracting Features </a:t>
            </a:r>
            <a:r>
              <a:rPr lang="id-ID" sz="2800" dirty="0"/>
              <a:t>f</a:t>
            </a:r>
            <a:r>
              <a:rPr lang="en-US" sz="2800" dirty="0"/>
              <a:t>rom Categorical</a:t>
            </a:r>
            <a:r>
              <a:rPr lang="id-ID" sz="2800" dirty="0"/>
              <a:t> </a:t>
            </a:r>
            <a:r>
              <a:rPr lang="en-US" sz="2800" dirty="0"/>
              <a:t>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49821" y="990570"/>
            <a:ext cx="7000132" cy="36164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Many problems have </a:t>
            </a:r>
            <a:r>
              <a:rPr lang="en-US" sz="1800" b="1" dirty="0"/>
              <a:t>explanatory variables </a:t>
            </a:r>
            <a:r>
              <a:rPr lang="en-US" sz="1800" dirty="0">
                <a:solidFill>
                  <a:schemeClr val="tx1"/>
                </a:solidFill>
              </a:rPr>
              <a:t>that are </a:t>
            </a:r>
            <a:r>
              <a:rPr lang="en-US" sz="1800" b="1" dirty="0">
                <a:solidFill>
                  <a:srgbClr val="C00000"/>
                </a:solidFill>
              </a:rPr>
              <a:t>categorical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dirty="0">
                <a:solidFill>
                  <a:srgbClr val="C00000"/>
                </a:solidFill>
              </a:rPr>
              <a:t>nominal</a:t>
            </a:r>
            <a:r>
              <a:rPr lang="id-ID" sz="1800" dirty="0">
                <a:solidFill>
                  <a:schemeClr val="tx1"/>
                </a:solidFill>
              </a:rPr>
              <a:t>, </a:t>
            </a:r>
            <a:r>
              <a:rPr lang="id-ID" sz="1800" dirty="0" err="1">
                <a:solidFill>
                  <a:schemeClr val="tx1"/>
                </a:solidFill>
              </a:rPr>
              <a:t>which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can take </a:t>
            </a:r>
            <a:r>
              <a:rPr lang="en-US" sz="1800" b="1" dirty="0"/>
              <a:t>one of a fixed set of values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Hasil gambar untuk what is explanatory variable">
            <a:extLst>
              <a:ext uri="{FF2B5EF4-FFF2-40B4-BE49-F238E27FC236}">
                <a16:creationId xmlns:a16="http://schemas.microsoft.com/office/drawing/2014/main" id="{10A8C5EC-1E73-44A5-9536-49DC088E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43" y="1871015"/>
            <a:ext cx="4091210" cy="27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903F3A4-483A-4B1A-A3FE-2FCD59389479}"/>
              </a:ext>
            </a:extLst>
          </p:cNvPr>
          <p:cNvSpPr txBox="1">
            <a:spLocks/>
          </p:cNvSpPr>
          <p:nvPr/>
        </p:nvSpPr>
        <p:spPr>
          <a:xfrm>
            <a:off x="1849821" y="1678997"/>
            <a:ext cx="2995448" cy="3088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/>
              <a:t>Explanatory</a:t>
            </a:r>
            <a:r>
              <a:rPr lang="id-ID" sz="1800" b="1" dirty="0"/>
              <a:t> </a:t>
            </a:r>
            <a:r>
              <a:rPr lang="en-US" sz="1800" b="1" dirty="0"/>
              <a:t>variable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id-ID" sz="1800" dirty="0">
                <a:solidFill>
                  <a:schemeClr val="tx1"/>
                </a:solidFill>
              </a:rPr>
              <a:t>s </a:t>
            </a:r>
            <a:r>
              <a:rPr lang="id-ID" sz="1800" dirty="0" err="1">
                <a:solidFill>
                  <a:schemeClr val="tx1"/>
                </a:solidFill>
              </a:rPr>
              <a:t>independent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variable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that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explain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the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observed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outcomes</a:t>
            </a:r>
            <a:r>
              <a:rPr lang="id-ID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id-ID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d-ID" sz="1800" b="1" dirty="0" err="1">
                <a:solidFill>
                  <a:srgbClr val="C00000"/>
                </a:solidFill>
              </a:rPr>
              <a:t>Response</a:t>
            </a:r>
            <a:r>
              <a:rPr lang="id-ID" sz="1800" b="1" dirty="0">
                <a:solidFill>
                  <a:srgbClr val="C00000"/>
                </a:solidFill>
              </a:rPr>
              <a:t> </a:t>
            </a:r>
            <a:r>
              <a:rPr lang="id-ID" sz="1800" b="1" dirty="0" err="1">
                <a:solidFill>
                  <a:srgbClr val="C00000"/>
                </a:solidFill>
              </a:rPr>
              <a:t>variable</a:t>
            </a:r>
            <a:r>
              <a:rPr lang="id-ID" sz="1800" b="1" dirty="0">
                <a:solidFill>
                  <a:srgbClr val="C00000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is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dependent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variable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that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measure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the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outcome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of</a:t>
            </a:r>
            <a:r>
              <a:rPr lang="id-ID" sz="1800" dirty="0">
                <a:solidFill>
                  <a:schemeClr val="tx1"/>
                </a:solidFill>
              </a:rPr>
              <a:t> study </a:t>
            </a:r>
            <a:r>
              <a:rPr lang="id-ID" sz="1800" dirty="0" err="1">
                <a:solidFill>
                  <a:schemeClr val="tx1"/>
                </a:solidFill>
              </a:rPr>
              <a:t>or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the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manipulation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of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the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explanatory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variable</a:t>
            </a:r>
            <a:r>
              <a:rPr lang="id-ID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74700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Extracting Features </a:t>
            </a:r>
            <a:r>
              <a:rPr lang="id-ID" sz="2800" dirty="0"/>
              <a:t>f</a:t>
            </a:r>
            <a:r>
              <a:rPr lang="en-US" sz="2800" dirty="0"/>
              <a:t>rom Categorical</a:t>
            </a:r>
            <a:r>
              <a:rPr lang="id-ID" sz="2800" dirty="0"/>
              <a:t> </a:t>
            </a:r>
            <a:r>
              <a:rPr lang="en-US" sz="2800" dirty="0"/>
              <a:t>Variables</a:t>
            </a:r>
            <a:r>
              <a:rPr lang="id-ID" sz="2800" dirty="0"/>
              <a:t> – One-hot </a:t>
            </a:r>
            <a:r>
              <a:rPr lang="id-ID" sz="2800" dirty="0" err="1"/>
              <a:t>Encoding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15541" y="1042546"/>
            <a:ext cx="7000132" cy="34613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Commonly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encoded using </a:t>
            </a:r>
            <a:r>
              <a:rPr lang="en-US" sz="1800" b="1" dirty="0">
                <a:solidFill>
                  <a:srgbClr val="C00000"/>
                </a:solidFill>
              </a:rPr>
              <a:t>one-of-k encoding</a:t>
            </a:r>
            <a:r>
              <a:rPr lang="en-US" sz="1800" dirty="0">
                <a:solidFill>
                  <a:schemeClr val="tx1"/>
                </a:solidFill>
              </a:rPr>
              <a:t>, or </a:t>
            </a:r>
            <a:r>
              <a:rPr lang="en-US" sz="1800" b="1" dirty="0">
                <a:solidFill>
                  <a:srgbClr val="C00000"/>
                </a:solidFill>
              </a:rPr>
              <a:t>one-hot</a:t>
            </a:r>
            <a:r>
              <a:rPr lang="id-ID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encoding</a:t>
            </a:r>
            <a:r>
              <a:rPr lang="en-US" sz="1800" dirty="0">
                <a:solidFill>
                  <a:schemeClr val="tx1"/>
                </a:solidFill>
              </a:rPr>
              <a:t>, in which the explanatory variable is </a:t>
            </a:r>
            <a:r>
              <a:rPr lang="en-US" sz="1800" b="1" dirty="0"/>
              <a:t>represented using one binary feature for</a:t>
            </a:r>
            <a:r>
              <a:rPr lang="id-ID" sz="1800" b="1" dirty="0"/>
              <a:t> </a:t>
            </a:r>
            <a:r>
              <a:rPr lang="en-US" sz="1800" b="1" dirty="0"/>
              <a:t>each of its possible values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5BCE8-B791-4837-B1CB-7367DDA5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446" y="2053033"/>
            <a:ext cx="3957507" cy="25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3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185E14-E40C-41E6-BBD6-DD3F649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229" y="128684"/>
            <a:ext cx="5231100" cy="1037964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Extracting</a:t>
            </a:r>
            <a:r>
              <a:rPr lang="id-ID" b="1" dirty="0"/>
              <a:t> </a:t>
            </a:r>
            <a:r>
              <a:rPr lang="id-ID" b="1" dirty="0" err="1"/>
              <a:t>Features</a:t>
            </a:r>
            <a:r>
              <a:rPr lang="id-ID" b="1" dirty="0"/>
              <a:t> </a:t>
            </a:r>
            <a:r>
              <a:rPr lang="id-ID" b="1" dirty="0" err="1"/>
              <a:t>from</a:t>
            </a:r>
            <a:r>
              <a:rPr lang="id-ID" b="1" dirty="0"/>
              <a:t> </a:t>
            </a:r>
            <a:r>
              <a:rPr lang="id-ID" b="1" dirty="0" err="1"/>
              <a:t>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8C3593-205C-4E5C-B76E-62E9D42B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Text</a:t>
            </a:r>
            <a:r>
              <a:rPr lang="id-ID" dirty="0"/>
              <a:t> </a:t>
            </a:r>
            <a:r>
              <a:rPr lang="en-US" b="1" dirty="0">
                <a:solidFill>
                  <a:srgbClr val="FFFF00"/>
                </a:solidFill>
              </a:rPr>
              <a:t>must be transformed to a vector representation </a:t>
            </a:r>
            <a:r>
              <a:rPr lang="en-US" dirty="0"/>
              <a:t>that encodes some aspect of its meaning</a:t>
            </a:r>
            <a:r>
              <a:rPr lang="id-ID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bag-of-words model</a:t>
            </a:r>
            <a:endParaRPr lang="id-ID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Stop word filtering</a:t>
            </a:r>
            <a:endParaRPr lang="id-ID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Stemming and lemmatization</a:t>
            </a:r>
            <a:endParaRPr lang="id-ID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Extending bag-of-words with TF-IDF weights</a:t>
            </a:r>
            <a:endParaRPr lang="id-ID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Space-efficient feature vectorizing with the</a:t>
            </a:r>
            <a:r>
              <a:rPr lang="id-ID" sz="2400" dirty="0"/>
              <a:t> </a:t>
            </a:r>
            <a:r>
              <a:rPr lang="en-US" sz="2400" dirty="0"/>
              <a:t>hashing trick</a:t>
            </a:r>
            <a:endParaRPr lang="id-ID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Word 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12ED2-6A1D-4274-8A10-9EE09A4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ACAB-AB2B-4A96-8AE3-F475D79F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</a:t>
            </a:r>
            <a:r>
              <a:rPr lang="id-ID" sz="3600" dirty="0"/>
              <a:t>B</a:t>
            </a:r>
            <a:r>
              <a:rPr lang="en-US" sz="3600" dirty="0"/>
              <a:t>ag-of-</a:t>
            </a:r>
            <a:r>
              <a:rPr lang="id-ID" sz="3600" dirty="0"/>
              <a:t>W</a:t>
            </a:r>
            <a:r>
              <a:rPr lang="en-US" sz="3600" dirty="0" err="1"/>
              <a:t>ords</a:t>
            </a:r>
            <a:r>
              <a:rPr lang="en-US" sz="3600" dirty="0"/>
              <a:t> </a:t>
            </a:r>
            <a:r>
              <a:rPr lang="id-ID" sz="3600" dirty="0"/>
              <a:t>M</a:t>
            </a:r>
            <a:r>
              <a:rPr lang="en-US" sz="3600" dirty="0" err="1"/>
              <a:t>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6" y="866304"/>
            <a:ext cx="6697207" cy="38221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Uses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 multiset, or bag</a:t>
            </a:r>
            <a:r>
              <a:rPr lang="en-US" dirty="0">
                <a:solidFill>
                  <a:schemeClr val="tx1"/>
                </a:solidFill>
              </a:rPr>
              <a:t>, that</a:t>
            </a:r>
            <a:endParaRPr lang="id-ID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600" b="1" dirty="0">
                <a:solidFill>
                  <a:srgbClr val="C00000"/>
                </a:solidFill>
              </a:rPr>
              <a:t>Encodes</a:t>
            </a:r>
            <a:r>
              <a:rPr lang="id-ID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the words that appear in a text</a:t>
            </a:r>
            <a:r>
              <a:rPr lang="id-ID" sz="2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id-ID" sz="2600" b="1" dirty="0">
                <a:solidFill>
                  <a:srgbClr val="C00000"/>
                </a:solidFill>
              </a:rPr>
              <a:t>Does</a:t>
            </a:r>
            <a:r>
              <a:rPr lang="id-ID" sz="2600" b="1" dirty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rgbClr val="C00000"/>
                </a:solidFill>
              </a:rPr>
              <a:t>not</a:t>
            </a:r>
            <a:r>
              <a:rPr lang="id-ID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>
                <a:solidFill>
                  <a:srgbClr val="C00000"/>
                </a:solidFill>
              </a:rPr>
              <a:t>encode</a:t>
            </a:r>
            <a:r>
              <a:rPr lang="en-US" sz="2600" dirty="0">
                <a:solidFill>
                  <a:schemeClr val="tx1"/>
                </a:solidFill>
              </a:rPr>
              <a:t> any of the text's syntax</a:t>
            </a:r>
            <a:r>
              <a:rPr lang="id-ID" sz="2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600" b="1" dirty="0">
                <a:solidFill>
                  <a:srgbClr val="C00000"/>
                </a:solidFill>
              </a:rPr>
              <a:t>Ignores</a:t>
            </a:r>
            <a:r>
              <a:rPr lang="id-ID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the order of words</a:t>
            </a:r>
            <a:r>
              <a:rPr lang="id-ID" sz="2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600" b="1" dirty="0">
                <a:solidFill>
                  <a:srgbClr val="C00000"/>
                </a:solidFill>
              </a:rPr>
              <a:t>Disregards</a:t>
            </a:r>
            <a:r>
              <a:rPr lang="id-ID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all grammar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Can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 thought of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 extension to one-hot encoding</a:t>
            </a:r>
            <a:r>
              <a:rPr lang="en-US" dirty="0">
                <a:solidFill>
                  <a:schemeClr val="tx1"/>
                </a:solidFill>
              </a:rPr>
              <a:t>. It creates one feature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each word of interest in the text. </a:t>
            </a:r>
            <a:endParaRPr lang="id-ID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d-ID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motivated by the intuition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that documents containing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similar words</a:t>
            </a:r>
            <a:r>
              <a:rPr lang="en-US" dirty="0">
                <a:solidFill>
                  <a:schemeClr val="tx1"/>
                </a:solidFill>
              </a:rPr>
              <a:t> often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similar meanings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id-ID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Can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 used effectively for </a:t>
            </a:r>
            <a:r>
              <a:rPr lang="en-US" b="1" dirty="0">
                <a:solidFill>
                  <a:srgbClr val="C00000"/>
                </a:solidFill>
              </a:rPr>
              <a:t>document classification and retrieval </a:t>
            </a:r>
            <a:r>
              <a:rPr lang="en-US" dirty="0">
                <a:solidFill>
                  <a:schemeClr val="tx1"/>
                </a:solidFill>
              </a:rPr>
              <a:t>despite the limited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information that it encodes. </a:t>
            </a:r>
            <a:endParaRPr lang="id-ID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A collection of documents is called </a:t>
            </a:r>
            <a:r>
              <a:rPr lang="en-US" b="1" dirty="0">
                <a:solidFill>
                  <a:srgbClr val="C00000"/>
                </a:solidFill>
              </a:rPr>
              <a:t>a corpus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9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</a:t>
            </a:r>
            <a:r>
              <a:rPr lang="id-ID" sz="3600" dirty="0"/>
              <a:t>B</a:t>
            </a:r>
            <a:r>
              <a:rPr lang="en-US" sz="3600" dirty="0"/>
              <a:t>ag-of-</a:t>
            </a:r>
            <a:r>
              <a:rPr lang="id-ID" sz="3600" dirty="0"/>
              <a:t>W</a:t>
            </a:r>
            <a:r>
              <a:rPr lang="en-US" sz="3600" dirty="0" err="1"/>
              <a:t>ords</a:t>
            </a:r>
            <a:r>
              <a:rPr lang="en-US" sz="3600" dirty="0"/>
              <a:t> </a:t>
            </a:r>
            <a:r>
              <a:rPr lang="id-ID" sz="3600" dirty="0"/>
              <a:t>M</a:t>
            </a:r>
            <a:r>
              <a:rPr lang="en-US" sz="3600" dirty="0" err="1"/>
              <a:t>odel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9297E71-0CAB-43FA-A1B1-2E1A9B230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316" y="866775"/>
            <a:ext cx="5089181" cy="38211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</a:t>
            </a:r>
            <a:r>
              <a:rPr lang="id-ID" sz="3600" dirty="0"/>
              <a:t>B</a:t>
            </a:r>
            <a:r>
              <a:rPr lang="en-US" sz="3600" dirty="0"/>
              <a:t>ag-of-</a:t>
            </a:r>
            <a:r>
              <a:rPr lang="id-ID" sz="3600" dirty="0"/>
              <a:t>W</a:t>
            </a:r>
            <a:r>
              <a:rPr lang="en-US" sz="3600" dirty="0" err="1"/>
              <a:t>ords</a:t>
            </a:r>
            <a:r>
              <a:rPr lang="en-US" sz="3600" dirty="0"/>
              <a:t> </a:t>
            </a:r>
            <a:r>
              <a:rPr lang="id-ID" dirty="0" err="1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9593" y="866304"/>
                <a:ext cx="6697207" cy="3822193"/>
              </a:xfrm>
            </p:spPr>
            <p:txBody>
              <a:bodyPr>
                <a:normAutofit/>
              </a:bodyPr>
              <a:lstStyle/>
              <a:p>
                <a:r>
                  <a:rPr lang="id-ID" sz="2400" dirty="0">
                    <a:solidFill>
                      <a:schemeClr val="tx1"/>
                    </a:solidFill>
                  </a:rPr>
                  <a:t>Checking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similarities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by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using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b="1" dirty="0" err="1"/>
                  <a:t>Euclidean</a:t>
                </a:r>
                <a:r>
                  <a:rPr lang="id-ID" sz="2400" b="1" dirty="0"/>
                  <a:t> </a:t>
                </a:r>
                <a:r>
                  <a:rPr lang="id-ID" sz="2400" b="1" dirty="0" err="1"/>
                  <a:t>Distance</a:t>
                </a:r>
                <a:r>
                  <a:rPr lang="id-ID" sz="2400" dirty="0">
                    <a:solidFill>
                      <a:schemeClr val="tx1"/>
                    </a:solidFill>
                  </a:rPr>
                  <a:t> formula.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Euclidean distance between two vectors is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equal to the Euclidean norm,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d-ID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norm, of the difference between the two vectors</a:t>
                </a:r>
                <a:r>
                  <a:rPr lang="id-ID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id-ID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Euclidean norm</a:t>
                </a:r>
                <a:r>
                  <a:rPr lang="id-ID" sz="2400" dirty="0">
                    <a:solidFill>
                      <a:schemeClr val="tx1"/>
                    </a:solidFill>
                  </a:rPr>
                  <a:t> =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vector’s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magnitude</a:t>
                </a:r>
                <a:endParaRPr lang="id-ID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d-ID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d-ID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d-ID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id-ID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id-ID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9593" y="866304"/>
                <a:ext cx="6697207" cy="3822193"/>
              </a:xfrm>
              <a:blipFill>
                <a:blip r:embed="rId2"/>
                <a:stretch>
                  <a:fillRect l="-1183" t="-1276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9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</a:t>
            </a:r>
            <a:r>
              <a:rPr lang="id-ID" sz="3600" dirty="0"/>
              <a:t>B</a:t>
            </a:r>
            <a:r>
              <a:rPr lang="en-US" sz="3600" dirty="0"/>
              <a:t>ag-of-</a:t>
            </a:r>
            <a:r>
              <a:rPr lang="id-ID" sz="3600" dirty="0"/>
              <a:t>W</a:t>
            </a:r>
            <a:r>
              <a:rPr lang="en-US" sz="3600" dirty="0" err="1"/>
              <a:t>ords</a:t>
            </a:r>
            <a:r>
              <a:rPr lang="en-US" sz="3600" dirty="0"/>
              <a:t> </a:t>
            </a:r>
            <a:r>
              <a:rPr lang="id-ID" dirty="0" err="1"/>
              <a:t>Example</a:t>
            </a:r>
            <a:r>
              <a:rPr lang="id-ID" dirty="0"/>
              <a:t> (1)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6" y="866304"/>
            <a:ext cx="6697207" cy="3822193"/>
          </a:xfrm>
        </p:spPr>
        <p:txBody>
          <a:bodyPr>
            <a:normAutofit fontScale="92500" lnSpcReduction="20000"/>
          </a:bodyPr>
          <a:lstStyle/>
          <a:p>
            <a:r>
              <a:rPr lang="id-ID" sz="1900" b="1" dirty="0" err="1">
                <a:solidFill>
                  <a:schemeClr val="tx1"/>
                </a:solidFill>
              </a:rPr>
              <a:t>Collect</a:t>
            </a:r>
            <a:r>
              <a:rPr lang="id-ID" sz="1900" b="1" dirty="0">
                <a:solidFill>
                  <a:schemeClr val="tx1"/>
                </a:solidFill>
              </a:rPr>
              <a:t> Data</a:t>
            </a:r>
          </a:p>
          <a:p>
            <a:pPr lvl="1"/>
            <a:r>
              <a:rPr lang="id-ID" sz="1400" dirty="0" err="1">
                <a:solidFill>
                  <a:schemeClr val="tx1"/>
                </a:solidFill>
              </a:rPr>
              <a:t>Four</a:t>
            </a:r>
            <a:r>
              <a:rPr lang="id-ID" sz="1400" dirty="0">
                <a:solidFill>
                  <a:schemeClr val="tx1"/>
                </a:solidFill>
              </a:rPr>
              <a:t> </a:t>
            </a:r>
            <a:r>
              <a:rPr lang="id-ID" sz="1400" dirty="0" err="1">
                <a:solidFill>
                  <a:schemeClr val="tx1"/>
                </a:solidFill>
              </a:rPr>
              <a:t>Sentences</a:t>
            </a:r>
            <a:r>
              <a:rPr lang="id-ID" sz="1400" dirty="0">
                <a:solidFill>
                  <a:schemeClr val="tx1"/>
                </a:solidFill>
              </a:rPr>
              <a:t> as </a:t>
            </a:r>
            <a:r>
              <a:rPr lang="id-ID" sz="1400" dirty="0" err="1">
                <a:solidFill>
                  <a:schemeClr val="tx1"/>
                </a:solidFill>
              </a:rPr>
              <a:t>follows</a:t>
            </a:r>
            <a:r>
              <a:rPr lang="id-ID" sz="1400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sz="1400" b="0" i="1" dirty="0">
                <a:solidFill>
                  <a:schemeClr val="tx1"/>
                </a:solidFill>
                <a:effectLst/>
              </a:rPr>
              <a:t>It was the best of times,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  <a:effectLst/>
              </a:rPr>
              <a:t>it was the worst of times,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  <a:effectLst/>
              </a:rPr>
              <a:t>it was the age of wisdom,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  <a:effectLst/>
              </a:rPr>
              <a:t>it was the age of foolishness,</a:t>
            </a:r>
            <a:endParaRPr lang="id-ID" sz="1400" dirty="0">
              <a:solidFill>
                <a:schemeClr val="tx1"/>
              </a:solidFill>
            </a:endParaRPr>
          </a:p>
          <a:p>
            <a:endParaRPr lang="id-ID" sz="1400" dirty="0">
              <a:solidFill>
                <a:schemeClr val="tx1"/>
              </a:solidFill>
            </a:endParaRPr>
          </a:p>
          <a:p>
            <a:r>
              <a:rPr lang="id-ID" sz="1900" b="1" dirty="0">
                <a:solidFill>
                  <a:schemeClr val="tx1"/>
                </a:solidFill>
              </a:rPr>
              <a:t>Design </a:t>
            </a:r>
            <a:r>
              <a:rPr lang="id-ID" sz="1900" b="1" dirty="0" err="1">
                <a:solidFill>
                  <a:schemeClr val="tx1"/>
                </a:solidFill>
              </a:rPr>
              <a:t>the</a:t>
            </a:r>
            <a:r>
              <a:rPr lang="id-ID" sz="1900" b="1" dirty="0">
                <a:solidFill>
                  <a:schemeClr val="tx1"/>
                </a:solidFill>
              </a:rPr>
              <a:t> </a:t>
            </a:r>
            <a:r>
              <a:rPr lang="id-ID" sz="1900" b="1" dirty="0" err="1">
                <a:solidFill>
                  <a:schemeClr val="tx1"/>
                </a:solidFill>
              </a:rPr>
              <a:t>Vocabulary</a:t>
            </a:r>
            <a:endParaRPr lang="id-ID" sz="1900" b="1" dirty="0">
              <a:solidFill>
                <a:schemeClr val="tx1"/>
              </a:solidFill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“it”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“was”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“the”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“best”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“of”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“times”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“worst”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“age”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“wisdom”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“foolishness”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9F84AE9-B482-4CCC-98C9-7C24C00171F8}"/>
              </a:ext>
            </a:extLst>
          </p:cNvPr>
          <p:cNvSpPr/>
          <p:nvPr/>
        </p:nvSpPr>
        <p:spPr>
          <a:xfrm>
            <a:off x="3653340" y="1671145"/>
            <a:ext cx="2845352" cy="2007476"/>
          </a:xfrm>
          <a:custGeom>
            <a:avLst/>
            <a:gdLst>
              <a:gd name="connsiteX0" fmla="*/ 1896122 w 2845352"/>
              <a:gd name="connsiteY0" fmla="*/ 0 h 1696787"/>
              <a:gd name="connsiteX1" fmla="*/ 2778991 w 2845352"/>
              <a:gd name="connsiteY1" fmla="*/ 1166648 h 1696787"/>
              <a:gd name="connsiteX2" fmla="*/ 309060 w 2845352"/>
              <a:gd name="connsiteY2" fmla="*/ 1639614 h 1696787"/>
              <a:gd name="connsiteX3" fmla="*/ 119874 w 2845352"/>
              <a:gd name="connsiteY3" fmla="*/ 1671145 h 16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352" h="1696787">
                <a:moveTo>
                  <a:pt x="1896122" y="0"/>
                </a:moveTo>
                <a:cubicBezTo>
                  <a:pt x="2469811" y="446689"/>
                  <a:pt x="3043501" y="893379"/>
                  <a:pt x="2778991" y="1166648"/>
                </a:cubicBezTo>
                <a:cubicBezTo>
                  <a:pt x="2514481" y="1439917"/>
                  <a:pt x="752246" y="1555531"/>
                  <a:pt x="309060" y="1639614"/>
                </a:cubicBezTo>
                <a:cubicBezTo>
                  <a:pt x="-134126" y="1723697"/>
                  <a:pt x="-7126" y="1697421"/>
                  <a:pt x="119874" y="1671145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</a:t>
            </a:r>
            <a:r>
              <a:rPr lang="id-ID" sz="3600" dirty="0"/>
              <a:t>B</a:t>
            </a:r>
            <a:r>
              <a:rPr lang="en-US" sz="3600" dirty="0"/>
              <a:t>ag-of-</a:t>
            </a:r>
            <a:r>
              <a:rPr lang="id-ID" sz="3600" dirty="0"/>
              <a:t>W</a:t>
            </a:r>
            <a:r>
              <a:rPr lang="en-US" sz="3600" dirty="0" err="1"/>
              <a:t>ords</a:t>
            </a:r>
            <a:r>
              <a:rPr lang="en-US" sz="3600" dirty="0"/>
              <a:t> </a:t>
            </a:r>
            <a:r>
              <a:rPr lang="id-ID" dirty="0" err="1"/>
              <a:t>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6" y="866304"/>
            <a:ext cx="6697207" cy="3822193"/>
          </a:xfrm>
        </p:spPr>
        <p:txBody>
          <a:bodyPr>
            <a:normAutofit lnSpcReduction="10000"/>
          </a:bodyPr>
          <a:lstStyle/>
          <a:p>
            <a:r>
              <a:rPr lang="id-ID" sz="2400" dirty="0" err="1">
                <a:solidFill>
                  <a:schemeClr val="tx1"/>
                </a:solidFill>
              </a:rPr>
              <a:t>Create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Document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Vectors</a:t>
            </a:r>
            <a:r>
              <a:rPr lang="id-ID" sz="2400" dirty="0">
                <a:solidFill>
                  <a:schemeClr val="tx1"/>
                </a:solidFill>
              </a:rPr>
              <a:t>. </a:t>
            </a:r>
            <a:r>
              <a:rPr lang="id-ID" sz="2400" dirty="0" err="1">
                <a:solidFill>
                  <a:schemeClr val="tx1"/>
                </a:solidFill>
              </a:rPr>
              <a:t>Take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first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sentence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“it” = 1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“was” = 1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“the” = 1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“best” = 1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“of” = 1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“times” = 1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“worst” = 0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“age” = 0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“wisdom” = 0</a:t>
            </a:r>
          </a:p>
          <a:p>
            <a:pPr lvl="1" fontAlgn="base"/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“foolishness” = 0</a:t>
            </a:r>
            <a:endParaRPr lang="id-ID" sz="24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fontAlgn="base"/>
            <a:r>
              <a:rPr lang="id-ID" sz="2000" b="1" dirty="0" err="1">
                <a:solidFill>
                  <a:schemeClr val="tx1"/>
                </a:solidFill>
              </a:rPr>
              <a:t>It</a:t>
            </a:r>
            <a:r>
              <a:rPr lang="id-ID" sz="2000" b="1" dirty="0">
                <a:solidFill>
                  <a:schemeClr val="tx1"/>
                </a:solidFill>
              </a:rPr>
              <a:t> </a:t>
            </a:r>
            <a:r>
              <a:rPr lang="id-ID" sz="2000" b="1" dirty="0" err="1">
                <a:solidFill>
                  <a:schemeClr val="tx1"/>
                </a:solidFill>
              </a:rPr>
              <a:t>creates</a:t>
            </a:r>
            <a:r>
              <a:rPr lang="id-ID" sz="2000" b="1" dirty="0">
                <a:solidFill>
                  <a:schemeClr val="tx1"/>
                </a:solidFill>
              </a:rPr>
              <a:t> </a:t>
            </a:r>
            <a:r>
              <a:rPr lang="id-ID" sz="2000" b="1" dirty="0" err="1">
                <a:solidFill>
                  <a:schemeClr val="tx1"/>
                </a:solidFill>
              </a:rPr>
              <a:t>the</a:t>
            </a:r>
            <a:r>
              <a:rPr lang="id-ID" sz="2000" b="1" dirty="0">
                <a:solidFill>
                  <a:schemeClr val="tx1"/>
                </a:solidFill>
              </a:rPr>
              <a:t> binar </a:t>
            </a:r>
            <a:r>
              <a:rPr lang="id-ID" sz="2000" b="1" dirty="0" err="1">
                <a:solidFill>
                  <a:schemeClr val="tx1"/>
                </a:solidFill>
              </a:rPr>
              <a:t>vector</a:t>
            </a:r>
            <a:r>
              <a:rPr lang="id-ID" sz="2000" b="1" dirty="0">
                <a:solidFill>
                  <a:schemeClr val="tx1"/>
                </a:solidFill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[1, 1, 1, 1, 1, 1, 0, 0, 0, 0]</a:t>
            </a:r>
            <a:endParaRPr lang="id-ID" sz="2000" b="1" i="0" dirty="0">
              <a:solidFill>
                <a:srgbClr val="C00000"/>
              </a:solidFill>
              <a:effectLst/>
            </a:endParaRPr>
          </a:p>
          <a:p>
            <a:pPr fontAlgn="base"/>
            <a:r>
              <a:rPr lang="id-ID" sz="2000" dirty="0" err="1">
                <a:solidFill>
                  <a:schemeClr val="tx1"/>
                </a:solidFill>
              </a:rPr>
              <a:t>How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about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the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other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sentences</a:t>
            </a:r>
            <a:r>
              <a:rPr lang="id-ID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4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BE0-7F5D-413B-AEBA-95CF74A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440" y="381051"/>
            <a:ext cx="4789666" cy="763526"/>
          </a:xfrm>
        </p:spPr>
        <p:txBody>
          <a:bodyPr>
            <a:noAutofit/>
          </a:bodyPr>
          <a:lstStyle/>
          <a:p>
            <a:pPr algn="ctr"/>
            <a:r>
              <a:rPr lang="id-ID" sz="4400" b="1" dirty="0" err="1"/>
              <a:t>Disclaimer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3F8B-0C91-4F10-9786-DB003146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387364"/>
            <a:ext cx="8272211" cy="3258207"/>
          </a:xfrm>
        </p:spPr>
        <p:txBody>
          <a:bodyPr>
            <a:normAutofit fontScale="92500" lnSpcReduction="10000"/>
          </a:bodyPr>
          <a:lstStyle/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/>
              <a:t>This</a:t>
            </a:r>
            <a:r>
              <a:rPr lang="id-ID" sz="2400" b="1" dirty="0"/>
              <a:t> </a:t>
            </a:r>
            <a:r>
              <a:rPr lang="id-ID" sz="2400" b="1" dirty="0" err="1"/>
              <a:t>presentation</a:t>
            </a:r>
            <a:r>
              <a:rPr lang="id-ID" sz="2400" b="1" dirty="0"/>
              <a:t> material, </a:t>
            </a:r>
            <a:r>
              <a:rPr lang="id-ID" sz="2400" b="1" dirty="0" err="1"/>
              <a:t>including</a:t>
            </a:r>
            <a:r>
              <a:rPr lang="id-ID" sz="2400" b="1" dirty="0"/>
              <a:t> </a:t>
            </a:r>
            <a:r>
              <a:rPr lang="id-ID" sz="2400" b="1" dirty="0" err="1"/>
              <a:t>examples</a:t>
            </a:r>
            <a:r>
              <a:rPr lang="id-ID" sz="2400" b="1" dirty="0"/>
              <a:t>, </a:t>
            </a:r>
            <a:r>
              <a:rPr lang="id-ID" sz="2400" b="1" dirty="0" err="1"/>
              <a:t>images</a:t>
            </a:r>
            <a:r>
              <a:rPr lang="id-ID" sz="2400" b="1" dirty="0"/>
              <a:t>, </a:t>
            </a:r>
            <a:r>
              <a:rPr lang="id-ID" sz="2400" b="1" dirty="0" err="1"/>
              <a:t>references</a:t>
            </a:r>
            <a:r>
              <a:rPr lang="id-ID" sz="2400" b="1" dirty="0"/>
              <a:t> are </a:t>
            </a:r>
            <a:r>
              <a:rPr lang="id-ID" sz="2400" b="1" dirty="0" err="1"/>
              <a:t>provided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for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informational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and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explanation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assistance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only</a:t>
            </a:r>
            <a:endParaRPr lang="id-ID" sz="2400" b="1" dirty="0">
              <a:solidFill>
                <a:srgbClr val="FFFF0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>
              <a:solidFill>
                <a:srgbClr val="00206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The </a:t>
            </a:r>
            <a:r>
              <a:rPr lang="id-ID" sz="2400" b="1" dirty="0" err="1"/>
              <a:t>names</a:t>
            </a:r>
            <a:r>
              <a:rPr lang="id-ID" sz="2400" b="1" dirty="0"/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actual</a:t>
            </a:r>
            <a:r>
              <a:rPr lang="id-ID" sz="2400" b="1" dirty="0"/>
              <a:t> </a:t>
            </a:r>
            <a:r>
              <a:rPr lang="id-ID" sz="2400" b="1" dirty="0" err="1"/>
              <a:t>products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companies</a:t>
            </a:r>
            <a:r>
              <a:rPr lang="id-ID" sz="2400" b="1" dirty="0"/>
              <a:t> </a:t>
            </a:r>
            <a:r>
              <a:rPr lang="id-ID" sz="2400" b="1" dirty="0" err="1"/>
              <a:t>mentioned</a:t>
            </a:r>
            <a:r>
              <a:rPr lang="id-ID" sz="2400" b="1" dirty="0"/>
              <a:t> </a:t>
            </a:r>
            <a:r>
              <a:rPr lang="id-ID" sz="2400" b="1" dirty="0" err="1"/>
              <a:t>here</a:t>
            </a:r>
            <a:r>
              <a:rPr lang="id-ID" sz="2400" b="1" dirty="0"/>
              <a:t> in, </a:t>
            </a:r>
            <a:r>
              <a:rPr lang="id-ID" sz="2400" b="1" dirty="0" err="1"/>
              <a:t>if</a:t>
            </a:r>
            <a:r>
              <a:rPr lang="id-ID" sz="2400" b="1" dirty="0"/>
              <a:t> </a:t>
            </a:r>
            <a:r>
              <a:rPr lang="id-ID" sz="2400" b="1" dirty="0" err="1"/>
              <a:t>any</a:t>
            </a:r>
            <a:r>
              <a:rPr lang="id-ID" sz="2400" b="1" dirty="0"/>
              <a:t>, </a:t>
            </a:r>
            <a:r>
              <a:rPr lang="id-ID" sz="2400" b="1" dirty="0" err="1"/>
              <a:t>may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trademarks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their</a:t>
            </a:r>
            <a:r>
              <a:rPr lang="id-ID" sz="2400" b="1" dirty="0"/>
              <a:t> </a:t>
            </a:r>
            <a:r>
              <a:rPr lang="id-ID" sz="2400" b="1" dirty="0" err="1"/>
              <a:t>respective</a:t>
            </a:r>
            <a:r>
              <a:rPr lang="id-ID" sz="2400" b="1" dirty="0"/>
              <a:t> </a:t>
            </a:r>
            <a:r>
              <a:rPr lang="id-ID" sz="2400" b="1" dirty="0" err="1"/>
              <a:t>owners</a:t>
            </a: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>
                <a:solidFill>
                  <a:srgbClr val="FFFF00"/>
                </a:solidFill>
              </a:rPr>
              <a:t>Credits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shall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given</a:t>
            </a:r>
            <a:r>
              <a:rPr lang="id-ID" sz="2400" b="1" dirty="0"/>
              <a:t> </a:t>
            </a:r>
            <a:r>
              <a:rPr lang="id-ID" sz="2400" b="1" dirty="0" err="1"/>
              <a:t>to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/>
              <a:t>images</a:t>
            </a:r>
            <a:r>
              <a:rPr lang="id-ID" sz="2400" b="1" dirty="0"/>
              <a:t> </a:t>
            </a:r>
            <a:r>
              <a:rPr lang="id-ID" sz="2400" b="1" dirty="0" err="1"/>
              <a:t>taken</a:t>
            </a:r>
            <a:r>
              <a:rPr lang="id-ID" sz="2400" b="1" dirty="0"/>
              <a:t> </a:t>
            </a:r>
            <a:r>
              <a:rPr lang="id-ID" sz="2400" b="1" dirty="0" err="1"/>
              <a:t>from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open-</a:t>
            </a:r>
            <a:r>
              <a:rPr lang="id-ID" sz="2400" b="1" dirty="0" err="1"/>
              <a:t>source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cannot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used</a:t>
            </a:r>
            <a:r>
              <a:rPr lang="id-ID" sz="2400" b="1" dirty="0"/>
              <a:t> </a:t>
            </a:r>
            <a:r>
              <a:rPr lang="id-ID" sz="2400" b="1" dirty="0" err="1"/>
              <a:t>for</a:t>
            </a:r>
            <a:r>
              <a:rPr lang="id-ID" sz="2400" b="1" dirty="0"/>
              <a:t> </a:t>
            </a:r>
            <a:r>
              <a:rPr lang="id-ID" sz="2400" b="1" dirty="0" err="1"/>
              <a:t>promotional</a:t>
            </a:r>
            <a:r>
              <a:rPr lang="id-ID" sz="2400" b="1" dirty="0"/>
              <a:t> </a:t>
            </a:r>
            <a:r>
              <a:rPr lang="id-ID" sz="2400" b="1" dirty="0" err="1"/>
              <a:t>activities</a:t>
            </a:r>
            <a:endParaRPr lang="id-ID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548B-6CFA-4848-B882-8A6D0F1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2021 -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DDA63-5C84-4769-8720-B79CBED6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7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Stop Word Filtering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6" y="866304"/>
            <a:ext cx="6697207" cy="3822193"/>
          </a:xfrm>
        </p:spPr>
        <p:txBody>
          <a:bodyPr>
            <a:normAutofit fontScale="92500"/>
          </a:bodyPr>
          <a:lstStyle/>
          <a:p>
            <a:r>
              <a:rPr lang="id-ID" dirty="0" err="1">
                <a:solidFill>
                  <a:schemeClr val="tx1"/>
                </a:solidFill>
              </a:rPr>
              <a:t>Strategy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for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reducing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the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dimensionality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of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text</a:t>
            </a:r>
            <a:r>
              <a:rPr lang="id-ID" dirty="0">
                <a:solidFill>
                  <a:schemeClr val="tx1"/>
                </a:solidFill>
              </a:rPr>
              <a:t> data:</a:t>
            </a:r>
          </a:p>
          <a:p>
            <a:pPr lvl="1"/>
            <a:r>
              <a:rPr lang="en-US" sz="2400" b="1" dirty="0"/>
              <a:t>To</a:t>
            </a:r>
            <a:r>
              <a:rPr lang="id-ID" sz="2400" b="1" dirty="0"/>
              <a:t> </a:t>
            </a:r>
            <a:r>
              <a:rPr lang="en-US" sz="2400" b="1" dirty="0"/>
              <a:t>convert all of the text</a:t>
            </a:r>
            <a:r>
              <a:rPr lang="id-ID" sz="2400" b="1" dirty="0"/>
              <a:t> </a:t>
            </a:r>
            <a:r>
              <a:rPr lang="en-US" sz="2400" b="1" dirty="0"/>
              <a:t>to lowercase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letter case does not contribute to 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meanings of most words</a:t>
            </a:r>
            <a:endParaRPr lang="id-ID" sz="24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To</a:t>
            </a:r>
            <a:r>
              <a:rPr lang="id-ID" sz="2400" b="1" dirty="0"/>
              <a:t> </a:t>
            </a:r>
            <a:r>
              <a:rPr lang="en-US" sz="2400" b="1" dirty="0"/>
              <a:t>remove words that are common </a:t>
            </a:r>
            <a:r>
              <a:rPr lang="en-US" sz="2400" dirty="0">
                <a:solidFill>
                  <a:schemeClr val="tx1"/>
                </a:solidFill>
              </a:rPr>
              <a:t>to most of the documents in 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corpus</a:t>
            </a:r>
            <a:r>
              <a:rPr lang="id-ID" sz="2400" dirty="0">
                <a:solidFill>
                  <a:schemeClr val="tx1"/>
                </a:solidFill>
              </a:rPr>
              <a:t>, </a:t>
            </a:r>
            <a:r>
              <a:rPr lang="id-ID" sz="2400" dirty="0" err="1">
                <a:solidFill>
                  <a:schemeClr val="tx1"/>
                </a:solidFill>
              </a:rPr>
              <a:t>called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>
                <a:solidFill>
                  <a:srgbClr val="C00000"/>
                </a:solidFill>
              </a:rPr>
              <a:t>stop </a:t>
            </a:r>
            <a:r>
              <a:rPr lang="id-ID" sz="2400" b="1" dirty="0" err="1">
                <a:solidFill>
                  <a:srgbClr val="C00000"/>
                </a:solidFill>
              </a:rPr>
              <a:t>words</a:t>
            </a:r>
            <a:r>
              <a:rPr lang="id-ID" sz="2400" dirty="0">
                <a:solidFill>
                  <a:schemeClr val="tx1"/>
                </a:solidFill>
              </a:rPr>
              <a:t>. They </a:t>
            </a:r>
            <a:r>
              <a:rPr lang="en-US" sz="2400" dirty="0">
                <a:solidFill>
                  <a:schemeClr val="tx1"/>
                </a:solidFill>
              </a:rPr>
              <a:t>often functional words that contribute to 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document's meaning through grammar rather than their denotations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7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225038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Stop Word Filtering</a:t>
            </a:r>
            <a:r>
              <a:rPr lang="id-ID" sz="4000" dirty="0"/>
              <a:t> </a:t>
            </a:r>
            <a:r>
              <a:rPr lang="id-ID" sz="4000" dirty="0" err="1"/>
              <a:t>Example</a:t>
            </a:r>
            <a:endParaRPr lang="en-US" sz="40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C286FF1-A111-4DFF-A6E9-0ACB84BDD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53" y="2053801"/>
            <a:ext cx="5171089" cy="16100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B467A1-5ED7-4FD5-9CFE-66DE6B090CFF}"/>
              </a:ext>
            </a:extLst>
          </p:cNvPr>
          <p:cNvGrpSpPr/>
          <p:nvPr/>
        </p:nvGrpSpPr>
        <p:grpSpPr>
          <a:xfrm>
            <a:off x="5845903" y="1058433"/>
            <a:ext cx="2617008" cy="3600784"/>
            <a:chOff x="5904875" y="1134212"/>
            <a:chExt cx="2617008" cy="36007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A501815-00E9-49D3-B2DE-DF4F3CD235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44"/>
            <a:stretch/>
          </p:blipFill>
          <p:spPr bwMode="auto">
            <a:xfrm>
              <a:off x="7927995" y="1134212"/>
              <a:ext cx="593888" cy="342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343C06-6606-4F9E-98B2-FA524A487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8152" y="1134212"/>
              <a:ext cx="1169843" cy="34779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00ED0D-E962-4D54-AE08-F65FDFDB8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4875" y="1156160"/>
              <a:ext cx="1121725" cy="3578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14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Stemming and </a:t>
            </a:r>
            <a:r>
              <a:rPr lang="id-ID" sz="4000" dirty="0"/>
              <a:t>L</a:t>
            </a:r>
            <a:r>
              <a:rPr lang="en-US" sz="4000" dirty="0" err="1"/>
              <a:t>emmatization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6" y="866304"/>
            <a:ext cx="6697207" cy="38221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d-ID" sz="2400" dirty="0" err="1">
                <a:solidFill>
                  <a:schemeClr val="tx1"/>
                </a:solidFill>
              </a:rPr>
              <a:t>Applied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to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/>
              <a:t>a </a:t>
            </a:r>
            <a:r>
              <a:rPr lang="id-ID" sz="2400" b="1" dirty="0" err="1"/>
              <a:t>large</a:t>
            </a:r>
            <a:r>
              <a:rPr lang="id-ID" sz="2400" b="1" dirty="0"/>
              <a:t> </a:t>
            </a:r>
            <a:r>
              <a:rPr lang="id-ID" sz="2400" b="1" dirty="0" err="1"/>
              <a:t>corpus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Stemming and lemmatization are two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strategies for </a:t>
            </a:r>
            <a:r>
              <a:rPr lang="en-US" sz="2400" b="1" dirty="0">
                <a:solidFill>
                  <a:srgbClr val="C00000"/>
                </a:solidFill>
              </a:rPr>
              <a:t>condensing inflected and derived forms of a word into a single feature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Lemmatization</a:t>
            </a:r>
            <a:r>
              <a:rPr lang="en-US" sz="2400" dirty="0">
                <a:solidFill>
                  <a:schemeClr val="tx1"/>
                </a:solidFill>
              </a:rPr>
              <a:t> is the process of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determining the lemma, or the morphological root, of an inflected word based on its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context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Lemmatization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frequently requires a lexical resource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Stemming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removes all patterns of characters that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appear to be affixes, resulting in a token that is not necessarily a valid word.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73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267078"/>
            <a:ext cx="6697207" cy="9836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Stemming and </a:t>
            </a:r>
            <a:r>
              <a:rPr lang="id-ID" sz="4000" dirty="0"/>
              <a:t>L</a:t>
            </a:r>
            <a:r>
              <a:rPr lang="en-US" sz="4000" dirty="0" err="1"/>
              <a:t>emmatization</a:t>
            </a:r>
            <a:r>
              <a:rPr lang="id-ID" sz="4000" dirty="0"/>
              <a:t> </a:t>
            </a:r>
            <a:r>
              <a:rPr lang="id-ID" sz="4000" dirty="0" err="1"/>
              <a:t>Example</a:t>
            </a:r>
            <a:endParaRPr lang="en-US" sz="40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166FE9E-0D76-4AC8-8AD7-75415948B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75" y="1424686"/>
            <a:ext cx="6697663" cy="32148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4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3" y="140955"/>
            <a:ext cx="7068207" cy="72534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Extending </a:t>
            </a:r>
            <a:r>
              <a:rPr lang="id-ID" sz="2800" dirty="0"/>
              <a:t>B</a:t>
            </a:r>
            <a:r>
              <a:rPr lang="en-US" sz="2800" dirty="0"/>
              <a:t>ag-of-</a:t>
            </a:r>
            <a:r>
              <a:rPr lang="id-ID" sz="2800" dirty="0"/>
              <a:t>W</a:t>
            </a:r>
            <a:r>
              <a:rPr lang="en-US" sz="2800" dirty="0" err="1"/>
              <a:t>ords</a:t>
            </a:r>
            <a:r>
              <a:rPr lang="en-US" sz="2800" dirty="0"/>
              <a:t> with TF-IDF </a:t>
            </a:r>
            <a:r>
              <a:rPr lang="id-ID" sz="2800" dirty="0"/>
              <a:t>W</a:t>
            </a:r>
            <a:r>
              <a:rPr lang="en-US" sz="2800" dirty="0"/>
              <a:t>eights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7" y="866304"/>
            <a:ext cx="3174124" cy="3822193"/>
          </a:xfrm>
        </p:spPr>
        <p:txBody>
          <a:bodyPr>
            <a:normAutofit fontScale="85000" lnSpcReduction="20000"/>
          </a:bodyPr>
          <a:lstStyle/>
          <a:p>
            <a:r>
              <a:rPr lang="id-ID" dirty="0">
                <a:solidFill>
                  <a:schemeClr val="tx1"/>
                </a:solidFill>
              </a:rPr>
              <a:t>For </a:t>
            </a:r>
            <a:r>
              <a:rPr lang="en-US" dirty="0" err="1">
                <a:solidFill>
                  <a:schemeClr val="tx1"/>
                </a:solidFill>
              </a:rPr>
              <a:t>creat</a:t>
            </a:r>
            <a:r>
              <a:rPr lang="id-ID" dirty="0" err="1">
                <a:solidFill>
                  <a:schemeClr val="tx1"/>
                </a:solidFill>
              </a:rPr>
              <a:t>ing</a:t>
            </a:r>
            <a:r>
              <a:rPr lang="en-US" dirty="0">
                <a:solidFill>
                  <a:schemeClr val="tx1"/>
                </a:solidFill>
              </a:rPr>
              <a:t> feature vectors that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encode the frequencies of words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se an integer that represents </a:t>
            </a:r>
            <a:r>
              <a:rPr lang="en-US" b="1" dirty="0">
                <a:solidFill>
                  <a:srgbClr val="C00000"/>
                </a:solidFill>
              </a:rPr>
              <a:t>the number of times that the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words appeared</a:t>
            </a:r>
            <a:r>
              <a:rPr lang="en-US" dirty="0">
                <a:solidFill>
                  <a:schemeClr val="tx1"/>
                </a:solidFill>
              </a:rPr>
              <a:t> in the document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Hasil gambar untuk bag of words">
            <a:extLst>
              <a:ext uri="{FF2B5EF4-FFF2-40B4-BE49-F238E27FC236}">
                <a16:creationId xmlns:a16="http://schemas.microsoft.com/office/drawing/2014/main" id="{50AC4CBE-9CA4-406B-8C6A-B0280000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57" y="945070"/>
            <a:ext cx="3078377" cy="36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2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3" y="140955"/>
            <a:ext cx="7068207" cy="72534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Extending </a:t>
            </a:r>
            <a:r>
              <a:rPr lang="id-ID" sz="2800" dirty="0"/>
              <a:t>B</a:t>
            </a:r>
            <a:r>
              <a:rPr lang="en-US" sz="2800" dirty="0"/>
              <a:t>ag-of-</a:t>
            </a:r>
            <a:r>
              <a:rPr lang="id-ID" sz="2800" dirty="0"/>
              <a:t>W</a:t>
            </a:r>
            <a:r>
              <a:rPr lang="en-US" sz="2800" dirty="0" err="1"/>
              <a:t>ords</a:t>
            </a:r>
            <a:r>
              <a:rPr lang="en-US" sz="2800" dirty="0"/>
              <a:t> with TF-IDF </a:t>
            </a:r>
            <a:r>
              <a:rPr lang="id-ID" sz="2800" dirty="0"/>
              <a:t>W</a:t>
            </a:r>
            <a:r>
              <a:rPr lang="en-US" sz="2800" dirty="0"/>
              <a:t>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6967" y="866304"/>
                <a:ext cx="6453350" cy="38221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=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number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of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occurence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of</a:t>
                </a:r>
                <a:r>
                  <a:rPr lang="id-ID" sz="2000" dirty="0">
                    <a:solidFill>
                      <a:schemeClr val="tx1"/>
                    </a:solidFill>
                  </a:rPr>
                  <a:t> term,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within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document</a:t>
                </a:r>
                <a:r>
                  <a:rPr lang="id-ID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=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frequency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of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term,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within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document</a:t>
                </a:r>
                <a:r>
                  <a:rPr lang="id-ID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norm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of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term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count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vector</a:t>
                </a:r>
                <a:r>
                  <a:rPr lang="id-ID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id-ID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d-ID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r>
                  <a:rPr lang="id-ID" sz="2400" dirty="0">
                    <a:solidFill>
                      <a:schemeClr val="tx1"/>
                    </a:solidFill>
                  </a:rPr>
                  <a:t> -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logarithmic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scale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of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400" dirty="0">
                    <a:solidFill>
                      <a:schemeClr val="tx1"/>
                    </a:solidFill>
                  </a:rPr>
                  <a:t> term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frequencies</a:t>
                </a:r>
                <a:r>
                  <a:rPr lang="id-ID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6967" y="866304"/>
                <a:ext cx="6453350" cy="3822193"/>
              </a:xfrm>
              <a:blipFill>
                <a:blip r:embed="rId2"/>
                <a:stretch>
                  <a:fillRect l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15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3" y="140955"/>
            <a:ext cx="7068207" cy="72534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Extending </a:t>
            </a:r>
            <a:r>
              <a:rPr lang="id-ID" sz="2800" dirty="0"/>
              <a:t>B</a:t>
            </a:r>
            <a:r>
              <a:rPr lang="en-US" sz="2800" dirty="0"/>
              <a:t>ag-of-</a:t>
            </a:r>
            <a:r>
              <a:rPr lang="id-ID" sz="2800" dirty="0"/>
              <a:t>W</a:t>
            </a:r>
            <a:r>
              <a:rPr lang="en-US" sz="2800" dirty="0" err="1"/>
              <a:t>ords</a:t>
            </a:r>
            <a:r>
              <a:rPr lang="en-US" sz="2800" dirty="0"/>
              <a:t> with TF-IDF </a:t>
            </a:r>
            <a:r>
              <a:rPr lang="id-ID" sz="2800" dirty="0"/>
              <a:t>W</a:t>
            </a:r>
            <a:r>
              <a:rPr lang="en-US" sz="2800" dirty="0"/>
              <a:t>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6967" y="866304"/>
                <a:ext cx="6453350" cy="382219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id-ID" sz="2400" dirty="0">
                    <a:solidFill>
                      <a:schemeClr val="tx1"/>
                    </a:solidFill>
                  </a:rPr>
                  <a:t>Sometimes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there</a:t>
                </a:r>
                <a:r>
                  <a:rPr lang="id-ID" sz="2400" dirty="0">
                    <a:solidFill>
                      <a:schemeClr val="tx1"/>
                    </a:solidFill>
                  </a:rPr>
                  <a:t> are </a:t>
                </a:r>
                <a:r>
                  <a:rPr lang="id-ID" sz="2400" b="1" dirty="0" err="1">
                    <a:solidFill>
                      <a:srgbClr val="C00000"/>
                    </a:solidFill>
                  </a:rPr>
                  <a:t>corpus-specific</a:t>
                </a:r>
                <a:r>
                  <a:rPr lang="id-ID" sz="2400" b="1" dirty="0">
                    <a:solidFill>
                      <a:srgbClr val="C00000"/>
                    </a:solidFill>
                  </a:rPr>
                  <a:t> stop </a:t>
                </a:r>
                <a:r>
                  <a:rPr lang="id-ID" sz="2400" b="1" dirty="0" err="1">
                    <a:solidFill>
                      <a:srgbClr val="C00000"/>
                    </a:solidFill>
                  </a:rPr>
                  <a:t>words</a:t>
                </a:r>
                <a:r>
                  <a:rPr lang="id-ID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that</a:t>
                </a:r>
                <a:r>
                  <a:rPr lang="id-ID" sz="2400" dirty="0">
                    <a:solidFill>
                      <a:schemeClr val="tx1"/>
                    </a:solidFill>
                  </a:rPr>
                  <a:t> are not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useful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for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documents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similarity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calculation</a:t>
                </a:r>
                <a:r>
                  <a:rPr lang="id-ID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b="1" dirty="0"/>
                  <a:t>Inverse Document Frequency (IDF)</a:t>
                </a:r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used</a:t>
                </a:r>
                <a:r>
                  <a:rPr lang="id-ID" sz="2400" dirty="0">
                    <a:solidFill>
                      <a:schemeClr val="tx1"/>
                    </a:solidFill>
                  </a:rPr>
                  <a:t> </a:t>
                </a:r>
                <a:r>
                  <a:rPr lang="id-ID" sz="2400" dirty="0" err="1">
                    <a:solidFill>
                      <a:schemeClr val="tx1"/>
                    </a:solidFill>
                  </a:rPr>
                  <a:t>to</a:t>
                </a:r>
                <a:r>
                  <a:rPr lang="id-ID" sz="2400" dirty="0">
                    <a:solidFill>
                      <a:schemeClr val="tx1"/>
                    </a:solidFill>
                  </a:rPr>
                  <a:t> m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easure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how rare</a:t>
                </a:r>
                <a:r>
                  <a:rPr lang="id-ID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or common a word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in a corpus.</a:t>
                </a:r>
                <a:endParaRPr lang="id-ID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2400" b="0" i="1" smtClean="0">
                        <a:solidFill>
                          <a:schemeClr val="tx1"/>
                        </a:solidFill>
                      </a:rPr>
                      <m:t>𝑖𝑑𝑓</m:t>
                    </m:r>
                    <m:d>
                      <m:dPr>
                        <m:ctrlPr>
                          <a:rPr lang="id-ID" sz="2400" b="0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</a:rPr>
                          <m:t>𝐷</m:t>
                        </m:r>
                      </m:e>
                    </m:d>
                    <m:r>
                      <a:rPr lang="id-ID" sz="2400" b="0" i="1" smtClean="0">
                        <a:solidFill>
                          <a:schemeClr val="tx1"/>
                        </a:solidFill>
                      </a:rPr>
                      <m:t>=</m:t>
                    </m:r>
                    <m:func>
                      <m:funcPr>
                        <m:ctrlPr>
                          <a:rPr lang="id-ID" sz="2400" b="0" i="1" smtClean="0">
                            <a:solidFill>
                              <a:schemeClr val="tx1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2400" b="0" i="0" smtClean="0">
                            <a:solidFill>
                              <a:schemeClr val="tx1"/>
                            </a:solidFill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id-ID" sz="2400" b="0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</a:rPr>
                              <m:t>𝑁</m:t>
                            </m:r>
                          </m:num>
                          <m:den>
                            <m:r>
                              <a:rPr lang="id-ID" sz="2400" b="0" i="1" smtClean="0">
                                <a:solidFill>
                                  <a:schemeClr val="tx1"/>
                                </a:solidFill>
                              </a:rPr>
                              <m:t>1+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</a:rPr>
                                  <m:t>𝑑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id-ID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id-ID" sz="2000" b="1" dirty="0"/>
                  <a:t>T</a:t>
                </a:r>
                <a:r>
                  <a:rPr lang="en-US" sz="2000" b="1" dirty="0"/>
                  <a:t>he numerator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the total number of documents in the corpus</a:t>
                </a:r>
                <a:r>
                  <a:rPr lang="id-ID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id-ID" sz="2000" b="1" dirty="0"/>
                  <a:t>T</a:t>
                </a:r>
                <a:r>
                  <a:rPr lang="en-US" sz="2000" b="1" dirty="0"/>
                  <a:t>he denominator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 number of documents in the corpus that contain the term</a:t>
                </a:r>
                <a:endParaRPr lang="id-ID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2000" b="1" dirty="0"/>
                  <a:t>TF-IDF value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product of its term frequency and inverse document frequency</a:t>
                </a:r>
                <a:r>
                  <a:rPr lang="id-ID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6967" y="866304"/>
                <a:ext cx="6453350" cy="3822193"/>
              </a:xfrm>
              <a:blipFill>
                <a:blip r:embed="rId2"/>
                <a:stretch>
                  <a:fillRect l="-851" t="-797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0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3" y="140955"/>
            <a:ext cx="7068207" cy="72534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Extending </a:t>
            </a:r>
            <a:r>
              <a:rPr lang="id-ID" sz="2800" dirty="0"/>
              <a:t>B</a:t>
            </a:r>
            <a:r>
              <a:rPr lang="en-US" sz="2800" dirty="0"/>
              <a:t>ag-of-</a:t>
            </a:r>
            <a:r>
              <a:rPr lang="id-ID" sz="2800" dirty="0"/>
              <a:t>W</a:t>
            </a:r>
            <a:r>
              <a:rPr lang="en-US" sz="2800" dirty="0" err="1"/>
              <a:t>ords</a:t>
            </a:r>
            <a:r>
              <a:rPr lang="en-US" sz="2800" dirty="0"/>
              <a:t> with TF-IDF </a:t>
            </a:r>
            <a:r>
              <a:rPr lang="id-ID" sz="2800" dirty="0"/>
              <a:t>W</a:t>
            </a:r>
            <a:r>
              <a:rPr lang="en-US" sz="2800" dirty="0"/>
              <a:t>eights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5EE4CAD-C293-4A3D-93F6-428FD8AD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424" y="866775"/>
            <a:ext cx="5728490" cy="38211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6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3" y="140955"/>
            <a:ext cx="7068207" cy="86803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Space-</a:t>
            </a:r>
            <a:r>
              <a:rPr lang="id-ID" sz="2800" dirty="0"/>
              <a:t>E</a:t>
            </a:r>
            <a:r>
              <a:rPr lang="en-US" sz="2800" dirty="0" err="1"/>
              <a:t>fficient</a:t>
            </a:r>
            <a:r>
              <a:rPr lang="en-US" sz="2800" dirty="0"/>
              <a:t> </a:t>
            </a:r>
            <a:r>
              <a:rPr lang="id-ID" sz="2800" dirty="0"/>
              <a:t>F</a:t>
            </a:r>
            <a:r>
              <a:rPr lang="en-US" sz="2800" dirty="0" err="1"/>
              <a:t>eature</a:t>
            </a:r>
            <a:r>
              <a:rPr lang="en-US" sz="2800" dirty="0"/>
              <a:t> </a:t>
            </a:r>
            <a:r>
              <a:rPr lang="id-ID" sz="2800" dirty="0"/>
              <a:t>V</a:t>
            </a:r>
            <a:r>
              <a:rPr lang="en-US" sz="2800" dirty="0" err="1"/>
              <a:t>ectorizing</a:t>
            </a:r>
            <a:r>
              <a:rPr lang="en-US" sz="2800" dirty="0"/>
              <a:t> with the</a:t>
            </a:r>
            <a:r>
              <a:rPr lang="id-ID" sz="2800" dirty="0"/>
              <a:t> H</a:t>
            </a:r>
            <a:r>
              <a:rPr lang="en-US" sz="2800" dirty="0" err="1"/>
              <a:t>ashing</a:t>
            </a:r>
            <a:r>
              <a:rPr lang="en-US" sz="2800" dirty="0"/>
              <a:t> </a:t>
            </a:r>
            <a:r>
              <a:rPr lang="id-ID" sz="2800" dirty="0"/>
              <a:t>T</a:t>
            </a:r>
            <a:r>
              <a:rPr lang="en-US" sz="2800" dirty="0"/>
              <a:t>rick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6" y="1166648"/>
            <a:ext cx="6697207" cy="352184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id-ID" sz="2400" b="1" dirty="0" err="1">
                <a:solidFill>
                  <a:srgbClr val="C00000"/>
                </a:solidFill>
              </a:rPr>
              <a:t>Reduce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process</a:t>
            </a:r>
            <a:r>
              <a:rPr lang="id-ID" sz="2400" dirty="0">
                <a:solidFill>
                  <a:schemeClr val="tx1"/>
                </a:solidFill>
              </a:rPr>
              <a:t> in </a:t>
            </a:r>
            <a:r>
              <a:rPr lang="id-ID" sz="2400" dirty="0" err="1">
                <a:solidFill>
                  <a:schemeClr val="tx1"/>
                </a:solidFill>
              </a:rPr>
              <a:t>creating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feature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vectors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to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reduce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use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of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memory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for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storing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feature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vector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id-ID" sz="2400" dirty="0">
                <a:solidFill>
                  <a:schemeClr val="tx1"/>
                </a:solidFill>
              </a:rPr>
              <a:t>Use </a:t>
            </a:r>
            <a:r>
              <a:rPr lang="id-ID" sz="2400" dirty="0" err="1">
                <a:solidFill>
                  <a:schemeClr val="tx1"/>
                </a:solidFill>
              </a:rPr>
              <a:t>signed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hash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function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to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eliminate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possibility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of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hash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collision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id-ID" sz="2400" b="1" dirty="0" err="1">
                <a:solidFill>
                  <a:srgbClr val="C00000"/>
                </a:solidFill>
              </a:rPr>
              <a:t>Disadvantage</a:t>
            </a:r>
            <a:r>
              <a:rPr lang="id-ID" sz="24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id-ID" sz="2000" dirty="0" err="1">
                <a:solidFill>
                  <a:schemeClr val="tx1"/>
                </a:solidFill>
              </a:rPr>
              <a:t>loss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of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information</a:t>
            </a:r>
            <a:r>
              <a:rPr lang="id-ID" sz="20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the resulting model is more difficult to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inspect, as the dictionary is not stored</a:t>
            </a:r>
            <a:r>
              <a:rPr lang="id-ID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5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6" y="140955"/>
            <a:ext cx="6689834" cy="72534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Word </a:t>
            </a:r>
            <a:r>
              <a:rPr lang="id-ID" dirty="0"/>
              <a:t>E</a:t>
            </a:r>
            <a:r>
              <a:rPr lang="en-US" dirty="0" err="1"/>
              <a:t>mbeddings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6" y="866304"/>
            <a:ext cx="6697207" cy="38221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b="1" dirty="0">
                <a:solidFill>
                  <a:srgbClr val="C00000"/>
                </a:solidFill>
              </a:rPr>
              <a:t>Parameterized</a:t>
            </a:r>
            <a:r>
              <a:rPr lang="id-ID" sz="2900" b="1" dirty="0">
                <a:solidFill>
                  <a:srgbClr val="C00000"/>
                </a:solidFill>
              </a:rPr>
              <a:t> </a:t>
            </a:r>
            <a:r>
              <a:rPr lang="en-US" sz="2900" b="1" dirty="0">
                <a:solidFill>
                  <a:srgbClr val="C00000"/>
                </a:solidFill>
              </a:rPr>
              <a:t>functions </a:t>
            </a:r>
            <a:r>
              <a:rPr lang="en-US" sz="2900" dirty="0">
                <a:solidFill>
                  <a:schemeClr val="tx1"/>
                </a:solidFill>
              </a:rPr>
              <a:t>that take a token from some</a:t>
            </a:r>
            <a:r>
              <a:rPr lang="id-ID" sz="2900" dirty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language as an input and output a vector. </a:t>
            </a:r>
            <a:endParaRPr lang="id-ID" sz="2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900" dirty="0">
                <a:solidFill>
                  <a:schemeClr val="tx1"/>
                </a:solidFill>
              </a:rPr>
              <a:t>Essentially</a:t>
            </a:r>
            <a:r>
              <a:rPr lang="id-ID" sz="2900" dirty="0">
                <a:solidFill>
                  <a:schemeClr val="tx1"/>
                </a:solidFill>
              </a:rPr>
              <a:t> </a:t>
            </a:r>
            <a:r>
              <a:rPr lang="en-US" sz="2900" b="1" dirty="0">
                <a:solidFill>
                  <a:srgbClr val="C00000"/>
                </a:solidFill>
              </a:rPr>
              <a:t>a lookup table </a:t>
            </a:r>
            <a:r>
              <a:rPr lang="en-US" sz="2900" dirty="0">
                <a:solidFill>
                  <a:schemeClr val="tx1"/>
                </a:solidFill>
              </a:rPr>
              <a:t>that is</a:t>
            </a:r>
            <a:r>
              <a:rPr lang="id-ID" sz="2900" dirty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parameterized by a matrix of embeddings</a:t>
            </a:r>
            <a:r>
              <a:rPr lang="id-ID" sz="2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900" dirty="0">
                <a:solidFill>
                  <a:schemeClr val="tx1"/>
                </a:solidFill>
              </a:rPr>
              <a:t>Typically</a:t>
            </a:r>
            <a:r>
              <a:rPr lang="id-ID" sz="2900" dirty="0">
                <a:solidFill>
                  <a:schemeClr val="tx1"/>
                </a:solidFill>
              </a:rPr>
              <a:t> </a:t>
            </a:r>
            <a:r>
              <a:rPr lang="en-US" sz="2900" b="1" dirty="0">
                <a:solidFill>
                  <a:srgbClr val="C00000"/>
                </a:solidFill>
              </a:rPr>
              <a:t>learned through training a</a:t>
            </a:r>
            <a:r>
              <a:rPr lang="id-ID" sz="2900" b="1" dirty="0">
                <a:solidFill>
                  <a:srgbClr val="C00000"/>
                </a:solidFill>
              </a:rPr>
              <a:t> </a:t>
            </a:r>
            <a:r>
              <a:rPr lang="en-US" sz="2900" b="1" dirty="0">
                <a:solidFill>
                  <a:srgbClr val="C00000"/>
                </a:solidFill>
              </a:rPr>
              <a:t>model </a:t>
            </a:r>
            <a:r>
              <a:rPr lang="en-US" sz="2900" dirty="0">
                <a:solidFill>
                  <a:schemeClr val="tx1"/>
                </a:solidFill>
              </a:rPr>
              <a:t>for a different task</a:t>
            </a:r>
            <a:r>
              <a:rPr lang="id-ID" sz="2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900" b="0" i="0" dirty="0">
                <a:solidFill>
                  <a:schemeClr val="tx1"/>
                </a:solidFill>
                <a:effectLst/>
              </a:rPr>
              <a:t>A</a:t>
            </a:r>
            <a:r>
              <a:rPr lang="id-ID" sz="29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2900" b="0" i="0" dirty="0">
                <a:solidFill>
                  <a:schemeClr val="tx1"/>
                </a:solidFill>
                <a:effectLst/>
              </a:rPr>
              <a:t>technique where </a:t>
            </a:r>
            <a:r>
              <a:rPr lang="en-US" sz="2900" b="1" i="0" dirty="0">
                <a:effectLst/>
              </a:rPr>
              <a:t>individual words </a:t>
            </a:r>
            <a:r>
              <a:rPr lang="en-US" sz="2900" b="0" i="0" dirty="0">
                <a:solidFill>
                  <a:schemeClr val="tx1"/>
                </a:solidFill>
                <a:effectLst/>
              </a:rPr>
              <a:t>of a domain or language are </a:t>
            </a:r>
            <a:r>
              <a:rPr lang="en-US" sz="2900" b="1" i="0" dirty="0">
                <a:effectLst/>
              </a:rPr>
              <a:t>represented as real-valued vectors in a lower dimensional space</a:t>
            </a:r>
            <a:r>
              <a:rPr lang="en-US" sz="2900" b="0" i="0" dirty="0">
                <a:solidFill>
                  <a:schemeClr val="tx1"/>
                </a:solidFill>
                <a:effectLst/>
              </a:rPr>
              <a:t>.</a:t>
            </a:r>
            <a:endParaRPr lang="id-ID" sz="2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d-ID" sz="2900" dirty="0">
                <a:solidFill>
                  <a:schemeClr val="tx1"/>
                </a:solidFill>
              </a:rPr>
              <a:t>The </a:t>
            </a:r>
            <a:r>
              <a:rPr lang="id-ID" sz="2900" b="1" dirty="0">
                <a:solidFill>
                  <a:srgbClr val="C00000"/>
                </a:solidFill>
              </a:rPr>
              <a:t>model</a:t>
            </a:r>
            <a:r>
              <a:rPr lang="id-ID" sz="29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tx1"/>
                </a:solidFill>
              </a:rPr>
              <a:t>The first component is essentially our word</a:t>
            </a:r>
            <a:r>
              <a:rPr lang="id-ID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embedding function; given a token, it outputs a vector. </a:t>
            </a:r>
            <a:endParaRPr lang="id-ID" sz="22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tx1"/>
                </a:solidFill>
              </a:rPr>
              <a:t>The second component is a binary</a:t>
            </a:r>
            <a:r>
              <a:rPr lang="id-ID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classifier that predicts whether the five vectors represent a valid sequence of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0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847" y="224337"/>
            <a:ext cx="5013436" cy="763526"/>
          </a:xfrm>
        </p:spPr>
        <p:txBody>
          <a:bodyPr>
            <a:normAutofit/>
          </a:bodyPr>
          <a:lstStyle/>
          <a:p>
            <a:pPr algn="ctr"/>
            <a:r>
              <a:rPr lang="id-ID" sz="4400" b="1" dirty="0" err="1"/>
              <a:t>Outline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d-ID" sz="2400" b="1" dirty="0" err="1"/>
              <a:t>What</a:t>
            </a:r>
            <a:r>
              <a:rPr lang="id-ID" sz="2400" b="1" dirty="0"/>
              <a:t> </a:t>
            </a:r>
            <a:r>
              <a:rPr lang="id-ID" sz="2400" b="1" dirty="0" err="1"/>
              <a:t>is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Recognition</a:t>
            </a:r>
            <a:r>
              <a:rPr lang="id-ID" sz="2400" b="1" dirty="0"/>
              <a:t>, </a:t>
            </a:r>
            <a:r>
              <a:rPr lang="id-ID" sz="2400" b="1" dirty="0" err="1">
                <a:solidFill>
                  <a:srgbClr val="FFFF00"/>
                </a:solidFill>
              </a:rPr>
              <a:t>Pattern</a:t>
            </a:r>
            <a:r>
              <a:rPr lang="id-ID" sz="2400" b="1" dirty="0"/>
              <a:t>, </a:t>
            </a:r>
            <a:r>
              <a:rPr lang="id-ID" sz="2400" b="1" dirty="0" err="1">
                <a:solidFill>
                  <a:srgbClr val="FFFF00"/>
                </a:solidFill>
              </a:rPr>
              <a:t>Feature</a:t>
            </a:r>
            <a:r>
              <a:rPr lang="id-ID" sz="2400" b="1" dirty="0">
                <a:solidFill>
                  <a:srgbClr val="FFFF00"/>
                </a:solidFill>
              </a:rPr>
              <a:t>, </a:t>
            </a:r>
            <a:r>
              <a:rPr lang="id-ID" sz="2400" b="1" dirty="0" err="1">
                <a:solidFill>
                  <a:srgbClr val="FFFF00"/>
                </a:solidFill>
              </a:rPr>
              <a:t>Feature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Extraction</a:t>
            </a:r>
            <a:r>
              <a:rPr lang="id-ID" sz="2400" b="1" dirty="0"/>
              <a:t>?</a:t>
            </a:r>
          </a:p>
          <a:p>
            <a:pPr>
              <a:lnSpc>
                <a:spcPct val="120000"/>
              </a:lnSpc>
            </a:pPr>
            <a:r>
              <a:rPr lang="id-ID" sz="2400" b="1" dirty="0" err="1">
                <a:solidFill>
                  <a:srgbClr val="FFFF00"/>
                </a:solidFill>
              </a:rPr>
              <a:t>Standardizing</a:t>
            </a:r>
            <a:r>
              <a:rPr lang="id-ID" sz="2400" b="1" dirty="0"/>
              <a:t> </a:t>
            </a:r>
            <a:r>
              <a:rPr lang="id-ID" sz="2400" b="1" dirty="0" err="1"/>
              <a:t>Features</a:t>
            </a:r>
            <a:endParaRPr lang="id-ID" sz="2400" b="1" dirty="0"/>
          </a:p>
          <a:p>
            <a:pPr>
              <a:lnSpc>
                <a:spcPct val="120000"/>
              </a:lnSpc>
            </a:pPr>
            <a:r>
              <a:rPr lang="en-US" sz="2400" b="1" dirty="0"/>
              <a:t>Extracting Features from </a:t>
            </a:r>
            <a:r>
              <a:rPr lang="en-US" sz="2400" b="1" dirty="0">
                <a:solidFill>
                  <a:srgbClr val="FFFF00"/>
                </a:solidFill>
              </a:rPr>
              <a:t>Categorical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Variables</a:t>
            </a:r>
            <a:endParaRPr lang="id-ID" sz="2400" b="1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</a:pPr>
            <a:r>
              <a:rPr lang="id-ID" sz="2400" b="1" dirty="0" err="1"/>
              <a:t>Extracting</a:t>
            </a:r>
            <a:r>
              <a:rPr lang="id-ID" sz="2400" b="1" dirty="0"/>
              <a:t> </a:t>
            </a:r>
            <a:r>
              <a:rPr lang="id-ID" sz="2400" b="1" dirty="0" err="1"/>
              <a:t>Features</a:t>
            </a:r>
            <a:r>
              <a:rPr lang="id-ID" sz="2400" b="1" dirty="0"/>
              <a:t> </a:t>
            </a:r>
            <a:r>
              <a:rPr lang="id-ID" sz="2400" b="1" dirty="0" err="1"/>
              <a:t>from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Text</a:t>
            </a:r>
            <a:endParaRPr lang="id-ID" sz="2400" b="1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</a:pPr>
            <a:r>
              <a:rPr lang="id-ID" sz="2400" b="1" dirty="0" err="1"/>
              <a:t>Extracting</a:t>
            </a:r>
            <a:r>
              <a:rPr lang="id-ID" sz="2400" b="1" dirty="0"/>
              <a:t> </a:t>
            </a:r>
            <a:r>
              <a:rPr lang="id-ID" sz="2400" b="1" dirty="0" err="1"/>
              <a:t>Features</a:t>
            </a:r>
            <a:r>
              <a:rPr lang="id-ID" sz="2400" b="1" dirty="0"/>
              <a:t> </a:t>
            </a:r>
            <a:r>
              <a:rPr lang="id-ID" sz="2400" b="1" dirty="0" err="1"/>
              <a:t>from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Images</a:t>
            </a:r>
            <a:endParaRPr lang="id-ID" sz="24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816-BC03-45EE-9189-2A4CCB2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7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6" y="140955"/>
            <a:ext cx="6689834" cy="72534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Word </a:t>
            </a:r>
            <a:r>
              <a:rPr lang="id-ID" dirty="0"/>
              <a:t>E</a:t>
            </a:r>
            <a:r>
              <a:rPr lang="en-US" dirty="0" err="1"/>
              <a:t>mbeddings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A69729A-1E40-41A0-83AA-96351E446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152" y="866775"/>
            <a:ext cx="6295696" cy="38211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35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185E14-E40C-41E6-BBD6-DD3F649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05" y="102393"/>
            <a:ext cx="5231100" cy="994863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Extracting</a:t>
            </a:r>
            <a:r>
              <a:rPr lang="id-ID" b="1" dirty="0"/>
              <a:t> </a:t>
            </a:r>
            <a:r>
              <a:rPr lang="id-ID" b="1" dirty="0" err="1"/>
              <a:t>Features</a:t>
            </a:r>
            <a:r>
              <a:rPr lang="id-ID" b="1" dirty="0"/>
              <a:t> </a:t>
            </a:r>
            <a:r>
              <a:rPr lang="id-ID" b="1" dirty="0" err="1"/>
              <a:t>from</a:t>
            </a:r>
            <a:r>
              <a:rPr lang="id-ID" b="1" dirty="0"/>
              <a:t> </a:t>
            </a:r>
            <a:r>
              <a:rPr lang="id-ID" b="1" dirty="0" err="1"/>
              <a:t>Image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8C3593-205C-4E5C-B76E-62E9D42B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66344"/>
            <a:ext cx="8246070" cy="34121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FF00"/>
                </a:solidFill>
              </a:rPr>
              <a:t>digital image </a:t>
            </a:r>
            <a:r>
              <a:rPr lang="en-US" sz="2400" dirty="0"/>
              <a:t>is usually a raster, or </a:t>
            </a:r>
            <a:r>
              <a:rPr lang="en-US" sz="2400" dirty="0" err="1"/>
              <a:t>pixmap</a:t>
            </a:r>
            <a:r>
              <a:rPr lang="en-US" sz="2400" dirty="0"/>
              <a:t>, that maps colors to coordinates on a grid.</a:t>
            </a:r>
            <a:r>
              <a:rPr lang="id-ID" sz="2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An</a:t>
            </a:r>
            <a:r>
              <a:rPr lang="id-ID" sz="2400" dirty="0"/>
              <a:t> </a:t>
            </a:r>
            <a:r>
              <a:rPr lang="en-US" sz="2400" dirty="0"/>
              <a:t>image can be viewed as </a:t>
            </a:r>
            <a:r>
              <a:rPr lang="en-US" sz="2400" b="1" dirty="0">
                <a:solidFill>
                  <a:srgbClr val="FFFF00"/>
                </a:solidFill>
              </a:rPr>
              <a:t>a matrix in which each element represents a color</a:t>
            </a:r>
            <a:r>
              <a:rPr lang="en-US" sz="2400" dirty="0"/>
              <a:t>. </a:t>
            </a:r>
            <a:endParaRPr lang="id-ID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A</a:t>
            </a:r>
            <a:r>
              <a:rPr lang="id-ID" sz="2400" dirty="0"/>
              <a:t> </a:t>
            </a:r>
            <a:r>
              <a:rPr lang="en-US" sz="2400" dirty="0"/>
              <a:t>basic feature representation for an image can be constructed by </a:t>
            </a:r>
            <a:r>
              <a:rPr lang="en-US" sz="2400" b="1" dirty="0">
                <a:solidFill>
                  <a:srgbClr val="FFFF00"/>
                </a:solidFill>
              </a:rPr>
              <a:t>reshaping the matrix into a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vector </a:t>
            </a:r>
            <a:r>
              <a:rPr lang="en-US" sz="2400" dirty="0"/>
              <a:t>by concatenating its rows together. </a:t>
            </a:r>
            <a:endParaRPr lang="id-ID" sz="2400" dirty="0"/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Optical Character Recognition (OCR) </a:t>
            </a:r>
            <a:r>
              <a:rPr lang="en-US" sz="2400" dirty="0"/>
              <a:t>is a</a:t>
            </a:r>
            <a:r>
              <a:rPr lang="id-ID" sz="2400" dirty="0"/>
              <a:t> </a:t>
            </a:r>
            <a:r>
              <a:rPr lang="en-US" sz="2400" dirty="0"/>
              <a:t>canonical machine learning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12ED2-6A1D-4274-8A10-9EE09A4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ACAB-AB2B-4A96-8AE3-F475D79F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3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185E14-E40C-41E6-BBD6-DD3F649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9" y="102393"/>
            <a:ext cx="7711536" cy="99486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b="1" dirty="0"/>
              <a:t>Using </a:t>
            </a:r>
            <a:r>
              <a:rPr lang="id-ID" b="1" dirty="0"/>
              <a:t>C</a:t>
            </a:r>
            <a:r>
              <a:rPr lang="en-US" b="1" dirty="0" err="1"/>
              <a:t>onvolutional</a:t>
            </a:r>
            <a:r>
              <a:rPr lang="en-US" b="1" dirty="0"/>
              <a:t> </a:t>
            </a:r>
            <a:r>
              <a:rPr lang="id-ID" b="1" dirty="0"/>
              <a:t>N</a:t>
            </a:r>
            <a:r>
              <a:rPr lang="en-US" b="1" dirty="0" err="1"/>
              <a:t>eural</a:t>
            </a:r>
            <a:r>
              <a:rPr lang="en-US" b="1" dirty="0"/>
              <a:t> </a:t>
            </a:r>
            <a:r>
              <a:rPr lang="id-ID" b="1" dirty="0"/>
              <a:t>N</a:t>
            </a:r>
            <a:r>
              <a:rPr lang="en-US" b="1" dirty="0" err="1"/>
              <a:t>etwork</a:t>
            </a:r>
            <a:r>
              <a:rPr lang="en-US" b="1" dirty="0"/>
              <a:t> </a:t>
            </a:r>
            <a:r>
              <a:rPr lang="id-ID" b="1" dirty="0"/>
              <a:t>A</a:t>
            </a:r>
            <a:r>
              <a:rPr lang="en-US" b="1" dirty="0" err="1"/>
              <a:t>ctivations</a:t>
            </a:r>
            <a:r>
              <a:rPr lang="id-ID" b="1" dirty="0"/>
              <a:t> </a:t>
            </a:r>
            <a:r>
              <a:rPr lang="en-US" b="1" dirty="0"/>
              <a:t>as </a:t>
            </a:r>
            <a:r>
              <a:rPr lang="id-ID" b="1" dirty="0"/>
              <a:t>F</a:t>
            </a:r>
            <a:r>
              <a:rPr lang="en-US" b="1" dirty="0" err="1"/>
              <a:t>eatures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9CA119F-055B-4761-92DA-6D153A8B1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34050"/>
            <a:ext cx="4996301" cy="32548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12ED2-6A1D-4274-8A10-9EE09A4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ACAB-AB2B-4A96-8AE3-F475D79F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714D3-9D45-41ED-B1DD-D636BDD56855}"/>
              </a:ext>
            </a:extLst>
          </p:cNvPr>
          <p:cNvSpPr txBox="1"/>
          <p:nvPr/>
        </p:nvSpPr>
        <p:spPr>
          <a:xfrm>
            <a:off x="5615153" y="3519388"/>
            <a:ext cx="30979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https://www.researchgate.net/publication/333752473_Real-time_event_detection_using_recurrent_neural_network_in_social_sensors/figures?lo=1</a:t>
            </a:r>
            <a:r>
              <a:rPr lang="id-ID" sz="1400" dirty="0">
                <a:solidFill>
                  <a:srgbClr val="FFFF00"/>
                </a:solidFill>
              </a:rPr>
              <a:t> 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2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6859-0F44-42CE-A66E-AD0FEAC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89FD-F5AA-462C-B177-3E45322A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B942-0BD5-4200-A141-CCBA4BECC33D}"/>
              </a:ext>
            </a:extLst>
          </p:cNvPr>
          <p:cNvSpPr/>
          <p:nvPr/>
        </p:nvSpPr>
        <p:spPr>
          <a:xfrm>
            <a:off x="990576" y="2110085"/>
            <a:ext cx="71628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You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Today</a:t>
            </a:r>
            <a:endParaRPr lang="id-ID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Always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Keep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Spirit!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98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Recognition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Pattern</a:t>
            </a:r>
            <a:r>
              <a:rPr lang="id-ID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0" y="1312605"/>
            <a:ext cx="4865031" cy="3465870"/>
          </a:xfrm>
        </p:spPr>
        <p:txBody>
          <a:bodyPr/>
          <a:lstStyle/>
          <a:p>
            <a:r>
              <a:rPr lang="id-ID" b="1" dirty="0" err="1">
                <a:solidFill>
                  <a:srgbClr val="FFFF00"/>
                </a:solidFill>
              </a:rPr>
              <a:t>Recognition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regarded</a:t>
            </a:r>
            <a:r>
              <a:rPr lang="id-ID" dirty="0"/>
              <a:t> as a </a:t>
            </a:r>
            <a:r>
              <a:rPr lang="id-ID" b="1" dirty="0" err="1">
                <a:solidFill>
                  <a:srgbClr val="FFFF00"/>
                </a:solidFill>
              </a:rPr>
              <a:t>basic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attribute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dirty="0" err="1"/>
              <a:t>of</a:t>
            </a:r>
            <a:r>
              <a:rPr lang="id-ID" dirty="0"/>
              <a:t> human </a:t>
            </a:r>
            <a:r>
              <a:rPr lang="id-ID" dirty="0" err="1"/>
              <a:t>beings</a:t>
            </a:r>
            <a:r>
              <a:rPr lang="id-ID" dirty="0"/>
              <a:t>, as </a:t>
            </a:r>
            <a:r>
              <a:rPr lang="id-ID" dirty="0" err="1"/>
              <a:t>well</a:t>
            </a:r>
            <a:r>
              <a:rPr lang="id-ID" dirty="0"/>
              <a:t> as </a:t>
            </a:r>
            <a:r>
              <a:rPr lang="id-ID" dirty="0" err="1"/>
              <a:t>other</a:t>
            </a:r>
            <a:r>
              <a:rPr lang="id-ID" dirty="0"/>
              <a:t> </a:t>
            </a:r>
            <a:r>
              <a:rPr lang="id-ID" dirty="0" err="1"/>
              <a:t>living</a:t>
            </a:r>
            <a:r>
              <a:rPr lang="id-ID" dirty="0"/>
              <a:t> </a:t>
            </a:r>
            <a:r>
              <a:rPr lang="id-ID" dirty="0" err="1"/>
              <a:t>organisms</a:t>
            </a:r>
            <a:r>
              <a:rPr lang="id-ID" dirty="0"/>
              <a:t>.</a:t>
            </a:r>
          </a:p>
          <a:p>
            <a:r>
              <a:rPr lang="id-ID" dirty="0" err="1"/>
              <a:t>Recognition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carried</a:t>
            </a:r>
            <a:r>
              <a:rPr lang="id-ID" dirty="0"/>
              <a:t> </a:t>
            </a:r>
            <a:r>
              <a:rPr lang="id-ID" dirty="0" err="1"/>
              <a:t>out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</a:t>
            </a:r>
            <a:r>
              <a:rPr lang="id-ID" dirty="0" err="1"/>
              <a:t>looking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pattern</a:t>
            </a:r>
            <a:r>
              <a:rPr lang="id-ID" dirty="0"/>
              <a:t>, </a:t>
            </a:r>
            <a:r>
              <a:rPr lang="id-ID" dirty="0" err="1"/>
              <a:t>namely</a:t>
            </a:r>
            <a:r>
              <a:rPr lang="id-ID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the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description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of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an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object</a:t>
            </a:r>
            <a:r>
              <a:rPr lang="id-ID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3896-5B70-45FC-8889-46673A9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asil gambar untuk recognition">
            <a:extLst>
              <a:ext uri="{FF2B5EF4-FFF2-40B4-BE49-F238E27FC236}">
                <a16:creationId xmlns:a16="http://schemas.microsoft.com/office/drawing/2014/main" id="{B32F4AB0-E9E0-4767-841B-F91BC150F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2"/>
          <a:stretch/>
        </p:blipFill>
        <p:spPr bwMode="auto">
          <a:xfrm>
            <a:off x="5328745" y="1742309"/>
            <a:ext cx="3586165" cy="25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 err="1"/>
              <a:t>Types</a:t>
            </a:r>
            <a:r>
              <a:rPr lang="id-ID" sz="4000" dirty="0"/>
              <a:t> </a:t>
            </a:r>
            <a:r>
              <a:rPr lang="id-ID" sz="4000" dirty="0" err="1"/>
              <a:t>of</a:t>
            </a:r>
            <a:r>
              <a:rPr lang="id-ID" sz="4000" dirty="0"/>
              <a:t> </a:t>
            </a:r>
            <a:r>
              <a:rPr lang="id-ID" sz="4000" dirty="0" err="1"/>
              <a:t>Recognition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02070" y="1268361"/>
            <a:ext cx="6592104" cy="3420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d-ID" dirty="0">
                <a:solidFill>
                  <a:schemeClr val="tx1"/>
                </a:solidFill>
              </a:rPr>
              <a:t>The </a:t>
            </a:r>
            <a:r>
              <a:rPr lang="id-ID" dirty="0" err="1">
                <a:solidFill>
                  <a:schemeClr val="tx1"/>
                </a:solidFill>
              </a:rPr>
              <a:t>recognition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of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concrete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items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2400" dirty="0" err="1">
                <a:solidFill>
                  <a:schemeClr val="tx1"/>
                </a:solidFill>
              </a:rPr>
              <a:t>Recognizing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characters</a:t>
            </a:r>
            <a:r>
              <a:rPr lang="id-ID" sz="2400" dirty="0">
                <a:solidFill>
                  <a:schemeClr val="tx1"/>
                </a:solidFill>
              </a:rPr>
              <a:t>, </a:t>
            </a:r>
            <a:r>
              <a:rPr lang="id-ID" sz="2400" dirty="0" err="1">
                <a:solidFill>
                  <a:schemeClr val="tx1"/>
                </a:solidFill>
              </a:rPr>
              <a:t>pictures</a:t>
            </a:r>
            <a:r>
              <a:rPr lang="id-ID" sz="2400" dirty="0">
                <a:solidFill>
                  <a:schemeClr val="tx1"/>
                </a:solidFill>
              </a:rPr>
              <a:t>, music, </a:t>
            </a:r>
            <a:r>
              <a:rPr lang="id-ID" sz="2400" dirty="0" err="1">
                <a:solidFill>
                  <a:schemeClr val="tx1"/>
                </a:solidFill>
              </a:rPr>
              <a:t>and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objects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around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us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2400" dirty="0" err="1">
                <a:solidFill>
                  <a:schemeClr val="tx1"/>
                </a:solidFill>
              </a:rPr>
              <a:t>Called</a:t>
            </a:r>
            <a:r>
              <a:rPr lang="id-ID" sz="2400" dirty="0">
                <a:solidFill>
                  <a:schemeClr val="tx1"/>
                </a:solidFill>
              </a:rPr>
              <a:t> as </a:t>
            </a:r>
            <a:r>
              <a:rPr lang="id-ID" sz="2400" b="1" dirty="0" err="1">
                <a:solidFill>
                  <a:srgbClr val="C00000"/>
                </a:solidFill>
              </a:rPr>
              <a:t>sensory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recognition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(visual </a:t>
            </a:r>
            <a:r>
              <a:rPr lang="id-ID" sz="2400" dirty="0" err="1">
                <a:solidFill>
                  <a:schemeClr val="tx1"/>
                </a:solidFill>
              </a:rPr>
              <a:t>and</a:t>
            </a:r>
            <a:r>
              <a:rPr lang="id-ID" sz="2400" dirty="0">
                <a:solidFill>
                  <a:schemeClr val="tx1"/>
                </a:solidFill>
              </a:rPr>
              <a:t> aural </a:t>
            </a:r>
            <a:r>
              <a:rPr lang="id-ID" sz="2400" dirty="0" err="1">
                <a:solidFill>
                  <a:schemeClr val="tx1"/>
                </a:solidFill>
              </a:rPr>
              <a:t>pattern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recognition</a:t>
            </a:r>
            <a:r>
              <a:rPr lang="id-ID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id-ID" dirty="0">
                <a:solidFill>
                  <a:schemeClr val="tx1"/>
                </a:solidFill>
              </a:rPr>
              <a:t>The </a:t>
            </a:r>
            <a:r>
              <a:rPr lang="id-ID" dirty="0" err="1">
                <a:solidFill>
                  <a:schemeClr val="tx1"/>
                </a:solidFill>
              </a:rPr>
              <a:t>recognition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of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abstract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items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2400" dirty="0" err="1">
                <a:solidFill>
                  <a:schemeClr val="tx1"/>
                </a:solidFill>
              </a:rPr>
              <a:t>Recognizing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old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argument</a:t>
            </a:r>
            <a:r>
              <a:rPr lang="id-ID" sz="2400" dirty="0">
                <a:solidFill>
                  <a:schemeClr val="tx1"/>
                </a:solidFill>
              </a:rPr>
              <a:t>, </a:t>
            </a:r>
            <a:r>
              <a:rPr lang="id-ID" sz="2400" dirty="0" err="1">
                <a:solidFill>
                  <a:schemeClr val="tx1"/>
                </a:solidFill>
              </a:rPr>
              <a:t>solution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of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problems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while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eyes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and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ears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closes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2400" dirty="0" err="1">
                <a:solidFill>
                  <a:schemeClr val="tx1"/>
                </a:solidFill>
              </a:rPr>
              <a:t>Called</a:t>
            </a:r>
            <a:r>
              <a:rPr lang="id-ID" sz="2400" dirty="0">
                <a:solidFill>
                  <a:schemeClr val="tx1"/>
                </a:solidFill>
              </a:rPr>
              <a:t> as </a:t>
            </a:r>
            <a:r>
              <a:rPr lang="id-ID" sz="2400" b="1" dirty="0" err="1">
                <a:solidFill>
                  <a:srgbClr val="C00000"/>
                </a:solidFill>
              </a:rPr>
              <a:t>conceptual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recognition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Pattern</a:t>
            </a:r>
            <a:r>
              <a:rPr lang="id-ID" sz="4000" dirty="0"/>
              <a:t> </a:t>
            </a:r>
            <a:r>
              <a:rPr lang="id-ID" sz="4000" dirty="0" err="1"/>
              <a:t>Recognition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4414" y="1131886"/>
            <a:ext cx="6749760" cy="35566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d-ID" sz="2400" dirty="0">
                <a:solidFill>
                  <a:schemeClr val="tx1"/>
                </a:solidFill>
              </a:rPr>
              <a:t>The </a:t>
            </a:r>
            <a:r>
              <a:rPr lang="id-ID" sz="2400" b="1" dirty="0" err="1">
                <a:solidFill>
                  <a:srgbClr val="C00000"/>
                </a:solidFill>
              </a:rPr>
              <a:t>categorization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of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input</a:t>
            </a:r>
            <a:r>
              <a:rPr lang="id-ID" sz="2400" dirty="0">
                <a:solidFill>
                  <a:schemeClr val="tx1"/>
                </a:solidFill>
              </a:rPr>
              <a:t> data </a:t>
            </a:r>
            <a:r>
              <a:rPr lang="id-ID" sz="2400" dirty="0" err="1">
                <a:solidFill>
                  <a:schemeClr val="tx1"/>
                </a:solidFill>
              </a:rPr>
              <a:t>into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identifiable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classes</a:t>
            </a:r>
            <a:r>
              <a:rPr lang="id-ID" sz="2400" dirty="0">
                <a:solidFill>
                  <a:schemeClr val="tx1"/>
                </a:solidFill>
              </a:rPr>
              <a:t> via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extraction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of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significant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features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or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attributes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>
                <a:solidFill>
                  <a:schemeClr val="tx1"/>
                </a:solidFill>
              </a:rPr>
              <a:t>of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data </a:t>
            </a:r>
            <a:r>
              <a:rPr lang="id-ID" sz="2400" dirty="0" err="1">
                <a:solidFill>
                  <a:schemeClr val="tx1"/>
                </a:solidFill>
              </a:rPr>
              <a:t>from</a:t>
            </a:r>
            <a:r>
              <a:rPr lang="id-ID" sz="2400" dirty="0">
                <a:solidFill>
                  <a:schemeClr val="tx1"/>
                </a:solidFill>
              </a:rPr>
              <a:t> a </a:t>
            </a:r>
            <a:r>
              <a:rPr lang="id-ID" sz="2400" dirty="0" err="1">
                <a:solidFill>
                  <a:schemeClr val="tx1"/>
                </a:solidFill>
              </a:rPr>
              <a:t>background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of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irrelevant</a:t>
            </a:r>
            <a:r>
              <a:rPr lang="id-ID" sz="2400" dirty="0">
                <a:solidFill>
                  <a:schemeClr val="tx1"/>
                </a:solidFill>
              </a:rPr>
              <a:t> detail.</a:t>
            </a:r>
          </a:p>
          <a:p>
            <a:pPr>
              <a:lnSpc>
                <a:spcPct val="110000"/>
              </a:lnSpc>
            </a:pPr>
            <a:endParaRPr lang="id-ID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d-ID" sz="2400" b="1" dirty="0" err="1">
                <a:solidFill>
                  <a:srgbClr val="C00000"/>
                </a:solidFill>
              </a:rPr>
              <a:t>Recognition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is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/>
              <a:t>to</a:t>
            </a:r>
            <a:r>
              <a:rPr lang="id-ID" sz="2400" b="1" dirty="0"/>
              <a:t> </a:t>
            </a:r>
            <a:r>
              <a:rPr lang="id-ID" sz="2400" b="1" dirty="0" err="1"/>
              <a:t>distinguish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classify</a:t>
            </a:r>
            <a:r>
              <a:rPr lang="id-ID" sz="2400" b="1" dirty="0"/>
              <a:t> </a:t>
            </a:r>
            <a:r>
              <a:rPr lang="id-ID" sz="2400" b="1" dirty="0" err="1"/>
              <a:t>object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id-ID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d-ID" sz="2400" b="1" dirty="0">
                <a:solidFill>
                  <a:srgbClr val="C00000"/>
                </a:solidFill>
              </a:rPr>
              <a:t>The problem </a:t>
            </a:r>
            <a:r>
              <a:rPr lang="id-ID" sz="2400" dirty="0" err="1">
                <a:solidFill>
                  <a:schemeClr val="tx1"/>
                </a:solidFill>
              </a:rPr>
              <a:t>is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/>
              <a:t>discrimination</a:t>
            </a:r>
            <a:r>
              <a:rPr lang="id-ID" sz="2400" b="1" dirty="0"/>
              <a:t> </a:t>
            </a:r>
            <a:r>
              <a:rPr lang="id-ID" sz="2400" dirty="0" err="1">
                <a:solidFill>
                  <a:schemeClr val="tx1"/>
                </a:solidFill>
              </a:rPr>
              <a:t>of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input</a:t>
            </a:r>
            <a:r>
              <a:rPr lang="id-ID" sz="2400" dirty="0">
                <a:solidFill>
                  <a:schemeClr val="tx1"/>
                </a:solidFill>
              </a:rPr>
              <a:t> data </a:t>
            </a:r>
            <a:r>
              <a:rPr lang="id-ID" sz="2400" dirty="0" err="1">
                <a:solidFill>
                  <a:schemeClr val="tx1"/>
                </a:solidFill>
              </a:rPr>
              <a:t>between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population</a:t>
            </a:r>
            <a:r>
              <a:rPr lang="id-ID" sz="2400" dirty="0">
                <a:solidFill>
                  <a:schemeClr val="tx1"/>
                </a:solidFill>
              </a:rPr>
              <a:t> via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search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for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/>
              <a:t>features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or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/>
              <a:t>invariant</a:t>
            </a:r>
            <a:r>
              <a:rPr lang="id-ID" sz="2400" b="1" dirty="0"/>
              <a:t> </a:t>
            </a:r>
            <a:r>
              <a:rPr lang="id-ID" sz="2400" b="1" dirty="0" err="1"/>
              <a:t>attributes</a:t>
            </a:r>
            <a:r>
              <a:rPr lang="id-ID" sz="2400" b="1" dirty="0"/>
              <a:t> </a:t>
            </a:r>
            <a:r>
              <a:rPr lang="id-ID" sz="2400" dirty="0" err="1">
                <a:solidFill>
                  <a:schemeClr val="tx1"/>
                </a:solidFill>
              </a:rPr>
              <a:t>among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members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of</a:t>
            </a:r>
            <a:r>
              <a:rPr lang="id-ID" sz="2400" dirty="0">
                <a:solidFill>
                  <a:schemeClr val="tx1"/>
                </a:solidFill>
              </a:rPr>
              <a:t> a </a:t>
            </a:r>
            <a:r>
              <a:rPr lang="id-ID" sz="2400" dirty="0" err="1">
                <a:solidFill>
                  <a:schemeClr val="tx1"/>
                </a:solidFill>
              </a:rPr>
              <a:t>population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/>
              <a:t>A </a:t>
            </a:r>
            <a:r>
              <a:rPr lang="id-ID" sz="4000" dirty="0" err="1"/>
              <a:t>Pattern</a:t>
            </a:r>
            <a:r>
              <a:rPr lang="id-ID" sz="4000" dirty="0"/>
              <a:t> </a:t>
            </a:r>
            <a:r>
              <a:rPr lang="id-ID" sz="4000" dirty="0" err="1"/>
              <a:t>Recognition</a:t>
            </a:r>
            <a:r>
              <a:rPr lang="id-ID" sz="4000" dirty="0"/>
              <a:t> System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20FA5E-A4A8-4903-94C4-AF08A562B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69"/>
          <a:stretch/>
        </p:blipFill>
        <p:spPr>
          <a:xfrm>
            <a:off x="2257618" y="995251"/>
            <a:ext cx="6115977" cy="3671342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6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9DE64B-8F62-4A34-89A6-4AD3BFE2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07" y="224337"/>
            <a:ext cx="4863238" cy="763526"/>
          </a:xfrm>
        </p:spPr>
        <p:txBody>
          <a:bodyPr/>
          <a:lstStyle/>
          <a:p>
            <a:pPr algn="ctr"/>
            <a:r>
              <a:rPr lang="id-ID" dirty="0" err="1"/>
              <a:t>Classification</a:t>
            </a:r>
            <a:r>
              <a:rPr lang="id-ID" dirty="0"/>
              <a:t> </a:t>
            </a:r>
            <a:r>
              <a:rPr lang="id-ID" dirty="0" err="1"/>
              <a:t>Tasks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1A016E-436A-47B5-BB7C-1D3619B1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56" y="1621270"/>
            <a:ext cx="7902488" cy="27510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0552F-AB29-49D7-BB88-38778C5C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4198-0D43-48E0-ADE3-DEE71014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55" y="224337"/>
            <a:ext cx="4915790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What</a:t>
            </a:r>
            <a:r>
              <a:rPr lang="id-ID" sz="4000" dirty="0"/>
              <a:t> </a:t>
            </a:r>
            <a:r>
              <a:rPr lang="id-ID" sz="4000" dirty="0" err="1"/>
              <a:t>is</a:t>
            </a:r>
            <a:r>
              <a:rPr lang="id-ID" sz="4000" dirty="0"/>
              <a:t> </a:t>
            </a:r>
            <a:r>
              <a:rPr lang="id-ID" sz="4000" dirty="0" err="1"/>
              <a:t>Feature</a:t>
            </a:r>
            <a:r>
              <a:rPr lang="id-ID" sz="4000" dirty="0"/>
              <a:t>?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B55BC-807A-45C6-A0C4-23AA755B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3" y="1576552"/>
            <a:ext cx="4381555" cy="2343807"/>
          </a:xfrm>
        </p:spPr>
        <p:txBody>
          <a:bodyPr>
            <a:normAutofit/>
          </a:bodyPr>
          <a:lstStyle/>
          <a:p>
            <a:r>
              <a:rPr lang="id-ID" dirty="0" err="1"/>
              <a:t>Feature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attribute</a:t>
            </a:r>
            <a:r>
              <a:rPr lang="id-ID" b="1" dirty="0">
                <a:solidFill>
                  <a:srgbClr val="FFFF00"/>
                </a:solidFill>
              </a:rPr>
              <a:t>, </a:t>
            </a:r>
            <a:r>
              <a:rPr lang="id-ID" b="1" dirty="0" err="1">
                <a:solidFill>
                  <a:srgbClr val="FFFF00"/>
                </a:solidFill>
              </a:rPr>
              <a:t>characteristic</a:t>
            </a:r>
            <a:r>
              <a:rPr lang="id-ID" b="1" dirty="0">
                <a:solidFill>
                  <a:srgbClr val="FFFF00"/>
                </a:solidFill>
              </a:rPr>
              <a:t>, </a:t>
            </a:r>
            <a:r>
              <a:rPr lang="id-ID" b="1" dirty="0" err="1">
                <a:solidFill>
                  <a:srgbClr val="FFFF00"/>
                </a:solidFill>
              </a:rPr>
              <a:t>traits</a:t>
            </a:r>
            <a:r>
              <a:rPr lang="id-ID" b="1" dirty="0">
                <a:solidFill>
                  <a:srgbClr val="FFFF00"/>
                </a:solidFill>
              </a:rPr>
              <a:t>, </a:t>
            </a:r>
            <a:r>
              <a:rPr lang="id-ID" b="1" dirty="0" err="1">
                <a:solidFill>
                  <a:srgbClr val="FFFF00"/>
                </a:solidFill>
              </a:rPr>
              <a:t>marks</a:t>
            </a:r>
            <a:r>
              <a:rPr lang="id-ID" dirty="0"/>
              <a:t>,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something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special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about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an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object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0A692-A1B1-4B02-831D-D92B4A06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C5EB5-B529-4FD7-8E36-F5E228F3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39" y="3632082"/>
            <a:ext cx="4271738" cy="576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16B40-8698-49EE-B941-5203CFBB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10" y="1346787"/>
            <a:ext cx="2895600" cy="34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On-screen Show (16:9)</PresentationFormat>
  <Paragraphs>227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Helvetica Neue</vt:lpstr>
      <vt:lpstr>Wingdings</vt:lpstr>
      <vt:lpstr>Office Theme</vt:lpstr>
      <vt:lpstr>Feature Extraction</vt:lpstr>
      <vt:lpstr>Disclaimer</vt:lpstr>
      <vt:lpstr>Outline</vt:lpstr>
      <vt:lpstr>What is Recognition and Pattern?</vt:lpstr>
      <vt:lpstr>Types of Recognition</vt:lpstr>
      <vt:lpstr>Pattern Recognition</vt:lpstr>
      <vt:lpstr>A Pattern Recognition System</vt:lpstr>
      <vt:lpstr>Classification Tasks</vt:lpstr>
      <vt:lpstr>What is Feature?</vt:lpstr>
      <vt:lpstr>Feature Extraction</vt:lpstr>
      <vt:lpstr>Standardizing features</vt:lpstr>
      <vt:lpstr>Extracting Features from Categorical Variables</vt:lpstr>
      <vt:lpstr>Extracting Features from Categorical Variables – One-hot Encoding</vt:lpstr>
      <vt:lpstr>Extracting Features from Text</vt:lpstr>
      <vt:lpstr>The Bag-of-Words Model</vt:lpstr>
      <vt:lpstr>The Bag-of-Words Model</vt:lpstr>
      <vt:lpstr>The Bag-of-Words Example</vt:lpstr>
      <vt:lpstr>The Bag-of-Words Example (1)</vt:lpstr>
      <vt:lpstr>The Bag-of-Words Example</vt:lpstr>
      <vt:lpstr>Stop Word Filtering</vt:lpstr>
      <vt:lpstr>Stop Word Filtering Example</vt:lpstr>
      <vt:lpstr>Stemming and Lemmatization</vt:lpstr>
      <vt:lpstr>Stemming and Lemmatization Example</vt:lpstr>
      <vt:lpstr>Extending Bag-of-Words with TF-IDF Weights</vt:lpstr>
      <vt:lpstr>Extending Bag-of-Words with TF-IDF Weights</vt:lpstr>
      <vt:lpstr>Extending Bag-of-Words with TF-IDF Weights</vt:lpstr>
      <vt:lpstr>Extending Bag-of-Words with TF-IDF Weights</vt:lpstr>
      <vt:lpstr>Space-Efficient Feature Vectorizing with the Hashing Trick</vt:lpstr>
      <vt:lpstr>Word Embeddings</vt:lpstr>
      <vt:lpstr>Word Embeddings</vt:lpstr>
      <vt:lpstr>Extracting Features from Image</vt:lpstr>
      <vt:lpstr>Using Convolutional Neural Network Activations as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2021-02-15T13:09:45Z</dcterms:modified>
</cp:coreProperties>
</file>