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1"/>
  </p:notesMasterIdLst>
  <p:sldIdLst>
    <p:sldId id="256" r:id="rId2"/>
    <p:sldId id="353" r:id="rId3"/>
    <p:sldId id="354" r:id="rId4"/>
    <p:sldId id="406" r:id="rId5"/>
    <p:sldId id="257" r:id="rId6"/>
    <p:sldId id="259" r:id="rId7"/>
    <p:sldId id="407" r:id="rId8"/>
    <p:sldId id="355" r:id="rId9"/>
    <p:sldId id="408" r:id="rId10"/>
    <p:sldId id="357" r:id="rId11"/>
    <p:sldId id="356" r:id="rId12"/>
    <p:sldId id="260" r:id="rId13"/>
    <p:sldId id="358" r:id="rId14"/>
    <p:sldId id="359" r:id="rId15"/>
    <p:sldId id="360" r:id="rId16"/>
    <p:sldId id="361" r:id="rId17"/>
    <p:sldId id="362" r:id="rId18"/>
    <p:sldId id="364" r:id="rId19"/>
    <p:sldId id="370" r:id="rId20"/>
    <p:sldId id="382" r:id="rId21"/>
    <p:sldId id="413" r:id="rId22"/>
    <p:sldId id="383" r:id="rId23"/>
    <p:sldId id="384" r:id="rId24"/>
    <p:sldId id="385" r:id="rId25"/>
    <p:sldId id="411" r:id="rId26"/>
    <p:sldId id="412" r:id="rId27"/>
    <p:sldId id="410" r:id="rId28"/>
    <p:sldId id="381" r:id="rId29"/>
    <p:sldId id="290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80064"/>
    <a:srgbClr val="003635"/>
    <a:srgbClr val="9EFF29"/>
    <a:srgbClr val="C33A1F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0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0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57699" y="1727406"/>
            <a:ext cx="4545519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08317" y="3605645"/>
            <a:ext cx="4794901" cy="1080655"/>
          </a:xfrm>
        </p:spPr>
        <p:txBody>
          <a:bodyPr>
            <a:noAutofit/>
          </a:bodyPr>
          <a:lstStyle>
            <a:lvl1pPr marL="0" indent="0" algn="r">
              <a:buNone/>
              <a:defRPr sz="20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sz="1800" b="1" dirty="0"/>
              <a:t>Tim Pengajaran </a:t>
            </a:r>
          </a:p>
          <a:p>
            <a:r>
              <a:rPr lang="id-ID" sz="1800" b="1" dirty="0"/>
              <a:t>Mata Kuliah </a:t>
            </a:r>
            <a:r>
              <a:rPr lang="id-ID" sz="1800" b="1" dirty="0" err="1">
                <a:solidFill>
                  <a:srgbClr val="FFFF00"/>
                </a:solidFill>
              </a:rPr>
              <a:t>Machine</a:t>
            </a:r>
            <a:r>
              <a:rPr lang="id-ID" sz="1800" b="1" dirty="0">
                <a:solidFill>
                  <a:srgbClr val="FFFF00"/>
                </a:solidFill>
              </a:rPr>
              <a:t> </a:t>
            </a:r>
            <a:r>
              <a:rPr lang="id-ID" sz="1800" b="1" dirty="0" err="1">
                <a:solidFill>
                  <a:srgbClr val="FFFF00"/>
                </a:solidFill>
              </a:rPr>
              <a:t>Learning</a:t>
            </a:r>
            <a:r>
              <a:rPr lang="id-ID" sz="1800" b="1" dirty="0">
                <a:solidFill>
                  <a:srgbClr val="FFFF00"/>
                </a:solidFill>
              </a:rPr>
              <a:t> </a:t>
            </a:r>
          </a:p>
          <a:p>
            <a:r>
              <a:rPr lang="id-ID" sz="1800" b="1" dirty="0"/>
              <a:t>Jurusan Teknologi Informasi Tahun 2021</a:t>
            </a:r>
            <a:endParaRPr lang="en-US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21CA4-06E5-40E1-A0B1-03486A488D40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1E6A7FC-F1CC-413D-9B04-EE5333A236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115" y="277211"/>
            <a:ext cx="1136443" cy="115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8993-6483-4C5E-926B-5226E424BD10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A251-D308-4C01-845F-C3EFBDDE2258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D6D6-6099-4795-BC81-CF742B7A0C55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545" y="102394"/>
            <a:ext cx="4782500" cy="108217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E072-D522-424C-BA43-5570233AA8E9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177" y="406537"/>
            <a:ext cx="6707711" cy="725349"/>
          </a:xfrm>
        </p:spPr>
        <p:txBody>
          <a:bodyPr>
            <a:normAutofit/>
          </a:bodyPr>
          <a:lstStyle>
            <a:lvl1pPr algn="ctr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882" y="1268361"/>
            <a:ext cx="6730291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4795-8FF5-4761-BFE1-3C6CE42CCF65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6259-59F1-479E-8BC9-98EA18A7D198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501D9-3CAE-4D0B-AD8B-C6E0D0DADB96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EEC3-EA41-4629-ABF7-8ABBE0BCDE8A}" type="datetime1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23A12-8D25-48ED-A79F-48DDDF37238E}" type="datetime1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C147-E312-4D21-9625-53997E446503}" type="datetime1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108A-4706-4FDB-AE6F-A6770057F4AB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6982" y="205979"/>
            <a:ext cx="477981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F2B1E-D91F-4B77-AF51-F76B6644762E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Machine Learning 2021 - Materi 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917" y="1776248"/>
            <a:ext cx="4561490" cy="1660635"/>
          </a:xfrm>
        </p:spPr>
        <p:txBody>
          <a:bodyPr>
            <a:normAutofit/>
          </a:bodyPr>
          <a:lstStyle/>
          <a:p>
            <a:r>
              <a:rPr lang="id-ID" sz="4400" dirty="0" err="1"/>
              <a:t>Logistic</a:t>
            </a:r>
            <a:r>
              <a:rPr lang="id-ID" sz="4400" dirty="0"/>
              <a:t> </a:t>
            </a:r>
            <a:r>
              <a:rPr lang="id-ID" sz="4400" dirty="0" err="1"/>
              <a:t>Regression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9751" y="3700908"/>
            <a:ext cx="4729656" cy="1175892"/>
          </a:xfrm>
        </p:spPr>
        <p:txBody>
          <a:bodyPr/>
          <a:lstStyle/>
          <a:p>
            <a:r>
              <a:rPr lang="id-ID" sz="2000" b="1" dirty="0"/>
              <a:t>Tim Pengajaran </a:t>
            </a:r>
          </a:p>
          <a:p>
            <a:r>
              <a:rPr lang="id-ID" sz="2000" b="1" dirty="0"/>
              <a:t>Mata Kuliah </a:t>
            </a:r>
            <a:r>
              <a:rPr lang="id-ID" sz="2000" b="1" dirty="0" err="1">
                <a:solidFill>
                  <a:srgbClr val="FFFF00"/>
                </a:solidFill>
              </a:rPr>
              <a:t>Machine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id-ID" sz="2000" b="1" dirty="0" err="1">
                <a:solidFill>
                  <a:srgbClr val="FFFF00"/>
                </a:solidFill>
              </a:rPr>
              <a:t>Learning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</a:p>
          <a:p>
            <a:r>
              <a:rPr lang="id-ID" sz="2000" b="1" dirty="0"/>
              <a:t>Jurusan Teknologi Informasi Tahun 2021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3890" y="233382"/>
            <a:ext cx="8035996" cy="725349"/>
          </a:xfrm>
        </p:spPr>
        <p:txBody>
          <a:bodyPr>
            <a:noAutofit/>
          </a:bodyPr>
          <a:lstStyle/>
          <a:p>
            <a:pPr algn="ctr"/>
            <a:r>
              <a:rPr lang="id-ID" sz="3200" dirty="0" err="1"/>
              <a:t>Binary</a:t>
            </a:r>
            <a:r>
              <a:rPr lang="id-ID" sz="3200" dirty="0"/>
              <a:t> </a:t>
            </a:r>
            <a:r>
              <a:rPr lang="id-ID" sz="3200" dirty="0" err="1"/>
              <a:t>Classification</a:t>
            </a:r>
            <a:r>
              <a:rPr lang="id-ID" sz="3200" dirty="0"/>
              <a:t> Performance </a:t>
            </a:r>
            <a:r>
              <a:rPr lang="id-ID" sz="3200" dirty="0" err="1"/>
              <a:t>Metrics</a:t>
            </a:r>
            <a:endParaRPr lang="en-US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72094-E4CD-4181-84FE-70E3D091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882" y="1135117"/>
            <a:ext cx="6730291" cy="35533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Accuracy</a:t>
            </a:r>
            <a:r>
              <a:rPr lang="id-ID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Precision</a:t>
            </a:r>
            <a:r>
              <a:rPr lang="id-ID" b="1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Recall</a:t>
            </a:r>
            <a:r>
              <a:rPr lang="id-ID" b="1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F1 </a:t>
            </a:r>
            <a:r>
              <a:rPr lang="id-ID" b="1" dirty="0">
                <a:solidFill>
                  <a:schemeClr val="tx1"/>
                </a:solidFill>
              </a:rPr>
              <a:t>M</a:t>
            </a:r>
            <a:r>
              <a:rPr lang="en-US" b="1" dirty="0" err="1">
                <a:solidFill>
                  <a:schemeClr val="tx1"/>
                </a:solidFill>
              </a:rPr>
              <a:t>easure</a:t>
            </a:r>
            <a:r>
              <a:rPr lang="id-ID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ROC AUC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score</a:t>
            </a:r>
            <a:r>
              <a:rPr lang="id-ID" b="1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id-ID" b="1" dirty="0">
                <a:solidFill>
                  <a:schemeClr val="tx1"/>
                </a:solidFill>
              </a:rPr>
              <a:t>A</a:t>
            </a:r>
            <a:r>
              <a:rPr lang="en-US" b="1" dirty="0" err="1">
                <a:solidFill>
                  <a:schemeClr val="tx1"/>
                </a:solidFill>
              </a:rPr>
              <a:t>ll</a:t>
            </a:r>
            <a:r>
              <a:rPr lang="en-US" b="1" dirty="0">
                <a:solidFill>
                  <a:schemeClr val="tx1"/>
                </a:solidFill>
              </a:rPr>
              <a:t> of these measures depend on the concept of </a:t>
            </a:r>
            <a:r>
              <a:rPr lang="en-US" b="1" dirty="0">
                <a:solidFill>
                  <a:srgbClr val="C00000"/>
                </a:solidFill>
              </a:rPr>
              <a:t>true positives, true negatives, false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positives, and false negatives</a:t>
            </a:r>
            <a:r>
              <a:rPr lang="en-US" b="1" dirty="0">
                <a:solidFill>
                  <a:schemeClr val="tx1"/>
                </a:solidFill>
              </a:rPr>
              <a:t>. </a:t>
            </a:r>
            <a:endParaRPr lang="id-ID" b="1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Positive and negative refer to </a:t>
            </a:r>
            <a:r>
              <a:rPr lang="en-US" b="1" dirty="0">
                <a:solidFill>
                  <a:srgbClr val="C00000"/>
                </a:solidFill>
              </a:rPr>
              <a:t>the classes</a:t>
            </a:r>
            <a:r>
              <a:rPr lang="en-US" b="1" dirty="0">
                <a:solidFill>
                  <a:schemeClr val="tx1"/>
                </a:solidFill>
              </a:rPr>
              <a:t>. </a:t>
            </a:r>
            <a:endParaRPr lang="id-ID" b="1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True and false</a:t>
            </a:r>
            <a:r>
              <a:rPr lang="id-ID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denote whether the predicted class is the same as </a:t>
            </a:r>
            <a:r>
              <a:rPr lang="en-US" b="1" dirty="0">
                <a:solidFill>
                  <a:srgbClr val="C00000"/>
                </a:solidFill>
              </a:rPr>
              <a:t>the true class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26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9DE64B-8F62-4A34-89A6-4AD3BFE2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07" y="224337"/>
            <a:ext cx="4863238" cy="763526"/>
          </a:xfrm>
        </p:spPr>
        <p:txBody>
          <a:bodyPr/>
          <a:lstStyle/>
          <a:p>
            <a:pPr algn="ctr"/>
            <a:r>
              <a:rPr lang="id-ID" sz="3600" dirty="0"/>
              <a:t>Performance </a:t>
            </a:r>
            <a:r>
              <a:rPr lang="id-ID" sz="3600" dirty="0" err="1"/>
              <a:t>Metrics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0552F-AB29-49D7-BB88-38778C5C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E4198-0D43-48E0-ADE3-DEE71014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5290F3-E3AE-4F98-842E-E674D738C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77" y="1454861"/>
            <a:ext cx="4266499" cy="309611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28939E-97C4-4B02-83BE-7A105B2CEAE8}"/>
              </a:ext>
            </a:extLst>
          </p:cNvPr>
          <p:cNvSpPr txBox="1"/>
          <p:nvPr/>
        </p:nvSpPr>
        <p:spPr>
          <a:xfrm>
            <a:off x="4813738" y="1518503"/>
            <a:ext cx="3993931" cy="3032476"/>
          </a:xfrm>
          <a:prstGeom prst="rect">
            <a:avLst/>
          </a:prstGeom>
          <a:noFill/>
        </p:spPr>
        <p:txBody>
          <a:bodyPr wrap="square">
            <a:normAutofit fontScale="77500" lnSpcReduction="20000"/>
          </a:bodyPr>
          <a:lstStyle/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d-ID" sz="2000" b="1" dirty="0">
                <a:solidFill>
                  <a:schemeClr val="bg1"/>
                </a:solidFill>
              </a:rPr>
              <a:t>For </a:t>
            </a:r>
            <a:r>
              <a:rPr lang="en-US" sz="2000" b="1" dirty="0">
                <a:solidFill>
                  <a:schemeClr val="bg1"/>
                </a:solidFill>
              </a:rPr>
              <a:t>SMS spam classifier</a:t>
            </a:r>
            <a:endParaRPr lang="id-ID" sz="2000" b="1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FF00"/>
                </a:solidFill>
              </a:rPr>
              <a:t>A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true positive prediction </a:t>
            </a:r>
            <a:r>
              <a:rPr lang="en-US" sz="2000" b="1" dirty="0">
                <a:solidFill>
                  <a:schemeClr val="bg1"/>
                </a:solidFill>
              </a:rPr>
              <a:t>is when the classifier correctly</a:t>
            </a:r>
            <a:r>
              <a:rPr lang="id-ID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predicts that a message is spam. </a:t>
            </a:r>
            <a:endParaRPr lang="id-ID" sz="2000" b="1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FF00"/>
                </a:solidFill>
              </a:rPr>
              <a:t>A true negative prediction </a:t>
            </a:r>
            <a:r>
              <a:rPr lang="en-US" sz="2000" b="1" dirty="0">
                <a:solidFill>
                  <a:schemeClr val="bg1"/>
                </a:solidFill>
              </a:rPr>
              <a:t>is when the classifier correctly</a:t>
            </a:r>
            <a:r>
              <a:rPr lang="id-ID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predicts that a message is ham. </a:t>
            </a:r>
            <a:endParaRPr lang="id-ID" sz="2000" b="1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/>
                </a:solidFill>
              </a:rPr>
              <a:t>A prediction that a ham message is spam is a </a:t>
            </a:r>
            <a:r>
              <a:rPr lang="en-US" sz="2000" b="1" dirty="0">
                <a:solidFill>
                  <a:srgbClr val="FFFF00"/>
                </a:solidFill>
              </a:rPr>
              <a:t>false positive</a:t>
            </a:r>
            <a:r>
              <a:rPr lang="id-ID" sz="2000" b="1" dirty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prediction</a:t>
            </a:r>
            <a:r>
              <a:rPr lang="id-ID" sz="2000" b="1" dirty="0">
                <a:solidFill>
                  <a:schemeClr val="bg1"/>
                </a:solidFill>
              </a:rPr>
              <a:t>.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id-ID" sz="2000" b="1" dirty="0">
                <a:solidFill>
                  <a:schemeClr val="bg1"/>
                </a:solidFill>
              </a:rPr>
              <a:t>A</a:t>
            </a:r>
            <a:r>
              <a:rPr lang="en-US" sz="2000" b="1" dirty="0">
                <a:solidFill>
                  <a:schemeClr val="bg1"/>
                </a:solidFill>
              </a:rPr>
              <a:t> spam message incorrectly classified as ham is a </a:t>
            </a:r>
            <a:r>
              <a:rPr lang="en-US" sz="2000" b="1" dirty="0">
                <a:solidFill>
                  <a:srgbClr val="FFFF00"/>
                </a:solidFill>
              </a:rPr>
              <a:t>false negative prediction</a:t>
            </a:r>
            <a:r>
              <a:rPr lang="id-ID" sz="2000" b="1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18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55161-CAD8-4993-93ED-31FFDB8A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255" y="224337"/>
            <a:ext cx="4915790" cy="763526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Confusion</a:t>
            </a:r>
            <a:r>
              <a:rPr lang="id-ID" sz="4000" dirty="0"/>
              <a:t> Matrix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7B55BC-807A-45C6-A0C4-23AA755B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65" y="1450428"/>
            <a:ext cx="4654825" cy="3216166"/>
          </a:xfrm>
        </p:spPr>
        <p:txBody>
          <a:bodyPr>
            <a:normAutofit fontScale="92500"/>
          </a:bodyPr>
          <a:lstStyle/>
          <a:p>
            <a:r>
              <a:rPr lang="id-ID" sz="2400" b="1" dirty="0"/>
              <a:t>Can </a:t>
            </a:r>
            <a:r>
              <a:rPr lang="id-ID" sz="2400" b="1" dirty="0" err="1"/>
              <a:t>be</a:t>
            </a:r>
            <a:r>
              <a:rPr lang="id-ID" sz="2400" b="1" dirty="0"/>
              <a:t> </a:t>
            </a:r>
            <a:r>
              <a:rPr lang="id-ID" sz="2400" b="1" dirty="0" err="1"/>
              <a:t>said</a:t>
            </a:r>
            <a:r>
              <a:rPr lang="id-ID" sz="2400" b="1" dirty="0"/>
              <a:t> as </a:t>
            </a:r>
            <a:r>
              <a:rPr lang="en-US" sz="2400" b="1" dirty="0">
                <a:solidFill>
                  <a:srgbClr val="FFFF00"/>
                </a:solidFill>
              </a:rPr>
              <a:t>contingency table</a:t>
            </a:r>
            <a:endParaRPr lang="id-ID" sz="2400" b="1" dirty="0">
              <a:solidFill>
                <a:srgbClr val="FFFF00"/>
              </a:solidFill>
            </a:endParaRPr>
          </a:p>
          <a:p>
            <a:r>
              <a:rPr lang="en-US" sz="2400" b="1" dirty="0"/>
              <a:t>Use</a:t>
            </a:r>
            <a:r>
              <a:rPr lang="id-ID" sz="2400" b="1" dirty="0"/>
              <a:t> </a:t>
            </a:r>
            <a:r>
              <a:rPr lang="en-US" sz="2400" b="1" dirty="0"/>
              <a:t>to </a:t>
            </a:r>
            <a:r>
              <a:rPr lang="en-US" sz="2400" b="1" dirty="0">
                <a:solidFill>
                  <a:srgbClr val="FFFF00"/>
                </a:solidFill>
              </a:rPr>
              <a:t>visualize true and false positives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and negatives</a:t>
            </a:r>
            <a:r>
              <a:rPr lang="en-US" sz="2400" b="1" dirty="0"/>
              <a:t>. </a:t>
            </a:r>
            <a:endParaRPr lang="id-ID" sz="2400" b="1" dirty="0"/>
          </a:p>
          <a:p>
            <a:pPr lvl="1"/>
            <a:r>
              <a:rPr lang="en-US" sz="2400" b="1" dirty="0"/>
              <a:t>The </a:t>
            </a:r>
            <a:r>
              <a:rPr lang="en-US" sz="2400" b="1" dirty="0">
                <a:solidFill>
                  <a:srgbClr val="FFFF00"/>
                </a:solidFill>
              </a:rPr>
              <a:t>rows of the matrix</a:t>
            </a:r>
            <a:r>
              <a:rPr lang="en-US" sz="2400" b="1" dirty="0"/>
              <a:t> are the </a:t>
            </a:r>
            <a:r>
              <a:rPr lang="en-US" sz="2400" b="1" dirty="0">
                <a:solidFill>
                  <a:srgbClr val="92D050"/>
                </a:solidFill>
              </a:rPr>
              <a:t>true classes </a:t>
            </a:r>
            <a:r>
              <a:rPr lang="en-US" sz="2400" b="1" dirty="0"/>
              <a:t>of the instances</a:t>
            </a:r>
            <a:r>
              <a:rPr lang="id-ID" sz="2400" b="1" dirty="0"/>
              <a:t>.</a:t>
            </a:r>
          </a:p>
          <a:p>
            <a:pPr lvl="1"/>
            <a:r>
              <a:rPr lang="en-US" sz="2400" b="1" dirty="0"/>
              <a:t>The</a:t>
            </a:r>
            <a:r>
              <a:rPr lang="id-ID" sz="2400" b="1" dirty="0"/>
              <a:t> </a:t>
            </a:r>
            <a:r>
              <a:rPr lang="en-US" sz="2400" b="1" dirty="0">
                <a:solidFill>
                  <a:srgbClr val="FFFF00"/>
                </a:solidFill>
              </a:rPr>
              <a:t>columns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of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the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matrix</a:t>
            </a:r>
            <a:r>
              <a:rPr lang="id-ID" sz="2400" b="1" dirty="0"/>
              <a:t> </a:t>
            </a:r>
            <a:r>
              <a:rPr lang="en-US" sz="2400" b="1" dirty="0"/>
              <a:t>are the </a:t>
            </a:r>
            <a:r>
              <a:rPr lang="en-US" sz="2400" b="1" dirty="0">
                <a:solidFill>
                  <a:srgbClr val="92D050"/>
                </a:solidFill>
              </a:rPr>
              <a:t>predicted classes </a:t>
            </a:r>
            <a:r>
              <a:rPr lang="en-US" sz="2400" b="1" dirty="0"/>
              <a:t>of the instances</a:t>
            </a:r>
            <a:r>
              <a:rPr lang="id-ID" sz="2400" b="1" dirty="0"/>
              <a:t>.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9C6C7F-B67F-4093-AFF2-5EF41AAD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90A692-A1B1-4B02-831D-D92B4A06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BF36A680-1AFF-4241-A08C-716983679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472" y="1674019"/>
            <a:ext cx="3821573" cy="270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55161-CAD8-4993-93ED-31FFDB8A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255" y="171787"/>
            <a:ext cx="4915790" cy="973842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dirty="0" err="1"/>
              <a:t>Confusion</a:t>
            </a:r>
            <a:r>
              <a:rPr lang="id-ID" sz="4000" dirty="0"/>
              <a:t> Matrix </a:t>
            </a:r>
            <a:r>
              <a:rPr lang="id-ID" sz="4000" dirty="0" err="1"/>
              <a:t>for</a:t>
            </a:r>
            <a:r>
              <a:rPr lang="id-ID" sz="4000" dirty="0"/>
              <a:t> Spam </a:t>
            </a:r>
            <a:r>
              <a:rPr lang="id-ID" sz="4000" dirty="0" err="1"/>
              <a:t>Filtering</a:t>
            </a:r>
            <a:endParaRPr lang="en-US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5D9991-BAE3-4D1C-9260-B32A992B7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101"/>
          <a:stretch/>
        </p:blipFill>
        <p:spPr>
          <a:xfrm>
            <a:off x="297342" y="704193"/>
            <a:ext cx="3921263" cy="3932112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9C6C7F-B67F-4093-AFF2-5EF41AAD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90A692-A1B1-4B02-831D-D92B4A06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7C5135-CA8B-4AED-B521-F41E95E63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857" y="1501894"/>
            <a:ext cx="3215811" cy="30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8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1655" y="238372"/>
            <a:ext cx="7005145" cy="83368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</a:t>
            </a:r>
            <a:r>
              <a:rPr lang="id-ID" sz="4000" b="1" dirty="0" err="1"/>
              <a:t>ccuracy</a:t>
            </a:r>
            <a:endParaRPr lang="id-ID" sz="4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DCA870-596B-44D7-ACF1-404C2B1AD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02" y="1072056"/>
            <a:ext cx="5319269" cy="3258206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A65B68-9B3F-4C4D-BFA9-DBE422383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427" y="3153868"/>
            <a:ext cx="516327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59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1958" y="144763"/>
            <a:ext cx="7525649" cy="725349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+mn-lt"/>
              </a:rPr>
              <a:t>P</a:t>
            </a:r>
            <a:r>
              <a:rPr lang="id-ID" sz="2800" dirty="0" err="1">
                <a:latin typeface="+mn-lt"/>
              </a:rPr>
              <a:t>recision</a:t>
            </a:r>
            <a:r>
              <a:rPr lang="id-ID" sz="2800" dirty="0">
                <a:latin typeface="+mn-lt"/>
              </a:rPr>
              <a:t>, </a:t>
            </a:r>
            <a:r>
              <a:rPr lang="id-ID" sz="2800" dirty="0" err="1">
                <a:latin typeface="+mn-lt"/>
              </a:rPr>
              <a:t>Recall</a:t>
            </a:r>
            <a:r>
              <a:rPr lang="id-ID" sz="2800" dirty="0">
                <a:latin typeface="+mn-lt"/>
              </a:rPr>
              <a:t>, F1 </a:t>
            </a:r>
            <a:r>
              <a:rPr lang="id-ID" sz="2800" dirty="0" err="1">
                <a:latin typeface="+mn-lt"/>
              </a:rPr>
              <a:t>Score</a:t>
            </a:r>
            <a:r>
              <a:rPr lang="id-ID" sz="2800" dirty="0">
                <a:latin typeface="+mn-lt"/>
              </a:rPr>
              <a:t> – </a:t>
            </a:r>
            <a:r>
              <a:rPr lang="id-ID" sz="2800" dirty="0" err="1">
                <a:latin typeface="+mn-lt"/>
              </a:rPr>
              <a:t>Another</a:t>
            </a:r>
            <a:r>
              <a:rPr lang="id-ID" sz="2800" dirty="0">
                <a:latin typeface="+mn-lt"/>
              </a:rPr>
              <a:t> </a:t>
            </a:r>
            <a:r>
              <a:rPr lang="id-ID" sz="2800" dirty="0" err="1">
                <a:latin typeface="+mn-lt"/>
              </a:rPr>
              <a:t>Approach</a:t>
            </a:r>
            <a:endParaRPr lang="en-US" sz="2800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ABED19-D29B-4EE4-842F-87EC89F45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22" y="963721"/>
            <a:ext cx="6205478" cy="3616325"/>
          </a:xfrm>
          <a:ln>
            <a:solidFill>
              <a:schemeClr val="tx1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C8668FA-E7A1-4668-978C-9C786672D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904" y="2033141"/>
            <a:ext cx="2238704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Manually</a:t>
            </a:r>
            <a:r>
              <a:rPr kumimoji="0" lang="id-ID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changed: spam</a:t>
            </a:r>
            <a:r>
              <a:rPr kumimoji="0" lang="id-ID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=</a:t>
            </a:r>
            <a:r>
              <a:rPr kumimoji="0" lang="id-ID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1, ham</a:t>
            </a:r>
            <a:r>
              <a:rPr kumimoji="0" lang="id-ID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=</a:t>
            </a:r>
            <a:r>
              <a:rPr kumimoji="0" lang="id-ID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0</a:t>
            </a:r>
            <a:r>
              <a:rPr kumimoji="0" lang="id-ID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Stored</a:t>
            </a:r>
            <a:r>
              <a:rPr kumimoji="0" lang="id-ID" altLang="en-US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lt"/>
              </a:rPr>
              <a:t>in new file: </a:t>
            </a:r>
            <a:r>
              <a:rPr kumimoji="0" lang="id-ID" altLang="en-US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j-lt"/>
              </a:rPr>
              <a:t>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+mj-lt"/>
              </a:rPr>
              <a:t>ms</a:t>
            </a:r>
            <a:r>
              <a:rPr kumimoji="0" lang="id-ID" altLang="en-US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j-lt"/>
              </a:rPr>
              <a:t>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+mj-lt"/>
              </a:rPr>
              <a:t>pam</a:t>
            </a:r>
            <a:r>
              <a:rPr lang="id-ID" altLang="en-US" sz="1400" b="1" dirty="0">
                <a:solidFill>
                  <a:srgbClr val="0000CC"/>
                </a:solidFill>
                <a:latin typeface="+mj-lt"/>
              </a:rPr>
              <a:t>.</a:t>
            </a:r>
            <a:r>
              <a:rPr lang="id-ID" altLang="en-US" sz="1400" b="1" dirty="0" err="1">
                <a:solidFill>
                  <a:srgbClr val="0000CC"/>
                </a:solidFill>
                <a:latin typeface="+mj-lt"/>
              </a:rPr>
              <a:t>txt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69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4414" y="238372"/>
            <a:ext cx="6742386" cy="541091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+mn-lt"/>
              </a:rPr>
              <a:t>P</a:t>
            </a:r>
            <a:r>
              <a:rPr lang="id-ID" dirty="0" err="1">
                <a:latin typeface="+mn-lt"/>
              </a:rPr>
              <a:t>recision</a:t>
            </a:r>
            <a:r>
              <a:rPr lang="id-ID" dirty="0">
                <a:latin typeface="+mn-lt"/>
              </a:rPr>
              <a:t>, </a:t>
            </a:r>
            <a:r>
              <a:rPr lang="id-ID" dirty="0" err="1">
                <a:latin typeface="+mn-lt"/>
              </a:rPr>
              <a:t>Recall</a:t>
            </a:r>
            <a:r>
              <a:rPr lang="id-ID" dirty="0">
                <a:latin typeface="+mn-lt"/>
              </a:rPr>
              <a:t>, F1 </a:t>
            </a:r>
            <a:r>
              <a:rPr lang="id-ID" dirty="0" err="1">
                <a:latin typeface="+mn-lt"/>
              </a:rPr>
              <a:t>Score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E77055-32F7-4C76-BFF0-8CBEDF814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075" y="862012"/>
            <a:ext cx="5139532" cy="34194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C680A0-98D9-458F-9CCB-778849977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800" y="3543731"/>
            <a:ext cx="4473000" cy="10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31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9185E14-E40C-41E6-BBD6-DD3F649D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229" y="128684"/>
            <a:ext cx="5231100" cy="103796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R</a:t>
            </a:r>
            <a:r>
              <a:rPr lang="id-ID" sz="4000" b="1" dirty="0"/>
              <a:t>OC AUC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C8C3593-205C-4E5C-B76E-62E9D42BA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714" y="1397876"/>
                <a:ext cx="8246070" cy="3349069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/>
                  <a:t>A Receiver Operating Characteristic (ROC) curve</a:t>
                </a:r>
                <a:r>
                  <a:rPr lang="id-ID" sz="2400" dirty="0"/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b="1" dirty="0">
                    <a:solidFill>
                      <a:srgbClr val="FFFF00"/>
                    </a:solidFill>
                  </a:rPr>
                  <a:t>Visualizes</a:t>
                </a:r>
                <a:r>
                  <a:rPr lang="id-ID" sz="2400" dirty="0"/>
                  <a:t> </a:t>
                </a:r>
                <a:r>
                  <a:rPr lang="en-US" sz="2400" dirty="0"/>
                  <a:t>a classifier's performance.</a:t>
                </a:r>
                <a:r>
                  <a:rPr lang="id-ID" sz="2400" dirty="0"/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b="1" dirty="0">
                    <a:solidFill>
                      <a:srgbClr val="FFFF00"/>
                    </a:solidFill>
                  </a:rPr>
                  <a:t>Insensitive</a:t>
                </a:r>
                <a:r>
                  <a:rPr lang="id-ID" sz="24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to datasets</a:t>
                </a:r>
                <a:r>
                  <a:rPr lang="en-US" sz="2400" dirty="0"/>
                  <a:t> with unbalanced class</a:t>
                </a:r>
                <a:r>
                  <a:rPr lang="id-ID" sz="2400" dirty="0"/>
                  <a:t> </a:t>
                </a:r>
                <a:r>
                  <a:rPr lang="en-US" sz="2400" dirty="0"/>
                  <a:t>proportions</a:t>
                </a:r>
                <a:endParaRPr lang="id-ID" sz="24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400" b="1" dirty="0">
                    <a:solidFill>
                      <a:srgbClr val="FFFF00"/>
                    </a:solidFill>
                  </a:rPr>
                  <a:t>Illustrates</a:t>
                </a:r>
                <a:r>
                  <a:rPr lang="id-ID" sz="24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the classifier’s</a:t>
                </a:r>
                <a:r>
                  <a:rPr lang="id-ID" sz="24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performance</a:t>
                </a:r>
                <a:r>
                  <a:rPr lang="en-US" sz="2400" dirty="0"/>
                  <a:t> for all values of the discrimination threshold. </a:t>
                </a:r>
                <a:endParaRPr lang="id-ID" sz="24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400" b="1" dirty="0">
                    <a:solidFill>
                      <a:srgbClr val="FFFF00"/>
                    </a:solidFill>
                  </a:rPr>
                  <a:t>Plot</a:t>
                </a:r>
                <a:r>
                  <a:rPr lang="id-ID" sz="2400" dirty="0">
                    <a:solidFill>
                      <a:srgbClr val="FFFF00"/>
                    </a:solidFill>
                  </a:rPr>
                  <a:t>s</a:t>
                </a:r>
                <a:r>
                  <a:rPr lang="en-US" sz="2400" dirty="0"/>
                  <a:t> the classifier’s</a:t>
                </a:r>
                <a:r>
                  <a:rPr lang="id-ID" sz="2400" dirty="0"/>
                  <a:t> </a:t>
                </a:r>
                <a:r>
                  <a:rPr lang="en-US" sz="2400" dirty="0"/>
                  <a:t>recall against its fall-out. </a:t>
                </a:r>
                <a:endParaRPr lang="id-ID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Fall-out, or the false positive rate, is 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the number of false positives</a:t>
                </a:r>
                <a:r>
                  <a:rPr lang="id-ID" sz="24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FFFF00"/>
                    </a:solidFill>
                  </a:rPr>
                  <a:t>divided by the total number of negatives</a:t>
                </a:r>
                <a:r>
                  <a:rPr lang="en-US" sz="2400" dirty="0"/>
                  <a:t>. It is calculated using:</a:t>
                </a:r>
                <a:endParaRPr lang="id-ID" sz="2400" dirty="0"/>
              </a:p>
              <a:p>
                <a:pPr>
                  <a:lnSpc>
                    <a:spcPct val="120000"/>
                  </a:lnSpc>
                </a:pPr>
                <a:endParaRPr lang="id-ID" sz="24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C8C3593-205C-4E5C-B76E-62E9D42BA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714" y="1397876"/>
                <a:ext cx="8246070" cy="3349069"/>
              </a:xfrm>
              <a:blipFill>
                <a:blip r:embed="rId2"/>
                <a:stretch>
                  <a:fillRect l="-370" t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12ED2-6A1D-4274-8A10-9EE09A45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AACAB-AB2B-4A96-8AE3-F475D79F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34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593" y="140955"/>
            <a:ext cx="6697207" cy="725349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</a:t>
            </a:r>
            <a:r>
              <a:rPr lang="id-ID" sz="4000" dirty="0"/>
              <a:t>UC</a:t>
            </a: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9DF58D-4566-443F-BFCD-637A44F8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593" y="1061545"/>
            <a:ext cx="6896394" cy="3457903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The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+mj-lt"/>
              </a:rPr>
              <a:t>area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under the ROC curve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id-ID" sz="2400" b="0" i="0" dirty="0">
                <a:solidFill>
                  <a:srgbClr val="000000"/>
                </a:solidFill>
                <a:effectLst/>
                <a:latin typeface="+mj-lt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+mj-lt"/>
              </a:rPr>
              <a:t>degree or measure of separability</a:t>
            </a:r>
            <a:r>
              <a:rPr lang="id-ID" sz="24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id-ID" sz="24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It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reduces the ROC curve to a single value that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represents the expected performance of the classifier. </a:t>
            </a:r>
            <a:endParaRPr lang="id-ID" sz="24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The dashed line is for a classifier that predicts classes randomly. </a:t>
            </a:r>
            <a:endParaRPr lang="id-ID" sz="24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US" sz="2400" b="1" dirty="0">
                <a:latin typeface="+mj-lt"/>
              </a:rPr>
              <a:t>solid curve</a:t>
            </a:r>
            <a:r>
              <a:rPr lang="id-ID" sz="2400" b="1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is for a classifier</a:t>
            </a:r>
            <a:r>
              <a:rPr lang="id-ID" sz="2400" dirty="0">
                <a:solidFill>
                  <a:schemeClr val="tx1"/>
                </a:solidFill>
                <a:latin typeface="+mj-lt"/>
              </a:rPr>
              <a:t>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95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0E3A17-9951-480F-B98B-1DC5EC96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634" y="191242"/>
            <a:ext cx="7026166" cy="72534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</a:t>
            </a:r>
            <a:r>
              <a:rPr lang="id-ID" sz="3600" dirty="0"/>
              <a:t>UC </a:t>
            </a:r>
            <a:r>
              <a:rPr lang="id-ID" sz="3600" dirty="0" err="1"/>
              <a:t>for</a:t>
            </a:r>
            <a:r>
              <a:rPr lang="id-ID" sz="3600" dirty="0"/>
              <a:t> Spam </a:t>
            </a:r>
            <a:r>
              <a:rPr lang="id-ID" sz="3600" dirty="0" err="1"/>
              <a:t>Filtering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5BA8C-2BF2-46D1-A1A7-90305C1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6065-B3CB-42B8-A1B2-36628A8A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8181AC-7757-4660-986C-CA2DEA340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05" y="1226783"/>
            <a:ext cx="4941814" cy="326113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EE69CC-57E2-498C-A46A-02CBF8012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86"/>
          <a:stretch/>
        </p:blipFill>
        <p:spPr>
          <a:xfrm>
            <a:off x="5047773" y="1525624"/>
            <a:ext cx="3910552" cy="2752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66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0BE0-7F5D-413B-AEBA-95CF74A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440" y="381051"/>
            <a:ext cx="4789666" cy="763526"/>
          </a:xfrm>
        </p:spPr>
        <p:txBody>
          <a:bodyPr>
            <a:noAutofit/>
          </a:bodyPr>
          <a:lstStyle/>
          <a:p>
            <a:pPr algn="ctr"/>
            <a:r>
              <a:rPr lang="id-ID" sz="4400" b="1" dirty="0" err="1"/>
              <a:t>Disclaimer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3F8B-0C91-4F10-9786-DB003146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5" y="1387364"/>
            <a:ext cx="8272211" cy="3258207"/>
          </a:xfrm>
        </p:spPr>
        <p:txBody>
          <a:bodyPr>
            <a:normAutofit fontScale="92500" lnSpcReduction="10000"/>
          </a:bodyPr>
          <a:lstStyle/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 err="1"/>
              <a:t>This</a:t>
            </a:r>
            <a:r>
              <a:rPr lang="id-ID" sz="2400" b="1" dirty="0"/>
              <a:t> </a:t>
            </a:r>
            <a:r>
              <a:rPr lang="id-ID" sz="2400" b="1" dirty="0" err="1"/>
              <a:t>presentation</a:t>
            </a:r>
            <a:r>
              <a:rPr lang="id-ID" sz="2400" b="1" dirty="0"/>
              <a:t> material, </a:t>
            </a:r>
            <a:r>
              <a:rPr lang="id-ID" sz="2400" b="1" dirty="0" err="1"/>
              <a:t>including</a:t>
            </a:r>
            <a:r>
              <a:rPr lang="id-ID" sz="2400" b="1" dirty="0"/>
              <a:t> </a:t>
            </a:r>
            <a:r>
              <a:rPr lang="id-ID" sz="2400" b="1" dirty="0" err="1"/>
              <a:t>examples</a:t>
            </a:r>
            <a:r>
              <a:rPr lang="id-ID" sz="2400" b="1" dirty="0"/>
              <a:t>, </a:t>
            </a:r>
            <a:r>
              <a:rPr lang="id-ID" sz="2400" b="1" dirty="0" err="1"/>
              <a:t>images</a:t>
            </a:r>
            <a:r>
              <a:rPr lang="id-ID" sz="2400" b="1" dirty="0"/>
              <a:t>, </a:t>
            </a:r>
            <a:r>
              <a:rPr lang="id-ID" sz="2400" b="1" dirty="0" err="1"/>
              <a:t>references</a:t>
            </a:r>
            <a:r>
              <a:rPr lang="id-ID" sz="2400" b="1" dirty="0"/>
              <a:t> are </a:t>
            </a:r>
            <a:r>
              <a:rPr lang="id-ID" sz="2400" b="1" dirty="0" err="1"/>
              <a:t>provided</a:t>
            </a:r>
            <a:r>
              <a:rPr lang="id-ID" sz="2400" b="1" dirty="0"/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for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informational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and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explanation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assistance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only</a:t>
            </a:r>
            <a:endParaRPr lang="id-ID" sz="2400" b="1" dirty="0">
              <a:solidFill>
                <a:srgbClr val="FFFF00"/>
              </a:solidFill>
            </a:endParaRPr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id-ID" sz="2400" b="1" dirty="0">
              <a:solidFill>
                <a:srgbClr val="002060"/>
              </a:solidFill>
            </a:endParaRPr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/>
              <a:t>The </a:t>
            </a:r>
            <a:r>
              <a:rPr lang="id-ID" sz="2400" b="1" dirty="0" err="1"/>
              <a:t>names</a:t>
            </a:r>
            <a:r>
              <a:rPr lang="id-ID" sz="2400" b="1" dirty="0"/>
              <a:t> </a:t>
            </a:r>
            <a:r>
              <a:rPr lang="id-ID" sz="2400" b="1" dirty="0" err="1"/>
              <a:t>of</a:t>
            </a:r>
            <a:r>
              <a:rPr lang="id-ID" sz="2400" b="1" dirty="0"/>
              <a:t> </a:t>
            </a:r>
            <a:r>
              <a:rPr lang="id-ID" sz="2400" b="1" dirty="0" err="1"/>
              <a:t>actual</a:t>
            </a:r>
            <a:r>
              <a:rPr lang="id-ID" sz="2400" b="1" dirty="0"/>
              <a:t> </a:t>
            </a:r>
            <a:r>
              <a:rPr lang="id-ID" sz="2400" b="1" dirty="0" err="1"/>
              <a:t>products</a:t>
            </a:r>
            <a:r>
              <a:rPr lang="id-ID" sz="2400" b="1" dirty="0"/>
              <a:t> </a:t>
            </a:r>
            <a:r>
              <a:rPr lang="id-ID" sz="2400" b="1" dirty="0" err="1"/>
              <a:t>and</a:t>
            </a:r>
            <a:r>
              <a:rPr lang="id-ID" sz="2400" b="1" dirty="0"/>
              <a:t> </a:t>
            </a:r>
            <a:r>
              <a:rPr lang="id-ID" sz="2400" b="1" dirty="0" err="1"/>
              <a:t>companies</a:t>
            </a:r>
            <a:r>
              <a:rPr lang="id-ID" sz="2400" b="1" dirty="0"/>
              <a:t> </a:t>
            </a:r>
            <a:r>
              <a:rPr lang="id-ID" sz="2400" b="1" dirty="0" err="1"/>
              <a:t>mentioned</a:t>
            </a:r>
            <a:r>
              <a:rPr lang="id-ID" sz="2400" b="1" dirty="0"/>
              <a:t> </a:t>
            </a:r>
            <a:r>
              <a:rPr lang="id-ID" sz="2400" b="1" dirty="0" err="1"/>
              <a:t>here</a:t>
            </a:r>
            <a:r>
              <a:rPr lang="id-ID" sz="2400" b="1" dirty="0"/>
              <a:t> in, </a:t>
            </a:r>
            <a:r>
              <a:rPr lang="id-ID" sz="2400" b="1" dirty="0" err="1"/>
              <a:t>if</a:t>
            </a:r>
            <a:r>
              <a:rPr lang="id-ID" sz="2400" b="1" dirty="0"/>
              <a:t> </a:t>
            </a:r>
            <a:r>
              <a:rPr lang="id-ID" sz="2400" b="1" dirty="0" err="1"/>
              <a:t>any</a:t>
            </a:r>
            <a:r>
              <a:rPr lang="id-ID" sz="2400" b="1" dirty="0"/>
              <a:t>, </a:t>
            </a:r>
            <a:r>
              <a:rPr lang="id-ID" sz="2400" b="1" dirty="0" err="1"/>
              <a:t>may</a:t>
            </a:r>
            <a:r>
              <a:rPr lang="id-ID" sz="2400" b="1" dirty="0"/>
              <a:t> </a:t>
            </a:r>
            <a:r>
              <a:rPr lang="id-ID" sz="2400" b="1" dirty="0" err="1"/>
              <a:t>be</a:t>
            </a:r>
            <a:r>
              <a:rPr lang="id-ID" sz="2400" b="1" dirty="0"/>
              <a:t> </a:t>
            </a:r>
            <a:r>
              <a:rPr lang="id-ID" sz="2400" b="1" dirty="0" err="1"/>
              <a:t>the</a:t>
            </a:r>
            <a:r>
              <a:rPr lang="id-ID" sz="2400" b="1" dirty="0"/>
              <a:t> </a:t>
            </a:r>
            <a:r>
              <a:rPr lang="id-ID" sz="2400" b="1" dirty="0" err="1">
                <a:solidFill>
                  <a:srgbClr val="FFFF00"/>
                </a:solidFill>
              </a:rPr>
              <a:t>trademarks</a:t>
            </a:r>
            <a:r>
              <a:rPr lang="id-ID" sz="2400" b="1" dirty="0">
                <a:solidFill>
                  <a:srgbClr val="00B0F0"/>
                </a:solidFill>
              </a:rPr>
              <a:t> </a:t>
            </a:r>
            <a:r>
              <a:rPr lang="id-ID" sz="2400" b="1" dirty="0" err="1"/>
              <a:t>of</a:t>
            </a:r>
            <a:r>
              <a:rPr lang="id-ID" sz="2400" b="1" dirty="0"/>
              <a:t> </a:t>
            </a:r>
            <a:r>
              <a:rPr lang="id-ID" sz="2400" b="1" dirty="0" err="1"/>
              <a:t>their</a:t>
            </a:r>
            <a:r>
              <a:rPr lang="id-ID" sz="2400" b="1" dirty="0"/>
              <a:t> </a:t>
            </a:r>
            <a:r>
              <a:rPr lang="id-ID" sz="2400" b="1" dirty="0" err="1"/>
              <a:t>respective</a:t>
            </a:r>
            <a:r>
              <a:rPr lang="id-ID" sz="2400" b="1" dirty="0"/>
              <a:t> </a:t>
            </a:r>
            <a:r>
              <a:rPr lang="id-ID" sz="2400" b="1" dirty="0" err="1"/>
              <a:t>owners</a:t>
            </a:r>
            <a:endParaRPr lang="id-ID" sz="2400" b="1" dirty="0"/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id-ID" sz="2400" b="1" dirty="0"/>
          </a:p>
          <a:p>
            <a:pPr marL="272654" indent="-272654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d-ID" sz="2400" b="1" dirty="0" err="1">
                <a:solidFill>
                  <a:srgbClr val="FFFF00"/>
                </a:solidFill>
              </a:rPr>
              <a:t>Credits</a:t>
            </a:r>
            <a:r>
              <a:rPr lang="id-ID" sz="2400" b="1" dirty="0">
                <a:solidFill>
                  <a:srgbClr val="00B0F0"/>
                </a:solidFill>
              </a:rPr>
              <a:t> </a:t>
            </a:r>
            <a:r>
              <a:rPr lang="id-ID" sz="2400" b="1" dirty="0" err="1"/>
              <a:t>shall</a:t>
            </a:r>
            <a:r>
              <a:rPr lang="id-ID" sz="2400" b="1" dirty="0"/>
              <a:t> </a:t>
            </a:r>
            <a:r>
              <a:rPr lang="id-ID" sz="2400" b="1" dirty="0" err="1"/>
              <a:t>be</a:t>
            </a:r>
            <a:r>
              <a:rPr lang="id-ID" sz="2400" b="1" dirty="0"/>
              <a:t> </a:t>
            </a:r>
            <a:r>
              <a:rPr lang="id-ID" sz="2400" b="1" dirty="0" err="1"/>
              <a:t>given</a:t>
            </a:r>
            <a:r>
              <a:rPr lang="id-ID" sz="2400" b="1" dirty="0"/>
              <a:t> </a:t>
            </a:r>
            <a:r>
              <a:rPr lang="id-ID" sz="2400" b="1" dirty="0" err="1"/>
              <a:t>to</a:t>
            </a:r>
            <a:r>
              <a:rPr lang="id-ID" sz="2400" b="1" dirty="0"/>
              <a:t> </a:t>
            </a:r>
            <a:r>
              <a:rPr lang="id-ID" sz="2400" b="1" dirty="0" err="1"/>
              <a:t>the</a:t>
            </a:r>
            <a:r>
              <a:rPr lang="id-ID" sz="2400" b="1" dirty="0"/>
              <a:t> </a:t>
            </a:r>
            <a:r>
              <a:rPr lang="id-ID" sz="2400" b="1" dirty="0" err="1"/>
              <a:t>images</a:t>
            </a:r>
            <a:r>
              <a:rPr lang="id-ID" sz="2400" b="1" dirty="0"/>
              <a:t> </a:t>
            </a:r>
            <a:r>
              <a:rPr lang="id-ID" sz="2400" b="1" dirty="0" err="1"/>
              <a:t>taken</a:t>
            </a:r>
            <a:r>
              <a:rPr lang="id-ID" sz="2400" b="1" dirty="0"/>
              <a:t> </a:t>
            </a:r>
            <a:r>
              <a:rPr lang="id-ID" sz="2400" b="1" dirty="0" err="1"/>
              <a:t>from</a:t>
            </a:r>
            <a:r>
              <a:rPr lang="id-ID" sz="2400" b="1" dirty="0"/>
              <a:t> </a:t>
            </a:r>
            <a:r>
              <a:rPr lang="id-ID" sz="2400" b="1" dirty="0" err="1"/>
              <a:t>the</a:t>
            </a:r>
            <a:r>
              <a:rPr lang="id-ID" sz="2400" b="1" dirty="0"/>
              <a:t> open-</a:t>
            </a:r>
            <a:r>
              <a:rPr lang="id-ID" sz="2400" b="1" dirty="0" err="1"/>
              <a:t>source</a:t>
            </a:r>
            <a:r>
              <a:rPr lang="id-ID" sz="2400" b="1" dirty="0"/>
              <a:t> </a:t>
            </a:r>
            <a:r>
              <a:rPr lang="id-ID" sz="2400" b="1" dirty="0" err="1"/>
              <a:t>and</a:t>
            </a:r>
            <a:r>
              <a:rPr lang="id-ID" sz="2400" b="1" dirty="0"/>
              <a:t> </a:t>
            </a:r>
            <a:r>
              <a:rPr lang="id-ID" sz="2400" b="1" dirty="0" err="1"/>
              <a:t>cannot</a:t>
            </a:r>
            <a:r>
              <a:rPr lang="id-ID" sz="2400" b="1" dirty="0"/>
              <a:t> </a:t>
            </a:r>
            <a:r>
              <a:rPr lang="id-ID" sz="2400" b="1" dirty="0" err="1"/>
              <a:t>be</a:t>
            </a:r>
            <a:r>
              <a:rPr lang="id-ID" sz="2400" b="1" dirty="0"/>
              <a:t> </a:t>
            </a:r>
            <a:r>
              <a:rPr lang="id-ID" sz="2400" b="1" dirty="0" err="1"/>
              <a:t>used</a:t>
            </a:r>
            <a:r>
              <a:rPr lang="id-ID" sz="2400" b="1" dirty="0"/>
              <a:t> </a:t>
            </a:r>
            <a:r>
              <a:rPr lang="id-ID" sz="2400" b="1" dirty="0" err="1"/>
              <a:t>for</a:t>
            </a:r>
            <a:r>
              <a:rPr lang="id-ID" sz="2400" b="1" dirty="0"/>
              <a:t> </a:t>
            </a:r>
            <a:r>
              <a:rPr lang="id-ID" sz="2400" b="1" dirty="0" err="1"/>
              <a:t>promotional</a:t>
            </a:r>
            <a:r>
              <a:rPr lang="id-ID" sz="2400" b="1" dirty="0"/>
              <a:t> </a:t>
            </a:r>
            <a:r>
              <a:rPr lang="id-ID" sz="2400" b="1" dirty="0" err="1"/>
              <a:t>activities</a:t>
            </a:r>
            <a:endParaRPr lang="id-ID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B548B-6CFA-4848-B882-8A6D0F1B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DDA63-5C84-4769-8720-B79CBED6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70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234" y="102393"/>
            <a:ext cx="5181600" cy="1022214"/>
          </a:xfrm>
        </p:spPr>
        <p:txBody>
          <a:bodyPr>
            <a:noAutofit/>
          </a:bodyPr>
          <a:lstStyle/>
          <a:p>
            <a:pPr algn="ctr"/>
            <a:r>
              <a:rPr lang="id-ID" b="1" dirty="0"/>
              <a:t>Tuning Model </a:t>
            </a:r>
            <a:r>
              <a:rPr lang="id-ID" b="1" dirty="0" err="1"/>
              <a:t>with</a:t>
            </a:r>
            <a:r>
              <a:rPr lang="id-ID" b="1" dirty="0"/>
              <a:t> </a:t>
            </a:r>
            <a:r>
              <a:rPr lang="id-ID" b="1" dirty="0" err="1"/>
              <a:t>Grid</a:t>
            </a:r>
            <a:r>
              <a:rPr lang="id-ID" b="1" dirty="0"/>
              <a:t> </a:t>
            </a:r>
            <a:r>
              <a:rPr lang="id-ID" b="1" dirty="0" err="1"/>
              <a:t>Search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5155"/>
            <a:ext cx="8246070" cy="330143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id-ID" b="1" dirty="0" err="1">
                <a:solidFill>
                  <a:srgbClr val="FFFF00"/>
                </a:solidFill>
              </a:rPr>
              <a:t>Reminder</a:t>
            </a:r>
            <a:r>
              <a:rPr lang="id-ID" b="1" dirty="0"/>
              <a:t> – </a:t>
            </a:r>
            <a:r>
              <a:rPr lang="en-US" b="1" dirty="0"/>
              <a:t>hyperparameters</a:t>
            </a:r>
            <a:r>
              <a:rPr lang="id-ID" b="1" dirty="0"/>
              <a:t> </a:t>
            </a:r>
            <a:r>
              <a:rPr lang="en-US" b="1" dirty="0"/>
              <a:t>are parameters of the model that the learning algorithm does not estimate.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Grid</a:t>
            </a:r>
            <a:r>
              <a:rPr lang="id-ID" b="1" dirty="0"/>
              <a:t> </a:t>
            </a:r>
            <a:r>
              <a:rPr lang="en-US" b="1" dirty="0"/>
              <a:t>search</a:t>
            </a:r>
            <a:r>
              <a:rPr lang="id-ID" b="1" dirty="0"/>
              <a:t>: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is a common </a:t>
            </a:r>
            <a:r>
              <a:rPr lang="en-US" b="1" dirty="0">
                <a:solidFill>
                  <a:srgbClr val="FFFF00"/>
                </a:solidFill>
              </a:rPr>
              <a:t>method for selecting the hyperparameter values </a:t>
            </a:r>
            <a:r>
              <a:rPr lang="en-US" b="1" dirty="0"/>
              <a:t>that produce the best</a:t>
            </a:r>
            <a:r>
              <a:rPr lang="id-ID" b="1" dirty="0"/>
              <a:t> </a:t>
            </a:r>
            <a:r>
              <a:rPr lang="en-US" b="1" dirty="0"/>
              <a:t>model. </a:t>
            </a:r>
            <a:endParaRPr lang="id-ID" b="1" dirty="0"/>
          </a:p>
          <a:p>
            <a:pPr lvl="1">
              <a:lnSpc>
                <a:spcPct val="120000"/>
              </a:lnSpc>
            </a:pPr>
            <a:r>
              <a:rPr lang="en-US" b="1" dirty="0">
                <a:solidFill>
                  <a:srgbClr val="FFFF00"/>
                </a:solidFill>
              </a:rPr>
              <a:t>takes a set of possible values </a:t>
            </a:r>
            <a:r>
              <a:rPr lang="en-US" b="1" dirty="0"/>
              <a:t>for each hyperparameter that should be</a:t>
            </a:r>
            <a:r>
              <a:rPr lang="id-ID" b="1" dirty="0"/>
              <a:t> </a:t>
            </a:r>
            <a:r>
              <a:rPr lang="en-US" b="1" dirty="0"/>
              <a:t>tuned, and </a:t>
            </a:r>
            <a:r>
              <a:rPr lang="en-US" b="1" dirty="0">
                <a:solidFill>
                  <a:srgbClr val="FFFF00"/>
                </a:solidFill>
              </a:rPr>
              <a:t>evaluates a model trained on each element </a:t>
            </a:r>
            <a:r>
              <a:rPr lang="en-US" b="1" dirty="0"/>
              <a:t>of the Cartesian product of the sets.</a:t>
            </a:r>
            <a:endParaRPr lang="id-ID" b="1" dirty="0"/>
          </a:p>
          <a:p>
            <a:pPr lvl="1">
              <a:lnSpc>
                <a:spcPct val="120000"/>
              </a:lnSpc>
            </a:pPr>
            <a:r>
              <a:rPr lang="en-US" b="1" dirty="0"/>
              <a:t> is </a:t>
            </a:r>
            <a:r>
              <a:rPr lang="en-US" b="1" dirty="0">
                <a:solidFill>
                  <a:srgbClr val="FFFF00"/>
                </a:solidFill>
              </a:rPr>
              <a:t>an exhaustive search </a:t>
            </a:r>
            <a:r>
              <a:rPr lang="en-US" b="1" dirty="0"/>
              <a:t>that trains and evaluates a model for each</a:t>
            </a:r>
            <a:r>
              <a:rPr lang="id-ID" b="1" dirty="0"/>
              <a:t> </a:t>
            </a:r>
            <a:r>
              <a:rPr lang="en-US" b="1" dirty="0"/>
              <a:t>possible combination of the specified hyperparameter values.</a:t>
            </a:r>
            <a:endParaRPr lang="id-ID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4504-2C24-4A56-8BF4-E307F4CE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DB816-BC03-45EE-9189-2A4CCB29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6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234" y="102393"/>
            <a:ext cx="5181600" cy="1022214"/>
          </a:xfrm>
        </p:spPr>
        <p:txBody>
          <a:bodyPr>
            <a:noAutofit/>
          </a:bodyPr>
          <a:lstStyle/>
          <a:p>
            <a:pPr algn="ctr"/>
            <a:r>
              <a:rPr lang="id-ID" b="1" dirty="0"/>
              <a:t>Tuning Model </a:t>
            </a:r>
            <a:r>
              <a:rPr lang="id-ID" b="1" dirty="0" err="1"/>
              <a:t>with</a:t>
            </a:r>
            <a:r>
              <a:rPr lang="id-ID" b="1" dirty="0"/>
              <a:t> </a:t>
            </a:r>
            <a:r>
              <a:rPr lang="id-ID" b="1" dirty="0" err="1"/>
              <a:t>Grid</a:t>
            </a:r>
            <a:r>
              <a:rPr lang="id-ID" b="1" dirty="0"/>
              <a:t> </a:t>
            </a:r>
            <a:r>
              <a:rPr lang="id-ID" b="1" dirty="0" err="1"/>
              <a:t>Search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1F6386-6ACF-4E8A-97FD-496B71D61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57" y="1465263"/>
            <a:ext cx="4203676" cy="3302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4504-2C24-4A56-8BF4-E307F4CE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DB816-BC03-45EE-9189-2A4CCB29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9A3EBB-5A8E-4EB5-A9F9-6EDA0889C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093" y="1612917"/>
            <a:ext cx="4389771" cy="300669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E628EA-2E39-425B-AEDE-4D0DBE23BE6D}"/>
              </a:ext>
            </a:extLst>
          </p:cNvPr>
          <p:cNvSpPr/>
          <p:nvPr/>
        </p:nvSpPr>
        <p:spPr>
          <a:xfrm>
            <a:off x="4634208" y="4193628"/>
            <a:ext cx="1766591" cy="425982"/>
          </a:xfrm>
          <a:prstGeom prst="roundRect">
            <a:avLst>
              <a:gd name="adj" fmla="val 128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67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EDF371-C1F0-4687-B2FF-75748A8A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50" y="217351"/>
            <a:ext cx="6636881" cy="725349"/>
          </a:xfrm>
        </p:spPr>
        <p:txBody>
          <a:bodyPr>
            <a:normAutofit/>
          </a:bodyPr>
          <a:lstStyle/>
          <a:p>
            <a:pPr algn="ctr"/>
            <a:r>
              <a:rPr lang="id-ID" sz="4000" dirty="0"/>
              <a:t>Multi-</a:t>
            </a:r>
            <a:r>
              <a:rPr lang="id-ID" sz="4000" dirty="0" err="1"/>
              <a:t>class</a:t>
            </a:r>
            <a:r>
              <a:rPr lang="id-ID" sz="4000" dirty="0"/>
              <a:t> </a:t>
            </a:r>
            <a:r>
              <a:rPr lang="id-ID" sz="4000" dirty="0" err="1"/>
              <a:t>Classification</a:t>
            </a: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3F034-7DE7-4F6A-8CF3-A98F916C0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950" y="1093076"/>
            <a:ext cx="6659223" cy="359542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 many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classification problems, however, </a:t>
            </a:r>
            <a:r>
              <a:rPr lang="en-US" sz="2000" b="1" dirty="0"/>
              <a:t>there are more than two classes </a:t>
            </a:r>
            <a:r>
              <a:rPr lang="en-US" sz="2000" dirty="0">
                <a:solidFill>
                  <a:schemeClr val="tx1"/>
                </a:solidFill>
              </a:rPr>
              <a:t>that are of interest</a:t>
            </a:r>
            <a:r>
              <a:rPr lang="id-ID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goal is to assign </a:t>
            </a:r>
            <a:r>
              <a:rPr lang="en-US" sz="2000" b="1" dirty="0">
                <a:solidFill>
                  <a:srgbClr val="C00000"/>
                </a:solidFill>
              </a:rPr>
              <a:t>an instance to one of</a:t>
            </a:r>
            <a:r>
              <a:rPr lang="id-ID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set of classes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endParaRPr lang="id-ID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scikit-learn uses a strategy called </a:t>
            </a:r>
            <a:r>
              <a:rPr lang="en-US" sz="2000" b="1" dirty="0">
                <a:solidFill>
                  <a:srgbClr val="0070C0"/>
                </a:solidFill>
              </a:rPr>
              <a:t>one-versus-all, or one-versus-the-rest, to</a:t>
            </a:r>
            <a:r>
              <a:rPr lang="id-ID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support multi-class classification</a:t>
            </a:r>
            <a:r>
              <a:rPr lang="id-ID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</a:rPr>
              <a:t>One-versus-all classification </a:t>
            </a:r>
            <a:r>
              <a:rPr lang="en-US" sz="2000" b="1" dirty="0">
                <a:solidFill>
                  <a:srgbClr val="C00000"/>
                </a:solidFill>
              </a:rPr>
              <a:t>uses one binary classifier for</a:t>
            </a:r>
            <a:r>
              <a:rPr lang="id-ID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each of the possible classes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endParaRPr lang="id-ID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 class that is </a:t>
            </a:r>
            <a:r>
              <a:rPr lang="en-US" sz="2000" b="1" dirty="0">
                <a:solidFill>
                  <a:srgbClr val="C00000"/>
                </a:solidFill>
              </a:rPr>
              <a:t>predicted with the greatest confidence </a:t>
            </a:r>
            <a:r>
              <a:rPr lang="en-US" sz="2000" dirty="0">
                <a:solidFill>
                  <a:schemeClr val="tx1"/>
                </a:solidFill>
              </a:rPr>
              <a:t>is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assigned to the instance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13638-2F4C-4A7C-9AF1-398F0C81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9189-1AD8-4CA1-9710-2EACE170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410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EDF371-C1F0-4687-B2FF-75748A8A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919" y="206840"/>
            <a:ext cx="6636881" cy="1028186"/>
          </a:xfrm>
        </p:spPr>
        <p:txBody>
          <a:bodyPr>
            <a:normAutofit fontScale="90000"/>
          </a:bodyPr>
          <a:lstStyle/>
          <a:p>
            <a:pPr algn="ctr"/>
            <a:r>
              <a:rPr lang="id-ID" sz="4000" dirty="0"/>
              <a:t>Multi-label </a:t>
            </a:r>
            <a:r>
              <a:rPr lang="id-ID" sz="4000" dirty="0" err="1"/>
              <a:t>Classification</a:t>
            </a:r>
            <a:r>
              <a:rPr lang="id-ID" sz="4000" dirty="0"/>
              <a:t> </a:t>
            </a:r>
            <a:r>
              <a:rPr lang="id-ID" sz="4000" dirty="0" err="1"/>
              <a:t>and</a:t>
            </a:r>
            <a:r>
              <a:rPr lang="id-ID" sz="4000" dirty="0"/>
              <a:t> Problem </a:t>
            </a:r>
            <a:r>
              <a:rPr lang="id-ID" sz="4000" dirty="0" err="1"/>
              <a:t>Transformation</a:t>
            </a:r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3F034-7DE7-4F6A-8CF3-A98F916C0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577" y="1345324"/>
            <a:ext cx="6659223" cy="33116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Each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instance </a:t>
            </a:r>
            <a:r>
              <a:rPr lang="en-US" b="1" dirty="0">
                <a:solidFill>
                  <a:srgbClr val="C00000"/>
                </a:solidFill>
              </a:rPr>
              <a:t>can be assigned a subset of the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set of classes</a:t>
            </a:r>
            <a:r>
              <a:rPr lang="id-ID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Problem transformation methods are </a:t>
            </a:r>
            <a:r>
              <a:rPr lang="en-US" b="1" dirty="0">
                <a:solidFill>
                  <a:srgbClr val="C00000"/>
                </a:solidFill>
              </a:rPr>
              <a:t>techniques that cast the original multi-label problem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as a set of single-label classification </a:t>
            </a:r>
            <a:r>
              <a:rPr lang="en-US" dirty="0">
                <a:solidFill>
                  <a:schemeClr val="tx1"/>
                </a:solidFill>
              </a:rPr>
              <a:t>problems.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13638-2F4C-4A7C-9AF1-398F0C81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9189-1AD8-4CA1-9710-2EACE170C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39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4464E6-FE7F-4C6B-BA4A-51615E36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06" y="213826"/>
            <a:ext cx="5134253" cy="992105"/>
          </a:xfrm>
        </p:spPr>
        <p:txBody>
          <a:bodyPr>
            <a:noAutofit/>
          </a:bodyPr>
          <a:lstStyle/>
          <a:p>
            <a:pPr algn="ctr"/>
            <a:r>
              <a:rPr lang="id-ID" sz="3600" dirty="0"/>
              <a:t>Problem </a:t>
            </a:r>
            <a:r>
              <a:rPr lang="id-ID" sz="3600" dirty="0" err="1"/>
              <a:t>Transformation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F2BDB-A85B-4043-AFEA-16FF4CAE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E30D8-1962-41D8-99B2-5CD7C626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7B9D-95E9-4644-A209-B4CC348C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id-ID" sz="2400" b="1" dirty="0" err="1">
                <a:solidFill>
                  <a:srgbClr val="FFFF00"/>
                </a:solidFill>
              </a:rPr>
              <a:t>Technique</a:t>
            </a:r>
            <a:r>
              <a:rPr lang="id-ID" sz="2400" b="1" dirty="0">
                <a:solidFill>
                  <a:srgbClr val="FFFF00"/>
                </a:solidFill>
              </a:rPr>
              <a:t> 01 </a:t>
            </a:r>
            <a:r>
              <a:rPr lang="id-ID" sz="2400" dirty="0"/>
              <a:t>– </a:t>
            </a:r>
            <a:r>
              <a:rPr lang="en-US" sz="2400" dirty="0"/>
              <a:t>Converts</a:t>
            </a:r>
            <a:r>
              <a:rPr lang="id-ID" sz="2400" dirty="0"/>
              <a:t> </a:t>
            </a:r>
            <a:r>
              <a:rPr lang="en-US" sz="2400" dirty="0"/>
              <a:t>each set of labels encountered in the training data to a single label</a:t>
            </a:r>
            <a:r>
              <a:rPr lang="id-ID" sz="2400" dirty="0"/>
              <a:t>.</a:t>
            </a:r>
          </a:p>
          <a:p>
            <a:pPr>
              <a:lnSpc>
                <a:spcPct val="110000"/>
              </a:lnSpc>
            </a:pPr>
            <a:endParaRPr lang="id-ID" sz="2400" dirty="0"/>
          </a:p>
          <a:p>
            <a:pPr>
              <a:lnSpc>
                <a:spcPct val="110000"/>
              </a:lnSpc>
            </a:pPr>
            <a:r>
              <a:rPr lang="id-ID" sz="2400" b="1" dirty="0" err="1">
                <a:solidFill>
                  <a:srgbClr val="FFFF00"/>
                </a:solidFill>
              </a:rPr>
              <a:t>Technique</a:t>
            </a:r>
            <a:r>
              <a:rPr lang="id-ID" sz="2400" b="1" dirty="0">
                <a:solidFill>
                  <a:srgbClr val="FFFF00"/>
                </a:solidFill>
              </a:rPr>
              <a:t> 02 </a:t>
            </a:r>
            <a:r>
              <a:rPr lang="id-ID" sz="2400" dirty="0"/>
              <a:t>– T</a:t>
            </a:r>
            <a:r>
              <a:rPr lang="en-US" sz="2400" dirty="0"/>
              <a:t>o</a:t>
            </a:r>
            <a:r>
              <a:rPr lang="id-ID" sz="2400" dirty="0"/>
              <a:t> </a:t>
            </a:r>
            <a:r>
              <a:rPr lang="en-US" sz="2400" dirty="0"/>
              <a:t>train one binary classifier for each of the</a:t>
            </a:r>
            <a:r>
              <a:rPr lang="id-ID" sz="2400" dirty="0"/>
              <a:t> </a:t>
            </a:r>
            <a:r>
              <a:rPr lang="en-US" sz="2400" dirty="0"/>
              <a:t>labels in the training set. </a:t>
            </a:r>
            <a:endParaRPr lang="id-ID" sz="2400" dirty="0"/>
          </a:p>
          <a:p>
            <a:pPr lvl="1">
              <a:lnSpc>
                <a:spcPct val="110000"/>
              </a:lnSpc>
            </a:pPr>
            <a:r>
              <a:rPr lang="en-US" sz="2400" b="1" dirty="0">
                <a:solidFill>
                  <a:srgbClr val="FFFF00"/>
                </a:solidFill>
              </a:rPr>
              <a:t>Each classifier predicts</a:t>
            </a:r>
            <a:r>
              <a:rPr lang="en-US" sz="2400" dirty="0"/>
              <a:t> whether or not the instance belongs to one</a:t>
            </a:r>
            <a:r>
              <a:rPr lang="id-ID" sz="2400" dirty="0"/>
              <a:t> </a:t>
            </a:r>
            <a:r>
              <a:rPr lang="en-US" sz="2400" dirty="0"/>
              <a:t>label.</a:t>
            </a:r>
            <a:r>
              <a:rPr lang="id-ID" sz="2400" dirty="0"/>
              <a:t> </a:t>
            </a:r>
          </a:p>
          <a:p>
            <a:pPr lvl="1">
              <a:lnSpc>
                <a:spcPct val="110000"/>
              </a:lnSpc>
            </a:pPr>
            <a:r>
              <a:rPr lang="id-ID" sz="2400" b="1" dirty="0">
                <a:solidFill>
                  <a:srgbClr val="FFFF00"/>
                </a:solidFill>
              </a:rPr>
              <a:t>T</a:t>
            </a:r>
            <a:r>
              <a:rPr lang="en-US" sz="2400" b="1" dirty="0">
                <a:solidFill>
                  <a:srgbClr val="FFFF00"/>
                </a:solidFill>
              </a:rPr>
              <a:t>he final prediction is the</a:t>
            </a:r>
            <a:r>
              <a:rPr lang="id-ID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rgbClr val="FFFF00"/>
                </a:solidFill>
              </a:rPr>
              <a:t>union of the predictions </a:t>
            </a:r>
            <a:r>
              <a:rPr lang="en-US" sz="2400" dirty="0"/>
              <a:t>from all of the binary classifiers. </a:t>
            </a:r>
          </a:p>
        </p:txBody>
      </p:sp>
    </p:spTree>
    <p:extLst>
      <p:ext uri="{BB962C8B-B14F-4D97-AF65-F5344CB8AC3E}">
        <p14:creationId xmlns:p14="http://schemas.microsoft.com/office/powerpoint/2010/main" val="4078598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7A48-F928-4A16-BDAB-6080EFC6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err="1"/>
              <a:t>Technique</a:t>
            </a:r>
            <a:r>
              <a:rPr lang="id-ID" sz="4000" dirty="0"/>
              <a:t> 01</a:t>
            </a: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639273-8755-404A-95A9-41AA71CE2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8" y="1456424"/>
            <a:ext cx="3601156" cy="304020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F2A5-6928-4A73-A06C-1C443B82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877F1-ED4F-43A4-ABF6-7DB74CA5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A17124-F625-4AB0-A9CD-51093BF2E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478" y="1455195"/>
            <a:ext cx="3423917" cy="303897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3FB931E-E17F-4388-AC11-53642808E170}"/>
              </a:ext>
            </a:extLst>
          </p:cNvPr>
          <p:cNvSpPr/>
          <p:nvPr/>
        </p:nvSpPr>
        <p:spPr>
          <a:xfrm>
            <a:off x="4309243" y="1878156"/>
            <a:ext cx="630620" cy="219305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023A22-B93B-425B-A598-80E6045E06B2}"/>
              </a:ext>
            </a:extLst>
          </p:cNvPr>
          <p:cNvSpPr/>
          <p:nvPr/>
        </p:nvSpPr>
        <p:spPr>
          <a:xfrm>
            <a:off x="1114097" y="1878156"/>
            <a:ext cx="704193" cy="360547"/>
          </a:xfrm>
          <a:prstGeom prst="roundRect">
            <a:avLst>
              <a:gd name="adj" fmla="val 128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CB7354-B094-49A3-872A-F34023972163}"/>
              </a:ext>
            </a:extLst>
          </p:cNvPr>
          <p:cNvSpPr/>
          <p:nvPr/>
        </p:nvSpPr>
        <p:spPr>
          <a:xfrm>
            <a:off x="1114097" y="2238703"/>
            <a:ext cx="1240220" cy="360547"/>
          </a:xfrm>
          <a:prstGeom prst="roundRect">
            <a:avLst>
              <a:gd name="adj" fmla="val 128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6ED426-D902-40C5-A07D-902EE80B8768}"/>
              </a:ext>
            </a:extLst>
          </p:cNvPr>
          <p:cNvSpPr/>
          <p:nvPr/>
        </p:nvSpPr>
        <p:spPr>
          <a:xfrm>
            <a:off x="1818290" y="2614136"/>
            <a:ext cx="1723696" cy="360547"/>
          </a:xfrm>
          <a:prstGeom prst="roundRect">
            <a:avLst>
              <a:gd name="adj" fmla="val 128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700D17E-AB10-419F-ACA7-417BB393FCFF}"/>
              </a:ext>
            </a:extLst>
          </p:cNvPr>
          <p:cNvSpPr/>
          <p:nvPr/>
        </p:nvSpPr>
        <p:spPr>
          <a:xfrm>
            <a:off x="1476704" y="4106892"/>
            <a:ext cx="2065282" cy="360547"/>
          </a:xfrm>
          <a:prstGeom prst="roundRect">
            <a:avLst>
              <a:gd name="adj" fmla="val 128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BF0930-552C-4C59-B317-78A4DB50280E}"/>
              </a:ext>
            </a:extLst>
          </p:cNvPr>
          <p:cNvSpPr/>
          <p:nvPr/>
        </p:nvSpPr>
        <p:spPr>
          <a:xfrm>
            <a:off x="5817477" y="2206871"/>
            <a:ext cx="310055" cy="343859"/>
          </a:xfrm>
          <a:prstGeom prst="roundRect">
            <a:avLst>
              <a:gd name="adj" fmla="val 128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45F5BF-5582-48D3-8854-B046CAB668AD}"/>
              </a:ext>
            </a:extLst>
          </p:cNvPr>
          <p:cNvSpPr/>
          <p:nvPr/>
        </p:nvSpPr>
        <p:spPr>
          <a:xfrm>
            <a:off x="6612408" y="2526770"/>
            <a:ext cx="387482" cy="343859"/>
          </a:xfrm>
          <a:prstGeom prst="roundRect">
            <a:avLst>
              <a:gd name="adj" fmla="val 128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61F133-791C-4654-8F0A-02C1D436C65D}"/>
              </a:ext>
            </a:extLst>
          </p:cNvPr>
          <p:cNvSpPr/>
          <p:nvPr/>
        </p:nvSpPr>
        <p:spPr>
          <a:xfrm>
            <a:off x="7584616" y="2836159"/>
            <a:ext cx="487329" cy="343859"/>
          </a:xfrm>
          <a:prstGeom prst="roundRect">
            <a:avLst>
              <a:gd name="adj" fmla="val 128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2BD3B4-C1A7-41D0-8224-209C515A9601}"/>
              </a:ext>
            </a:extLst>
          </p:cNvPr>
          <p:cNvSpPr/>
          <p:nvPr/>
        </p:nvSpPr>
        <p:spPr>
          <a:xfrm>
            <a:off x="6999890" y="4132501"/>
            <a:ext cx="584726" cy="361673"/>
          </a:xfrm>
          <a:prstGeom prst="roundRect">
            <a:avLst>
              <a:gd name="adj" fmla="val 128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6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7A48-F928-4A16-BDAB-6080EFC6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err="1"/>
              <a:t>Technique</a:t>
            </a:r>
            <a:r>
              <a:rPr lang="id-ID" sz="4000" dirty="0"/>
              <a:t> 02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9F2A5-6928-4A73-A06C-1C443B82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877F1-ED4F-43A4-ABF6-7DB74CA5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1651BA9-9EEF-4B78-993B-CEE9977B6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462" y="1379827"/>
            <a:ext cx="2353291" cy="338743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C7BFD1-8AE6-46E8-9077-AB77DF66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753" y="1379828"/>
            <a:ext cx="1293984" cy="33874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2C162E-E363-40B2-89F9-AE592FE3E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227" y="1379827"/>
            <a:ext cx="1787136" cy="33874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A93FE8-EDB6-4F0B-A827-272A6563E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558" y="1369317"/>
            <a:ext cx="1315070" cy="33979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E3F578-1253-4E50-A6AE-B24688CB2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3542" y="1369316"/>
            <a:ext cx="1765599" cy="339794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DD24E3-B221-4E9A-963F-11D0FB89127E}"/>
              </a:ext>
            </a:extLst>
          </p:cNvPr>
          <p:cNvSpPr/>
          <p:nvPr/>
        </p:nvSpPr>
        <p:spPr>
          <a:xfrm>
            <a:off x="1036912" y="1411356"/>
            <a:ext cx="1718821" cy="343859"/>
          </a:xfrm>
          <a:prstGeom prst="roundRect">
            <a:avLst>
              <a:gd name="adj" fmla="val 128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652CDB-99AC-48A2-AB07-786FD546EEE6}"/>
              </a:ext>
            </a:extLst>
          </p:cNvPr>
          <p:cNvSpPr/>
          <p:nvPr/>
        </p:nvSpPr>
        <p:spPr>
          <a:xfrm>
            <a:off x="2797774" y="1416600"/>
            <a:ext cx="1241434" cy="343859"/>
          </a:xfrm>
          <a:prstGeom prst="roundRect">
            <a:avLst>
              <a:gd name="adj" fmla="val 128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5B751E-E975-4AB3-AFE2-F50C3FD4CC6B}"/>
              </a:ext>
            </a:extLst>
          </p:cNvPr>
          <p:cNvSpPr/>
          <p:nvPr/>
        </p:nvSpPr>
        <p:spPr>
          <a:xfrm>
            <a:off x="4081248" y="1411356"/>
            <a:ext cx="1708310" cy="343859"/>
          </a:xfrm>
          <a:prstGeom prst="roundRect">
            <a:avLst>
              <a:gd name="adj" fmla="val 128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B1F822-D2C5-4659-85F4-2E9C5F9F7DDF}"/>
              </a:ext>
            </a:extLst>
          </p:cNvPr>
          <p:cNvSpPr/>
          <p:nvPr/>
        </p:nvSpPr>
        <p:spPr>
          <a:xfrm>
            <a:off x="5826376" y="1379826"/>
            <a:ext cx="1241434" cy="343859"/>
          </a:xfrm>
          <a:prstGeom prst="roundRect">
            <a:avLst>
              <a:gd name="adj" fmla="val 128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1790D09-86B3-4122-9A6F-8888364914EF}"/>
              </a:ext>
            </a:extLst>
          </p:cNvPr>
          <p:cNvSpPr/>
          <p:nvPr/>
        </p:nvSpPr>
        <p:spPr>
          <a:xfrm>
            <a:off x="7122303" y="1396399"/>
            <a:ext cx="1701145" cy="343859"/>
          </a:xfrm>
          <a:prstGeom prst="roundRect">
            <a:avLst>
              <a:gd name="adj" fmla="val 128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CDE14-23F7-4DA5-9BBB-EC7A6B2F2065}"/>
              </a:ext>
            </a:extLst>
          </p:cNvPr>
          <p:cNvSpPr txBox="1"/>
          <p:nvPr/>
        </p:nvSpPr>
        <p:spPr>
          <a:xfrm>
            <a:off x="714415" y="2563543"/>
            <a:ext cx="1299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err="1">
                <a:solidFill>
                  <a:srgbClr val="C00000"/>
                </a:solidFill>
              </a:rPr>
              <a:t>Binary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Classifier</a:t>
            </a:r>
            <a:r>
              <a:rPr lang="id-ID" b="1" dirty="0">
                <a:solidFill>
                  <a:srgbClr val="C00000"/>
                </a:solidFill>
              </a:rPr>
              <a:t> 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F36281-95BB-4D80-9F13-6D4410373C9D}"/>
              </a:ext>
            </a:extLst>
          </p:cNvPr>
          <p:cNvSpPr txBox="1"/>
          <p:nvPr/>
        </p:nvSpPr>
        <p:spPr>
          <a:xfrm>
            <a:off x="2851042" y="2571750"/>
            <a:ext cx="1299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err="1">
                <a:solidFill>
                  <a:srgbClr val="C00000"/>
                </a:solidFill>
              </a:rPr>
              <a:t>Binary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Classifier</a:t>
            </a:r>
            <a:r>
              <a:rPr lang="id-ID" b="1" dirty="0">
                <a:solidFill>
                  <a:srgbClr val="C00000"/>
                </a:solidFill>
              </a:rPr>
              <a:t> 02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C3A5DF-9640-4608-AC2A-0860A51F328D}"/>
              </a:ext>
            </a:extLst>
          </p:cNvPr>
          <p:cNvSpPr txBox="1"/>
          <p:nvPr/>
        </p:nvSpPr>
        <p:spPr>
          <a:xfrm>
            <a:off x="4603099" y="2518902"/>
            <a:ext cx="1299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err="1">
                <a:solidFill>
                  <a:srgbClr val="C00000"/>
                </a:solidFill>
              </a:rPr>
              <a:t>Binary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Classifier</a:t>
            </a:r>
            <a:r>
              <a:rPr lang="id-ID" b="1" dirty="0">
                <a:solidFill>
                  <a:srgbClr val="C00000"/>
                </a:solidFill>
              </a:rPr>
              <a:t> 03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40EF66-C41C-4854-BD89-2E111175557D}"/>
              </a:ext>
            </a:extLst>
          </p:cNvPr>
          <p:cNvSpPr txBox="1"/>
          <p:nvPr/>
        </p:nvSpPr>
        <p:spPr>
          <a:xfrm>
            <a:off x="5948841" y="2606623"/>
            <a:ext cx="1299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err="1">
                <a:solidFill>
                  <a:srgbClr val="C00000"/>
                </a:solidFill>
              </a:rPr>
              <a:t>Binary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Classifier</a:t>
            </a:r>
            <a:r>
              <a:rPr lang="id-ID" b="1" dirty="0">
                <a:solidFill>
                  <a:srgbClr val="C00000"/>
                </a:solidFill>
              </a:rPr>
              <a:t> 04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F15A49-67CF-4131-B9F4-953D89A084EA}"/>
              </a:ext>
            </a:extLst>
          </p:cNvPr>
          <p:cNvSpPr txBox="1"/>
          <p:nvPr/>
        </p:nvSpPr>
        <p:spPr>
          <a:xfrm>
            <a:off x="6927170" y="2536877"/>
            <a:ext cx="1299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err="1">
                <a:solidFill>
                  <a:srgbClr val="C00000"/>
                </a:solidFill>
              </a:rPr>
              <a:t>Binary</a:t>
            </a:r>
            <a:r>
              <a:rPr lang="id-ID" b="1" dirty="0">
                <a:solidFill>
                  <a:srgbClr val="C00000"/>
                </a:solidFill>
              </a:rPr>
              <a:t> </a:t>
            </a:r>
            <a:r>
              <a:rPr lang="id-ID" b="1" dirty="0" err="1">
                <a:solidFill>
                  <a:srgbClr val="C00000"/>
                </a:solidFill>
              </a:rPr>
              <a:t>Classifier</a:t>
            </a:r>
            <a:r>
              <a:rPr lang="id-ID" b="1" dirty="0">
                <a:solidFill>
                  <a:srgbClr val="C00000"/>
                </a:solidFill>
              </a:rPr>
              <a:t> 05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457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4464E6-FE7F-4C6B-BA4A-51615E36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3" y="224336"/>
            <a:ext cx="5134253" cy="992105"/>
          </a:xfrm>
        </p:spPr>
        <p:txBody>
          <a:bodyPr>
            <a:noAutofit/>
          </a:bodyPr>
          <a:lstStyle/>
          <a:p>
            <a:pPr algn="ctr"/>
            <a:r>
              <a:rPr lang="id-ID" dirty="0"/>
              <a:t>Multi-label </a:t>
            </a:r>
            <a:r>
              <a:rPr lang="id-ID" dirty="0" err="1"/>
              <a:t>Classification</a:t>
            </a:r>
            <a:r>
              <a:rPr lang="id-ID" dirty="0"/>
              <a:t> Performance </a:t>
            </a:r>
            <a:r>
              <a:rPr lang="id-ID" dirty="0" err="1"/>
              <a:t>Metrics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F2BDB-A85B-4043-AFEA-16FF4CAE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E30D8-1962-41D8-99B2-5CD7C626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F7B9D-95E9-4644-A209-B4CC348CA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b="1" dirty="0">
                    <a:solidFill>
                      <a:srgbClr val="FFFF00"/>
                    </a:solidFill>
                  </a:rPr>
                  <a:t>Must</a:t>
                </a:r>
                <a:r>
                  <a:rPr lang="id-ID" sz="18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FFFF00"/>
                    </a:solidFill>
                  </a:rPr>
                  <a:t>be assessed using different performance measures</a:t>
                </a:r>
                <a:r>
                  <a:rPr lang="id-ID" sz="18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1800" dirty="0"/>
                  <a:t>than single-label classification problems. </a:t>
                </a:r>
                <a:endParaRPr lang="id-ID" sz="1800" dirty="0"/>
              </a:p>
              <a:p>
                <a:r>
                  <a:rPr lang="en-US" sz="1800" dirty="0"/>
                  <a:t>Two of the most common performance metrics are</a:t>
                </a:r>
                <a:r>
                  <a:rPr lang="id-ID" sz="1800" dirty="0"/>
                  <a:t>:</a:t>
                </a:r>
                <a:endParaRPr lang="en-US" sz="1800" dirty="0"/>
              </a:p>
              <a:p>
                <a:pPr lvl="1"/>
                <a:r>
                  <a:rPr lang="en-US" sz="1800" b="1" dirty="0">
                    <a:solidFill>
                      <a:srgbClr val="FFFF00"/>
                    </a:solidFill>
                  </a:rPr>
                  <a:t>Hamming</a:t>
                </a:r>
                <a:r>
                  <a:rPr lang="id-ID" sz="18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FFFF00"/>
                    </a:solidFill>
                  </a:rPr>
                  <a:t>loss </a:t>
                </a:r>
                <a:r>
                  <a:rPr lang="id-ID" sz="1800" dirty="0"/>
                  <a:t>– </a:t>
                </a:r>
                <a:r>
                  <a:rPr lang="en-US" sz="1800" dirty="0"/>
                  <a:t>the</a:t>
                </a:r>
                <a:r>
                  <a:rPr lang="id-ID" sz="1800" dirty="0"/>
                  <a:t> </a:t>
                </a:r>
                <a:r>
                  <a:rPr lang="en-US" sz="1800" dirty="0"/>
                  <a:t>average fraction of incorrect</a:t>
                </a:r>
                <a:r>
                  <a:rPr lang="id-ID" sz="1800" dirty="0"/>
                  <a:t> </a:t>
                </a:r>
                <a:r>
                  <a:rPr lang="en-US" sz="1800" dirty="0"/>
                  <a:t>labels</a:t>
                </a:r>
                <a:r>
                  <a:rPr lang="id-ID" sz="1800" dirty="0"/>
                  <a:t>. </a:t>
                </a:r>
                <a:r>
                  <a:rPr lang="id-ID" sz="1800" dirty="0" err="1"/>
                  <a:t>It</a:t>
                </a:r>
                <a:r>
                  <a:rPr lang="id-ID" sz="1800" dirty="0"/>
                  <a:t> </a:t>
                </a:r>
                <a:r>
                  <a:rPr lang="en-US" sz="1800" dirty="0"/>
                  <a:t>is a loss function and that the perfect score is 0</a:t>
                </a:r>
                <a:r>
                  <a:rPr lang="id-ID" sz="1800" dirty="0"/>
                  <a:t>.</a:t>
                </a:r>
              </a:p>
              <a:p>
                <a:pPr lvl="1"/>
                <a:r>
                  <a:rPr lang="en-US" sz="1800" b="1" dirty="0">
                    <a:solidFill>
                      <a:srgbClr val="FFFF00"/>
                    </a:solidFill>
                  </a:rPr>
                  <a:t>Jaccard similarity</a:t>
                </a:r>
                <a:r>
                  <a:rPr lang="id-ID" sz="18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FFFF00"/>
                    </a:solidFill>
                  </a:rPr>
                  <a:t>or the Jaccard index</a:t>
                </a:r>
                <a:r>
                  <a:rPr lang="en-US" sz="1800" dirty="0"/>
                  <a:t>, is the size of the intersection of the predicted labels and the</a:t>
                </a:r>
                <a:r>
                  <a:rPr lang="id-ID" sz="1800" dirty="0"/>
                  <a:t> </a:t>
                </a:r>
                <a:r>
                  <a:rPr lang="en-US" sz="1800" dirty="0"/>
                  <a:t>true labels divided by the size of the union of the predicted and true labels. It ranges from 0</a:t>
                </a:r>
                <a:r>
                  <a:rPr lang="id-ID" sz="1800" dirty="0"/>
                  <a:t> </a:t>
                </a:r>
                <a:r>
                  <a:rPr lang="en-US" sz="1800" dirty="0"/>
                  <a:t>to 1, and 1 is the perfect score. </a:t>
                </a:r>
                <a:endParaRPr lang="id-ID" sz="1800" dirty="0"/>
              </a:p>
              <a:p>
                <a:pPr marL="457200" lvl="1" indent="0">
                  <a:buNone/>
                </a:pPr>
                <a:endParaRPr lang="id-ID" sz="18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𝑃𝑟𝑒𝑑𝑖𝑐𝑡𝑒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d-ID" sz="1800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lang="id-ID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𝑃𝑟𝑒𝑑𝑖𝑐𝑡𝑒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id-ID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𝑇𝑟𝑢𝑒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d-ID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800" i="1">
                                  <a:latin typeface="Cambria Math" panose="02040503050406030204" pitchFamily="18" charset="0"/>
                                </a:rPr>
                                <m:t>𝑃𝑟𝑒𝑑𝑖𝑐𝑡𝑒</m:t>
                              </m:r>
                              <m:r>
                                <a:rPr lang="id-ID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id-ID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id-ID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𝑇𝑟𝑢𝑒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F7B9D-95E9-4644-A209-B4CC348CA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3" t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260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47202-70EF-42A6-B9DF-A81CBB22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77D95-1994-48A3-89FA-850E2913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A0A30-8C0E-443D-BE00-F2FDF8CFF942}"/>
              </a:ext>
            </a:extLst>
          </p:cNvPr>
          <p:cNvSpPr/>
          <p:nvPr/>
        </p:nvSpPr>
        <p:spPr>
          <a:xfrm>
            <a:off x="1448143" y="2110085"/>
            <a:ext cx="624773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 </a:t>
            </a:r>
            <a:r>
              <a:rPr lang="id-ID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Practices</a:t>
            </a:r>
            <a:r>
              <a:rPr lang="id-ID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id-ID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for</a:t>
            </a:r>
            <a:r>
              <a:rPr lang="id-ID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id-ID" sz="44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Chapter</a:t>
            </a:r>
            <a:r>
              <a:rPr lang="id-ID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6</a:t>
            </a:r>
            <a:endParaRPr 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7493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56859-0F44-42CE-A66E-AD0FEAC7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F89FD-F5AA-462C-B177-3E45322A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CB942-0BD5-4200-A141-CCBA4BECC33D}"/>
              </a:ext>
            </a:extLst>
          </p:cNvPr>
          <p:cNvSpPr/>
          <p:nvPr/>
        </p:nvSpPr>
        <p:spPr>
          <a:xfrm>
            <a:off x="990576" y="2110085"/>
            <a:ext cx="71628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You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for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Today</a:t>
            </a:r>
            <a:endParaRPr lang="id-ID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Always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Keep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id-ID" sz="5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Your</a:t>
            </a:r>
            <a:r>
              <a:rPr lang="id-ID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Spirit!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198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1" y="266379"/>
            <a:ext cx="5349766" cy="763526"/>
          </a:xfrm>
        </p:spPr>
        <p:txBody>
          <a:bodyPr>
            <a:noAutofit/>
          </a:bodyPr>
          <a:lstStyle/>
          <a:p>
            <a:pPr algn="ctr"/>
            <a:r>
              <a:rPr lang="id-ID" b="1" dirty="0" err="1"/>
              <a:t>Outline</a:t>
            </a:r>
            <a:r>
              <a:rPr lang="id-ID" b="1" dirty="0"/>
              <a:t> </a:t>
            </a:r>
            <a:r>
              <a:rPr lang="id-ID" b="1" dirty="0" err="1"/>
              <a:t>Logistic</a:t>
            </a:r>
            <a:r>
              <a:rPr lang="id-ID" b="1" dirty="0"/>
              <a:t> </a:t>
            </a:r>
            <a:r>
              <a:rPr lang="id-ID" b="1" dirty="0" err="1"/>
              <a:t>Regression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65155"/>
            <a:ext cx="8246070" cy="33014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d-ID" b="1" dirty="0" err="1"/>
              <a:t>What</a:t>
            </a:r>
            <a:r>
              <a:rPr lang="id-ID" b="1" dirty="0"/>
              <a:t> </a:t>
            </a:r>
            <a:r>
              <a:rPr lang="id-ID" b="1" dirty="0" err="1"/>
              <a:t>is</a:t>
            </a:r>
            <a:r>
              <a:rPr lang="id-ID" b="1" dirty="0"/>
              <a:t> </a:t>
            </a:r>
            <a:r>
              <a:rPr lang="id-ID" b="1" dirty="0" err="1">
                <a:solidFill>
                  <a:srgbClr val="FFFF00"/>
                </a:solidFill>
              </a:rPr>
              <a:t>Logistic</a:t>
            </a:r>
            <a:r>
              <a:rPr lang="id-ID" b="1" dirty="0"/>
              <a:t> </a:t>
            </a:r>
            <a:r>
              <a:rPr lang="id-ID" b="1" dirty="0" err="1">
                <a:solidFill>
                  <a:srgbClr val="FFFF00"/>
                </a:solidFill>
              </a:rPr>
              <a:t>Regression</a:t>
            </a:r>
            <a:r>
              <a:rPr lang="id-ID" b="1" dirty="0"/>
              <a:t>?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FFFF00"/>
                </a:solidFill>
              </a:rPr>
              <a:t>Binary Classification </a:t>
            </a:r>
            <a:endParaRPr lang="id-ID" b="1" dirty="0">
              <a:solidFill>
                <a:srgbClr val="FFFF00"/>
              </a:solidFill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FFFF00"/>
                </a:solidFill>
              </a:rPr>
              <a:t>Tuning Models </a:t>
            </a:r>
            <a:r>
              <a:rPr lang="en-US" b="1" dirty="0"/>
              <a:t>with Grid Search </a:t>
            </a:r>
            <a:endParaRPr lang="id-ID" b="1" dirty="0"/>
          </a:p>
          <a:p>
            <a:pPr>
              <a:lnSpc>
                <a:spcPct val="110000"/>
              </a:lnSpc>
            </a:pPr>
            <a:r>
              <a:rPr lang="id-ID" b="1" dirty="0">
                <a:solidFill>
                  <a:srgbClr val="FFFF00"/>
                </a:solidFill>
              </a:rPr>
              <a:t>Multi-</a:t>
            </a:r>
            <a:r>
              <a:rPr lang="id-ID" b="1" dirty="0" err="1">
                <a:solidFill>
                  <a:srgbClr val="FFFF00"/>
                </a:solidFill>
              </a:rPr>
              <a:t>class</a:t>
            </a:r>
            <a:r>
              <a:rPr lang="id-ID" b="1" dirty="0"/>
              <a:t> </a:t>
            </a:r>
            <a:r>
              <a:rPr lang="id-ID" b="1" dirty="0" err="1"/>
              <a:t>Classification</a:t>
            </a:r>
            <a:endParaRPr lang="id-ID" b="1" dirty="0"/>
          </a:p>
          <a:p>
            <a:pPr>
              <a:lnSpc>
                <a:spcPct val="110000"/>
              </a:lnSpc>
            </a:pPr>
            <a:r>
              <a:rPr lang="id-ID" b="1" dirty="0">
                <a:solidFill>
                  <a:srgbClr val="FFFF00"/>
                </a:solidFill>
              </a:rPr>
              <a:t>Multi-label</a:t>
            </a:r>
            <a:r>
              <a:rPr lang="id-ID" b="1" dirty="0"/>
              <a:t> </a:t>
            </a:r>
            <a:r>
              <a:rPr lang="id-ID" b="1" dirty="0" err="1"/>
              <a:t>Classification</a:t>
            </a:r>
            <a:r>
              <a:rPr lang="id-ID" b="1" dirty="0"/>
              <a:t> </a:t>
            </a:r>
            <a:r>
              <a:rPr lang="id-ID" b="1" dirty="0" err="1"/>
              <a:t>and</a:t>
            </a:r>
            <a:r>
              <a:rPr lang="id-ID" b="1" dirty="0"/>
              <a:t> Problem </a:t>
            </a:r>
            <a:r>
              <a:rPr lang="id-ID" b="1" dirty="0" err="1"/>
              <a:t>Transformation</a:t>
            </a:r>
            <a:endParaRPr lang="id-ID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94504-2C24-4A56-8BF4-E307F4CEB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DB816-BC03-45EE-9189-2A4CCB29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785" y="102393"/>
            <a:ext cx="5199568" cy="1088268"/>
          </a:xfrm>
        </p:spPr>
        <p:txBody>
          <a:bodyPr>
            <a:noAutofit/>
          </a:bodyPr>
          <a:lstStyle/>
          <a:p>
            <a:pPr algn="ctr"/>
            <a:r>
              <a:rPr lang="id-ID" dirty="0" err="1"/>
              <a:t>What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dirty="0" err="1"/>
              <a:t>Logistic</a:t>
            </a:r>
            <a:r>
              <a:rPr lang="id-ID" dirty="0"/>
              <a:t> </a:t>
            </a:r>
            <a:r>
              <a:rPr lang="id-ID" dirty="0" err="1"/>
              <a:t>Regression</a:t>
            </a:r>
            <a:r>
              <a:rPr lang="id-ID" dirty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3453" y="1420801"/>
                <a:ext cx="4378547" cy="332894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1800" b="1" i="0" dirty="0">
                    <a:solidFill>
                      <a:schemeClr val="bg1"/>
                    </a:solidFill>
                    <a:effectLst/>
                  </a:rPr>
                  <a:t>A function that </a:t>
                </a:r>
                <a:r>
                  <a:rPr lang="en-US" sz="1800" b="1" i="0" dirty="0">
                    <a:solidFill>
                      <a:srgbClr val="FFFF00"/>
                    </a:solidFill>
                    <a:effectLst/>
                  </a:rPr>
                  <a:t>models the exponential growth of a population</a:t>
                </a:r>
                <a:r>
                  <a:rPr lang="id-ID" sz="1800" b="1" i="0" dirty="0">
                    <a:solidFill>
                      <a:schemeClr val="bg1"/>
                    </a:solidFill>
                    <a:effectLst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id-ID" sz="1800" b="1" i="0" dirty="0" err="1">
                    <a:solidFill>
                      <a:schemeClr val="bg1"/>
                    </a:solidFill>
                    <a:effectLst/>
                  </a:rPr>
                  <a:t>Firstly</a:t>
                </a:r>
                <a:r>
                  <a:rPr lang="id-ID" sz="1800" b="1" i="0" dirty="0">
                    <a:solidFill>
                      <a:schemeClr val="bg1"/>
                    </a:solidFill>
                    <a:effectLst/>
                  </a:rPr>
                  <a:t> </a:t>
                </a:r>
                <a:r>
                  <a:rPr lang="en-US" sz="1800" b="1" i="0" dirty="0">
                    <a:solidFill>
                      <a:schemeClr val="bg1"/>
                    </a:solidFill>
                    <a:effectLst/>
                  </a:rPr>
                  <a:t>proposed by Pierre François Verhulst (1804-1849)</a:t>
                </a:r>
                <a:r>
                  <a:rPr lang="id-ID" sz="1800" b="1" i="0" dirty="0">
                    <a:solidFill>
                      <a:schemeClr val="bg1"/>
                    </a:solidFill>
                    <a:effectLst/>
                  </a:rPr>
                  <a:t>.</a:t>
                </a:r>
                <a:endParaRPr lang="id-ID" sz="1800" b="1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id-ID" sz="1800" b="1" dirty="0" err="1">
                    <a:solidFill>
                      <a:schemeClr val="bg1"/>
                    </a:solidFill>
                  </a:rPr>
                  <a:t>Logistic</a:t>
                </a:r>
                <a:r>
                  <a:rPr lang="id-ID" sz="1800" b="1" dirty="0">
                    <a:solidFill>
                      <a:schemeClr val="bg1"/>
                    </a:solidFill>
                  </a:rPr>
                  <a:t> </a:t>
                </a:r>
                <a:r>
                  <a:rPr lang="id-ID" sz="1800" b="1" dirty="0" err="1">
                    <a:solidFill>
                      <a:schemeClr val="bg1"/>
                    </a:solidFill>
                  </a:rPr>
                  <a:t>Function</a:t>
                </a:r>
                <a:r>
                  <a:rPr lang="id-ID" sz="1800" b="1" dirty="0">
                    <a:solidFill>
                      <a:schemeClr val="bg1"/>
                    </a:solidFill>
                  </a:rPr>
                  <a:t> </a:t>
                </a:r>
                <a:r>
                  <a:rPr lang="id-ID" sz="1800" b="1" dirty="0" err="1">
                    <a:solidFill>
                      <a:schemeClr val="bg1"/>
                    </a:solidFill>
                  </a:rPr>
                  <a:t>is</a:t>
                </a:r>
                <a:r>
                  <a:rPr lang="id-ID" sz="1800" b="1" dirty="0">
                    <a:solidFill>
                      <a:schemeClr val="bg1"/>
                    </a:solidFill>
                  </a:rPr>
                  <a:t> </a:t>
                </a:r>
                <a:r>
                  <a:rPr lang="id-ID" sz="1800" b="1" dirty="0" err="1">
                    <a:solidFill>
                      <a:srgbClr val="FFFF00"/>
                    </a:solidFill>
                  </a:rPr>
                  <a:t>used</a:t>
                </a:r>
                <a:r>
                  <a:rPr lang="id-ID" sz="1800" b="1" dirty="0">
                    <a:solidFill>
                      <a:srgbClr val="FFFF00"/>
                    </a:solidFill>
                  </a:rPr>
                  <a:t> </a:t>
                </a:r>
                <a:r>
                  <a:rPr lang="id-ID" sz="1800" b="1" dirty="0" err="1">
                    <a:solidFill>
                      <a:srgbClr val="FFFF00"/>
                    </a:solidFill>
                  </a:rPr>
                  <a:t>for</a:t>
                </a:r>
                <a:r>
                  <a:rPr lang="id-ID" sz="1800" b="1" dirty="0">
                    <a:solidFill>
                      <a:srgbClr val="FFFF00"/>
                    </a:solidFill>
                  </a:rPr>
                  <a:t> </a:t>
                </a:r>
                <a:r>
                  <a:rPr lang="id-ID" sz="1800" b="1" dirty="0" err="1">
                    <a:solidFill>
                      <a:srgbClr val="FFFF00"/>
                    </a:solidFill>
                  </a:rPr>
                  <a:t>prediction</a:t>
                </a:r>
                <a:r>
                  <a:rPr lang="id-ID" sz="1800" b="1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id-ID" sz="1800" b="1" dirty="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id-ID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d-ID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1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id-ID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d-ID" sz="1800" b="1" dirty="0">
                  <a:solidFill>
                    <a:schemeClr val="bg1"/>
                  </a:solidFill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id-ID" sz="1800" b="1" dirty="0">
                  <a:solidFill>
                    <a:schemeClr val="bg1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d-ID" sz="1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id-ID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d-ID" sz="1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120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120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is the variable that increases with time and is a fraction be</a:t>
                </a:r>
                <a:r>
                  <a:rPr lang="id-ID" sz="1200" b="0" i="0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twe</a:t>
                </a:r>
                <a:r>
                  <a:rPr lang="en-US" sz="1200" b="0" i="0" dirty="0" err="1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en</a:t>
                </a:r>
                <a:r>
                  <a:rPr lang="en-US" sz="120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0 and 1</a:t>
                </a:r>
                <a:r>
                  <a:rPr lang="id-ID" sz="1200" b="1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d-ID" sz="1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120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stands for time in most cases</a:t>
                </a:r>
                <a:r>
                  <a:rPr lang="id-ID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id-ID" sz="12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120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 is a constant called Euler’s number</a:t>
                </a:r>
                <a:r>
                  <a:rPr lang="id-ID" sz="1200" b="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453" y="1420801"/>
                <a:ext cx="4378547" cy="3328948"/>
              </a:xfrm>
              <a:blipFill>
                <a:blip r:embed="rId2"/>
                <a:stretch>
                  <a:fillRect l="-696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AAFA8-E3F4-4D7C-BCEF-C79FC4A4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13896-5B70-45FC-8889-46673A9F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Build and Interpret a Logistic Regression Model - Design Effective  Statistical Models to Understand Your Data - OpenClassrooms">
            <a:extLst>
              <a:ext uri="{FF2B5EF4-FFF2-40B4-BE49-F238E27FC236}">
                <a16:creationId xmlns:a16="http://schemas.microsoft.com/office/drawing/2014/main" id="{4A6F9DAD-9ADA-4BD7-AFB9-0DC5F48EB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73" y="1650942"/>
            <a:ext cx="4303001" cy="286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78BB77-F28D-4636-8CF4-389E822A8C81}"/>
                  </a:ext>
                </a:extLst>
              </p:cNvPr>
              <p:cNvSpPr txBox="1"/>
              <p:nvPr/>
            </p:nvSpPr>
            <p:spPr>
              <a:xfrm>
                <a:off x="5150068" y="2252566"/>
                <a:ext cx="1166649" cy="41312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d-ID" sz="11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id-ID" sz="11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1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1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1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d-ID" sz="11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1100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11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1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id-ID" sz="11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d-ID" sz="11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78BB77-F28D-4636-8CF4-389E822A8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068" y="2252566"/>
                <a:ext cx="1166649" cy="413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76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785" y="102393"/>
            <a:ext cx="5199568" cy="1088268"/>
          </a:xfrm>
        </p:spPr>
        <p:txBody>
          <a:bodyPr>
            <a:noAutofit/>
          </a:bodyPr>
          <a:lstStyle/>
          <a:p>
            <a:pPr algn="ctr"/>
            <a:r>
              <a:rPr lang="id-ID" dirty="0" err="1"/>
              <a:t>What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dirty="0" err="1"/>
              <a:t>Logistic</a:t>
            </a:r>
            <a:r>
              <a:rPr lang="id-ID" dirty="0"/>
              <a:t> </a:t>
            </a:r>
            <a:r>
              <a:rPr lang="id-ID" dirty="0" err="1"/>
              <a:t>Regression</a:t>
            </a:r>
            <a:r>
              <a:rPr lang="id-ID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27" y="1438315"/>
            <a:ext cx="4183118" cy="332894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Generalized</a:t>
            </a:r>
            <a:r>
              <a:rPr lang="id-ID" sz="20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model</a:t>
            </a:r>
            <a:r>
              <a:rPr lang="id-ID" sz="20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id-ID" sz="2000" b="1" dirty="0" err="1">
                <a:latin typeface="+mj-lt"/>
              </a:rPr>
              <a:t>of</a:t>
            </a:r>
            <a:r>
              <a:rPr lang="id-ID" sz="2000" b="1" dirty="0">
                <a:latin typeface="+mj-lt"/>
              </a:rPr>
              <a:t> Linear </a:t>
            </a:r>
            <a:r>
              <a:rPr lang="id-ID" sz="2000" b="1" dirty="0" err="1">
                <a:latin typeface="+mj-lt"/>
              </a:rPr>
              <a:t>Regresion</a:t>
            </a:r>
            <a:endParaRPr lang="id-ID" sz="2000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+mj-lt"/>
              </a:rPr>
              <a:t>Used</a:t>
            </a:r>
            <a:r>
              <a:rPr lang="id-ID" sz="2000" b="1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for</a:t>
            </a:r>
            <a:r>
              <a:rPr lang="id-ID" sz="2000" b="1" dirty="0">
                <a:latin typeface="+mj-lt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classification tasks</a:t>
            </a:r>
            <a:r>
              <a:rPr lang="id-ID" sz="20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id-ID" sz="2000" b="1" dirty="0">
                <a:latin typeface="+mj-lt"/>
              </a:rPr>
              <a:t>– </a:t>
            </a:r>
            <a:r>
              <a:rPr lang="en-US" sz="2000" b="1" dirty="0">
                <a:latin typeface="+mj-lt"/>
              </a:rPr>
              <a:t>induce</a:t>
            </a:r>
            <a:r>
              <a:rPr lang="id-ID" sz="2000" b="1" dirty="0">
                <a:latin typeface="+mj-lt"/>
              </a:rPr>
              <a:t>s</a:t>
            </a:r>
            <a:r>
              <a:rPr lang="en-US" sz="2000" b="1" dirty="0">
                <a:latin typeface="+mj-lt"/>
              </a:rPr>
              <a:t> a function that</a:t>
            </a:r>
            <a:r>
              <a:rPr lang="id-ID" sz="2000" b="1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maps an observation to its associated class or label</a:t>
            </a:r>
          </a:p>
          <a:p>
            <a:pPr>
              <a:lnSpc>
                <a:spcPct val="120000"/>
              </a:lnSpc>
            </a:pPr>
            <a:r>
              <a:rPr lang="id-ID" sz="2000" b="1" dirty="0">
                <a:latin typeface="+mj-lt"/>
              </a:rPr>
              <a:t>The</a:t>
            </a:r>
            <a:r>
              <a:rPr lang="en-US" sz="2000" b="1" dirty="0">
                <a:latin typeface="+mj-lt"/>
              </a:rPr>
              <a:t> learning algorithm 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must use pairs of</a:t>
            </a:r>
            <a:r>
              <a:rPr lang="id-ID" sz="20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feature vectors and their corresponding labels </a:t>
            </a:r>
            <a:r>
              <a:rPr lang="en-US" sz="2000" b="1" dirty="0">
                <a:latin typeface="+mj-lt"/>
              </a:rPr>
              <a:t>to induce the values of the mapping</a:t>
            </a:r>
            <a:r>
              <a:rPr lang="id-ID" sz="2000" b="1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function's parameters that produce the best classifier, as measured by some 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performance</a:t>
            </a:r>
            <a:r>
              <a:rPr lang="id-ID" sz="20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metric</a:t>
            </a:r>
            <a:r>
              <a:rPr lang="en-US" sz="2000" b="1" dirty="0">
                <a:latin typeface="+mj-lt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AAFA8-E3F4-4D7C-BCEF-C79FC4A4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2021 - Materi 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13896-5B70-45FC-8889-46673A9F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B6B42-15CA-413F-9723-301A405E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92646"/>
            <a:ext cx="4340773" cy="29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68177" y="261141"/>
            <a:ext cx="6707711" cy="725349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Logistic</a:t>
            </a:r>
            <a:r>
              <a:rPr lang="id-ID" sz="4000" dirty="0"/>
              <a:t> </a:t>
            </a:r>
            <a:r>
              <a:rPr lang="id-ID" sz="4000" dirty="0" err="1"/>
              <a:t>Regression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2E59E8D-0CB6-4522-896D-A2067081F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3882" y="1177159"/>
                <a:ext cx="6730291" cy="351133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response variable </a:t>
                </a:r>
                <a:r>
                  <a:rPr lang="en-US" b="1" dirty="0">
                    <a:solidFill>
                      <a:srgbClr val="C00000"/>
                    </a:solidFill>
                  </a:rPr>
                  <a:t>describes the probability </a:t>
                </a:r>
                <a:r>
                  <a:rPr lang="en-US" dirty="0">
                    <a:solidFill>
                      <a:schemeClr val="tx1"/>
                    </a:solidFill>
                  </a:rPr>
                  <a:t>that the outcome is the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positive case. </a:t>
                </a:r>
                <a:endParaRPr lang="id-ID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If the response variable is equal to or exceeds a discrimination threshold, </a:t>
                </a:r>
                <a:r>
                  <a:rPr lang="en-US" b="1" dirty="0">
                    <a:solidFill>
                      <a:srgbClr val="C00000"/>
                    </a:solidFill>
                  </a:rPr>
                  <a:t>the</a:t>
                </a:r>
                <a:r>
                  <a:rPr lang="id-ID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positive class </a:t>
                </a:r>
                <a:r>
                  <a:rPr lang="en-US" dirty="0">
                    <a:solidFill>
                      <a:schemeClr val="tx1"/>
                    </a:solidFill>
                  </a:rPr>
                  <a:t>is predicted</a:t>
                </a:r>
                <a:r>
                  <a:rPr lang="id-ID" dirty="0">
                    <a:solidFill>
                      <a:schemeClr val="tx1"/>
                    </a:solidFill>
                  </a:rPr>
                  <a:t>;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id-ID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Otherwise, </a:t>
                </a:r>
                <a:r>
                  <a:rPr lang="en-US" b="1" dirty="0">
                    <a:solidFill>
                      <a:srgbClr val="C00000"/>
                    </a:solidFill>
                  </a:rPr>
                  <a:t>the negative class </a:t>
                </a:r>
                <a:r>
                  <a:rPr lang="en-US" dirty="0">
                    <a:solidFill>
                      <a:schemeClr val="tx1"/>
                    </a:solidFill>
                  </a:rPr>
                  <a:t>is predicted. </a:t>
                </a:r>
                <a:endParaRPr lang="id-ID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response variable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b="1" dirty="0"/>
                  <a:t>modeled as a function of a linear combination of the features</a:t>
                </a:r>
                <a:r>
                  <a:rPr lang="id-ID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id-ID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id-ID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id-ID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id-ID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id-ID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den>
                    </m:f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dimana </a:t>
                </a:r>
                <a14:m>
                  <m:oMath xmlns:m="http://schemas.openxmlformats.org/officeDocument/2006/math"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𝟕𝟏𝟖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2E59E8D-0CB6-4522-896D-A2067081F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3882" y="1177159"/>
                <a:ext cx="6730291" cy="3511338"/>
              </a:xfrm>
              <a:blipFill>
                <a:blip r:embed="rId2"/>
                <a:stretch>
                  <a:fillRect l="-815" t="-868" r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68177" y="261141"/>
            <a:ext cx="6707711" cy="725349"/>
          </a:xfrm>
        </p:spPr>
        <p:txBody>
          <a:bodyPr>
            <a:normAutofit/>
          </a:bodyPr>
          <a:lstStyle/>
          <a:p>
            <a:pPr algn="ctr"/>
            <a:r>
              <a:rPr lang="id-ID" sz="4000" dirty="0" err="1"/>
              <a:t>Logistic</a:t>
            </a:r>
            <a:r>
              <a:rPr lang="id-ID" sz="4000" dirty="0"/>
              <a:t> </a:t>
            </a:r>
            <a:r>
              <a:rPr lang="id-ID" sz="4000" dirty="0" err="1"/>
              <a:t>Regression</a:t>
            </a:r>
            <a:endParaRPr lang="en-US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2E59E8D-0CB6-4522-896D-A2067081F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3882" y="1177159"/>
                <a:ext cx="6730291" cy="351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  <a:r>
                  <a:rPr lang="id-ID" dirty="0" err="1">
                    <a:solidFill>
                      <a:schemeClr val="tx1"/>
                    </a:solidFill>
                  </a:rPr>
                  <a:t>ecause</a:t>
                </a:r>
                <a:r>
                  <a:rPr lang="id-ID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equal to </a:t>
                </a:r>
                <a:r>
                  <a:rPr lang="en-US" b="1" dirty="0">
                    <a:solidFill>
                      <a:srgbClr val="C00000"/>
                    </a:solidFill>
                  </a:rPr>
                  <a:t>a linear combination of explanatory variables</a:t>
                </a:r>
                <a:r>
                  <a:rPr lang="id-ID" dirty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r>
                      <a:rPr lang="id-ID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d-ID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id-ID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id-ID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id-ID" dirty="0">
                    <a:solidFill>
                      <a:schemeClr val="tx1"/>
                    </a:solidFill>
                  </a:rPr>
                  <a:t> then: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id-ID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d-ID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d-ID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d-ID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id-ID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id-ID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d-ID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b>
                                      <m:r>
                                        <a:rPr lang="id-ID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id-ID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d-ID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id-ID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2E59E8D-0CB6-4522-896D-A2067081F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3882" y="1177159"/>
                <a:ext cx="6730291" cy="3511338"/>
              </a:xfrm>
              <a:blipFill>
                <a:blip r:embed="rId2"/>
                <a:stretch>
                  <a:fillRect l="-1630" t="-174" r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93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3186" y="245146"/>
            <a:ext cx="6946962" cy="725349"/>
          </a:xfrm>
        </p:spPr>
        <p:txBody>
          <a:bodyPr>
            <a:noAutofit/>
          </a:bodyPr>
          <a:lstStyle/>
          <a:p>
            <a:pPr algn="ctr"/>
            <a:r>
              <a:rPr lang="id-ID" sz="3200" dirty="0" err="1"/>
              <a:t>Binary</a:t>
            </a:r>
            <a:r>
              <a:rPr lang="id-ID" sz="3200" dirty="0"/>
              <a:t> </a:t>
            </a:r>
            <a:r>
              <a:rPr lang="id-ID" sz="3200" dirty="0" err="1"/>
              <a:t>Classification</a:t>
            </a:r>
            <a:r>
              <a:rPr lang="id-ID" sz="3200" dirty="0"/>
              <a:t> – Spam </a:t>
            </a:r>
            <a:r>
              <a:rPr lang="id-ID" sz="3200" dirty="0" err="1"/>
              <a:t>Filtering</a:t>
            </a:r>
            <a:endParaRPr lang="en-US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273F13-1073-4C81-9F1D-0F06E484B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65" y="1166456"/>
            <a:ext cx="4662090" cy="320888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BE38F0-BA1E-4496-8428-9007B15D056A}"/>
              </a:ext>
            </a:extLst>
          </p:cNvPr>
          <p:cNvSpPr txBox="1"/>
          <p:nvPr/>
        </p:nvSpPr>
        <p:spPr>
          <a:xfrm>
            <a:off x="5462751" y="1185849"/>
            <a:ext cx="338170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In </a:t>
            </a:r>
            <a:r>
              <a:rPr lang="id-ID" sz="2000" dirty="0" err="1"/>
              <a:t>this</a:t>
            </a:r>
            <a:r>
              <a:rPr lang="id-ID" sz="2000" dirty="0"/>
              <a:t> </a:t>
            </a:r>
            <a:r>
              <a:rPr lang="id-ID" sz="2000" dirty="0" err="1"/>
              <a:t>case</a:t>
            </a:r>
            <a:r>
              <a:rPr lang="id-ID" sz="2000" dirty="0"/>
              <a:t>, </a:t>
            </a:r>
            <a:r>
              <a:rPr lang="id-ID" sz="2000" b="1" dirty="0" err="1">
                <a:solidFill>
                  <a:srgbClr val="002060"/>
                </a:solidFill>
              </a:rPr>
              <a:t>the</a:t>
            </a:r>
            <a:r>
              <a:rPr lang="id-ID" sz="2000" b="1" dirty="0">
                <a:solidFill>
                  <a:srgbClr val="002060"/>
                </a:solidFill>
              </a:rPr>
              <a:t> model </a:t>
            </a:r>
            <a:r>
              <a:rPr lang="id-ID" sz="2000" b="1" dirty="0" err="1">
                <a:solidFill>
                  <a:srgbClr val="002060"/>
                </a:solidFill>
              </a:rPr>
              <a:t>predicts</a:t>
            </a:r>
            <a:r>
              <a:rPr lang="id-ID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whether the predicted</a:t>
            </a:r>
            <a:r>
              <a:rPr lang="id-ID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class was correct</a:t>
            </a:r>
            <a:r>
              <a:rPr lang="id-ID" sz="2000" b="1" dirty="0">
                <a:solidFill>
                  <a:srgbClr val="002060"/>
                </a:solidFill>
              </a:rPr>
              <a:t> </a:t>
            </a:r>
            <a:r>
              <a:rPr lang="id-ID" sz="2000" b="1" dirty="0" err="1">
                <a:solidFill>
                  <a:srgbClr val="002060"/>
                </a:solidFill>
              </a:rPr>
              <a:t>or</a:t>
            </a:r>
            <a:r>
              <a:rPr lang="id-ID" sz="2000" b="1" dirty="0">
                <a:solidFill>
                  <a:srgbClr val="002060"/>
                </a:solidFill>
              </a:rPr>
              <a:t> not (spam </a:t>
            </a:r>
            <a:r>
              <a:rPr lang="id-ID" sz="2000" b="1" dirty="0" err="1">
                <a:solidFill>
                  <a:srgbClr val="002060"/>
                </a:solidFill>
              </a:rPr>
              <a:t>or</a:t>
            </a:r>
            <a:r>
              <a:rPr lang="id-ID" sz="2000" b="1" dirty="0">
                <a:solidFill>
                  <a:srgbClr val="002060"/>
                </a:solidFill>
              </a:rPr>
              <a:t> ham)</a:t>
            </a:r>
            <a:r>
              <a:rPr lang="id-ID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The </a:t>
            </a:r>
            <a:r>
              <a:rPr lang="en-US" sz="2000" dirty="0"/>
              <a:t>performance</a:t>
            </a:r>
            <a:r>
              <a:rPr lang="id-ID" sz="2000" dirty="0"/>
              <a:t> </a:t>
            </a:r>
            <a:r>
              <a:rPr lang="id-ID" sz="2000" dirty="0" err="1"/>
              <a:t>metrics</a:t>
            </a:r>
            <a:r>
              <a:rPr lang="id-ID" sz="2000" dirty="0"/>
              <a:t> </a:t>
            </a:r>
            <a:r>
              <a:rPr lang="id-ID" sz="2000" dirty="0" err="1"/>
              <a:t>used</a:t>
            </a:r>
            <a:r>
              <a:rPr lang="id-ID" sz="2000" dirty="0"/>
              <a:t> </a:t>
            </a:r>
            <a:r>
              <a:rPr lang="id-ID" sz="2000" dirty="0" err="1"/>
              <a:t>for</a:t>
            </a:r>
            <a:r>
              <a:rPr lang="id-ID" sz="2000" dirty="0"/>
              <a:t> </a:t>
            </a:r>
            <a:r>
              <a:rPr lang="en-US" sz="2000" dirty="0"/>
              <a:t>linear</a:t>
            </a:r>
            <a:r>
              <a:rPr lang="id-ID" sz="2000" dirty="0"/>
              <a:t> </a:t>
            </a:r>
            <a:r>
              <a:rPr lang="en-US" sz="2000" dirty="0"/>
              <a:t>regression are </a:t>
            </a:r>
            <a:r>
              <a:rPr lang="en-US" sz="2000" b="1" dirty="0">
                <a:solidFill>
                  <a:srgbClr val="C00000"/>
                </a:solidFill>
              </a:rPr>
              <a:t>inappropriate</a:t>
            </a:r>
            <a:r>
              <a:rPr lang="en-US" sz="2000" dirty="0"/>
              <a:t> for this task. </a:t>
            </a:r>
            <a:endParaRPr lang="id-ID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 err="1"/>
              <a:t>There</a:t>
            </a:r>
            <a:r>
              <a:rPr lang="id-ID" sz="2000" dirty="0"/>
              <a:t> </a:t>
            </a:r>
            <a:r>
              <a:rPr lang="id-ID" sz="2000" dirty="0" err="1"/>
              <a:t>will</a:t>
            </a:r>
            <a:r>
              <a:rPr lang="id-ID" sz="2000" dirty="0"/>
              <a:t> </a:t>
            </a:r>
            <a:r>
              <a:rPr lang="id-ID" sz="2000" dirty="0" err="1"/>
              <a:t>be</a:t>
            </a:r>
            <a:r>
              <a:rPr lang="id-ID" sz="2000" dirty="0"/>
              <a:t> </a:t>
            </a:r>
            <a:r>
              <a:rPr lang="id-ID" sz="2000" b="1" dirty="0" err="1">
                <a:solidFill>
                  <a:srgbClr val="C00000"/>
                </a:solidFill>
              </a:rPr>
              <a:t>no</a:t>
            </a:r>
            <a:r>
              <a:rPr lang="id-ID" sz="2000" b="1" dirty="0">
                <a:solidFill>
                  <a:srgbClr val="C00000"/>
                </a:solidFill>
              </a:rPr>
              <a:t> </a:t>
            </a:r>
            <a:r>
              <a:rPr lang="id-ID" sz="2000" b="1" dirty="0" err="1">
                <a:solidFill>
                  <a:srgbClr val="C00000"/>
                </a:solidFill>
              </a:rPr>
              <a:t>boundary</a:t>
            </a:r>
            <a:r>
              <a:rPr lang="id-ID" sz="2000" b="1" dirty="0">
                <a:solidFill>
                  <a:srgbClr val="C00000"/>
                </a:solidFill>
              </a:rPr>
              <a:t> </a:t>
            </a:r>
            <a:r>
              <a:rPr lang="id-ID" sz="2000" b="1" dirty="0" err="1">
                <a:solidFill>
                  <a:srgbClr val="C00000"/>
                </a:solidFill>
              </a:rPr>
              <a:t>decision</a:t>
            </a:r>
            <a:r>
              <a:rPr lang="id-ID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357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08387" y="143779"/>
            <a:ext cx="7136524" cy="725349"/>
          </a:xfrm>
        </p:spPr>
        <p:txBody>
          <a:bodyPr>
            <a:noAutofit/>
          </a:bodyPr>
          <a:lstStyle/>
          <a:p>
            <a:pPr algn="ctr"/>
            <a:r>
              <a:rPr lang="id-ID" sz="3200" dirty="0" err="1"/>
              <a:t>Binary</a:t>
            </a:r>
            <a:r>
              <a:rPr lang="id-ID" sz="3200" dirty="0"/>
              <a:t> </a:t>
            </a:r>
            <a:r>
              <a:rPr lang="id-ID" sz="3200" dirty="0" err="1"/>
              <a:t>Classification</a:t>
            </a:r>
            <a:r>
              <a:rPr lang="id-ID" sz="3200" dirty="0"/>
              <a:t> – Spam </a:t>
            </a:r>
            <a:r>
              <a:rPr lang="id-ID" sz="3200" dirty="0" err="1"/>
              <a:t>Filtering</a:t>
            </a:r>
            <a:endParaRPr lang="en-US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19B958-B73F-46C1-8624-75E75FF3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Machine Learning 2021 - Materi 05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3BA0AD-DD2B-4F24-A4E6-0CBBD86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01FD7DB-4985-48DF-9657-4CBFEFE7A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993" y="869128"/>
            <a:ext cx="7592918" cy="3803542"/>
          </a:xfr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EA589C9-9985-49D4-950F-4B1C209500F2}"/>
              </a:ext>
            </a:extLst>
          </p:cNvPr>
          <p:cNvSpPr/>
          <p:nvPr/>
        </p:nvSpPr>
        <p:spPr>
          <a:xfrm>
            <a:off x="1408387" y="3626069"/>
            <a:ext cx="1182414" cy="1046601"/>
          </a:xfrm>
          <a:prstGeom prst="roundRect">
            <a:avLst>
              <a:gd name="adj" fmla="val 1287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8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1346</Words>
  <Application>Microsoft Office PowerPoint</Application>
  <PresentationFormat>On-screen Show (16:9)</PresentationFormat>
  <Paragraphs>185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Logistic Regression</vt:lpstr>
      <vt:lpstr>Disclaimer</vt:lpstr>
      <vt:lpstr>Outline Logistic Regression</vt:lpstr>
      <vt:lpstr>What is Logistic Regression?</vt:lpstr>
      <vt:lpstr>What is Logistic Regression?</vt:lpstr>
      <vt:lpstr>Logistic Regression</vt:lpstr>
      <vt:lpstr>Logistic Regression</vt:lpstr>
      <vt:lpstr>Binary Classification – Spam Filtering</vt:lpstr>
      <vt:lpstr>Binary Classification – Spam Filtering</vt:lpstr>
      <vt:lpstr>Binary Classification Performance Metrics</vt:lpstr>
      <vt:lpstr>Performance Metrics</vt:lpstr>
      <vt:lpstr>Confusion Matrix</vt:lpstr>
      <vt:lpstr>Confusion Matrix for Spam Filtering</vt:lpstr>
      <vt:lpstr>Accuracy</vt:lpstr>
      <vt:lpstr>Precision, Recall, F1 Score – Another Approach</vt:lpstr>
      <vt:lpstr>Precision, Recall, F1 Score</vt:lpstr>
      <vt:lpstr>ROC AUC</vt:lpstr>
      <vt:lpstr>AUC</vt:lpstr>
      <vt:lpstr>AUC for Spam Filtering</vt:lpstr>
      <vt:lpstr>Tuning Model with Grid Search</vt:lpstr>
      <vt:lpstr>Tuning Model with Grid Search</vt:lpstr>
      <vt:lpstr>Multi-class Classification</vt:lpstr>
      <vt:lpstr>Multi-label Classification and Problem Transformation</vt:lpstr>
      <vt:lpstr>Problem Transformation</vt:lpstr>
      <vt:lpstr>Technique 01</vt:lpstr>
      <vt:lpstr>Technique 02</vt:lpstr>
      <vt:lpstr>Multi-label Classification Performance Metrics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2021-03-15T08:29:50Z</dcterms:modified>
</cp:coreProperties>
</file>