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27"/>
  </p:notesMasterIdLst>
  <p:sldIdLst>
    <p:sldId id="256" r:id="rId2"/>
    <p:sldId id="353" r:id="rId3"/>
    <p:sldId id="354" r:id="rId4"/>
    <p:sldId id="406" r:id="rId5"/>
    <p:sldId id="444" r:id="rId6"/>
    <p:sldId id="419" r:id="rId7"/>
    <p:sldId id="414" r:id="rId8"/>
    <p:sldId id="257" r:id="rId9"/>
    <p:sldId id="259" r:id="rId10"/>
    <p:sldId id="407" r:id="rId11"/>
    <p:sldId id="439" r:id="rId12"/>
    <p:sldId id="438" r:id="rId13"/>
    <p:sldId id="437" r:id="rId14"/>
    <p:sldId id="421" r:id="rId15"/>
    <p:sldId id="260" r:id="rId16"/>
    <p:sldId id="425" r:id="rId17"/>
    <p:sldId id="430" r:id="rId18"/>
    <p:sldId id="446" r:id="rId19"/>
    <p:sldId id="447" r:id="rId20"/>
    <p:sldId id="429" r:id="rId21"/>
    <p:sldId id="449" r:id="rId22"/>
    <p:sldId id="445" r:id="rId23"/>
    <p:sldId id="448" r:id="rId24"/>
    <p:sldId id="452" r:id="rId25"/>
    <p:sldId id="290" r:id="rId2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F80872B-07EB-4031-9C21-AC22DF59A353}">
          <p14:sldIdLst>
            <p14:sldId id="256"/>
            <p14:sldId id="353"/>
            <p14:sldId id="354"/>
            <p14:sldId id="406"/>
            <p14:sldId id="444"/>
            <p14:sldId id="419"/>
            <p14:sldId id="414"/>
            <p14:sldId id="257"/>
            <p14:sldId id="259"/>
            <p14:sldId id="407"/>
            <p14:sldId id="439"/>
            <p14:sldId id="438"/>
            <p14:sldId id="437"/>
            <p14:sldId id="421"/>
            <p14:sldId id="260"/>
            <p14:sldId id="425"/>
            <p14:sldId id="430"/>
            <p14:sldId id="446"/>
            <p14:sldId id="447"/>
            <p14:sldId id="429"/>
            <p14:sldId id="449"/>
            <p14:sldId id="445"/>
            <p14:sldId id="448"/>
            <p14:sldId id="452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0064"/>
    <a:srgbClr val="0000CC"/>
    <a:srgbClr val="003635"/>
    <a:srgbClr val="9EFF29"/>
    <a:srgbClr val="C33A1F"/>
    <a:srgbClr val="FF2549"/>
    <a:srgbClr val="007033"/>
    <a:srgbClr val="D6370C"/>
    <a:srgbClr val="1D3A00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291" autoAdjust="0"/>
  </p:normalViewPr>
  <p:slideViewPr>
    <p:cSldViewPr snapToGrid="0">
      <p:cViewPr varScale="1">
        <p:scale>
          <a:sx n="141" d="100"/>
          <a:sy n="141" d="100"/>
        </p:scale>
        <p:origin x="26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34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59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57699" y="1727406"/>
            <a:ext cx="4545519" cy="168868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40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08317" y="3605645"/>
            <a:ext cx="4794901" cy="1080655"/>
          </a:xfrm>
        </p:spPr>
        <p:txBody>
          <a:bodyPr>
            <a:noAutofit/>
          </a:bodyPr>
          <a:lstStyle>
            <a:lvl1pPr marL="0" indent="0" algn="r">
              <a:buNone/>
              <a:defRPr sz="20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d-ID" sz="1800" b="1" dirty="0"/>
              <a:t>Tim Pengajaran </a:t>
            </a:r>
          </a:p>
          <a:p>
            <a:r>
              <a:rPr lang="id-ID" sz="1800" b="1" dirty="0"/>
              <a:t>Mata Kuliah </a:t>
            </a:r>
            <a:r>
              <a:rPr lang="id-ID" sz="1800" b="1" dirty="0" err="1">
                <a:solidFill>
                  <a:srgbClr val="FFFF00"/>
                </a:solidFill>
              </a:rPr>
              <a:t>Machine</a:t>
            </a:r>
            <a:r>
              <a:rPr lang="id-ID" sz="1800" b="1" dirty="0">
                <a:solidFill>
                  <a:srgbClr val="FFFF00"/>
                </a:solidFill>
              </a:rPr>
              <a:t> </a:t>
            </a:r>
            <a:r>
              <a:rPr lang="id-ID" sz="1800" b="1" dirty="0" err="1">
                <a:solidFill>
                  <a:srgbClr val="FFFF00"/>
                </a:solidFill>
              </a:rPr>
              <a:t>Learning</a:t>
            </a:r>
            <a:r>
              <a:rPr lang="id-ID" sz="1800" b="1" dirty="0">
                <a:solidFill>
                  <a:srgbClr val="FFFF00"/>
                </a:solidFill>
              </a:rPr>
              <a:t> </a:t>
            </a:r>
          </a:p>
          <a:p>
            <a:r>
              <a:rPr lang="id-ID" sz="1800" b="1" dirty="0"/>
              <a:t>Jurusan Teknologi Informasi Tahun 2021</a:t>
            </a:r>
            <a:endParaRPr lang="en-US" sz="18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981D6-D083-4EA1-A2EB-9E93886C9C74}" type="datetime1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2021 - Materi 10 - Perceptron and ANN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1E6A7FC-F1CC-413D-9B04-EE5333A2368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115" y="277211"/>
            <a:ext cx="1136443" cy="1151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E4D01-DD7D-4F20-A4B1-53B82BE467E2}" type="datetime1">
              <a:rPr lang="en-US" smtClean="0"/>
              <a:t>10/17/22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2021 - Materi 10 - Perceptron and ANN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AE366-80DD-4F97-9697-BFD0BF73E6EE}" type="datetime1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2021 - Materi 10 - Perceptron and 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018B-8D45-479B-8ECB-E7B3F976FF6E}" type="datetime1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2021 - Materi 10 - Perceptron and 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8545" y="102394"/>
            <a:ext cx="4782500" cy="1082170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12606"/>
            <a:ext cx="8246070" cy="346587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B3CDA-8739-4849-94E5-6D7541A23413}" type="datetime1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2021 - Materi 10 - Perceptron and 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8177" y="406537"/>
            <a:ext cx="6707711" cy="725349"/>
          </a:xfrm>
        </p:spPr>
        <p:txBody>
          <a:bodyPr>
            <a:normAutofit/>
          </a:bodyPr>
          <a:lstStyle>
            <a:lvl1pPr algn="ctr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3882" y="1268361"/>
            <a:ext cx="6730291" cy="342013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 sz="2400"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 sz="1800">
                <a:solidFill>
                  <a:srgbClr val="002060"/>
                </a:solidFill>
              </a:defRPr>
            </a:lvl4pPr>
            <a:lvl5pPr>
              <a:defRPr sz="1800"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CD315-12BB-4D62-9332-C427989B2F34}" type="datetime1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2021 - Materi 10 - Perceptron and ANN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6230D-9A35-4A9D-A79B-8879D2EC1F77}" type="datetime1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2021 - Materi 10 - Perceptron and 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85F17-03D6-4660-BDDE-77DBECB4955A}" type="datetime1">
              <a:rPr lang="en-US" smtClean="0"/>
              <a:t>10/17/22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2021 - Materi 10 - Perceptron and ANN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2" y="271648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55517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127914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55517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127914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051C-606D-4E76-9B9A-6864977546CE}" type="datetime1">
              <a:rPr lang="en-US" smtClean="0"/>
              <a:t>10/17/22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2021 - Materi 10 - Perceptron and ANN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B8153-FFB1-448C-8FF3-3919B2E3E4F2}" type="datetime1">
              <a:rPr lang="en-US" smtClean="0"/>
              <a:t>10/17/22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2021 - Materi 10 - Perceptron and ANN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41459-FA93-4028-8E5D-7F608B962C22}" type="datetime1">
              <a:rPr lang="en-US" smtClean="0"/>
              <a:t>10/17/22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2021 - Materi 10 - Perceptron and ANN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51A73-2A71-4E62-986B-5D6F3C3203A4}" type="datetime1">
              <a:rPr lang="en-US" smtClean="0"/>
              <a:t>10/17/22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2021 - Materi 10 - Perceptron and ANN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06982" y="205979"/>
            <a:ext cx="477981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57941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277F2-8303-44AA-9AFD-A836AF2A1027}" type="datetime1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0526" y="4767263"/>
            <a:ext cx="51434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Machine Learning 2021 - Materi 10 - Perceptron and ANN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84026" y="4767263"/>
            <a:ext cx="140277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7917" y="1776248"/>
            <a:ext cx="4561490" cy="1660635"/>
          </a:xfrm>
        </p:spPr>
        <p:txBody>
          <a:bodyPr>
            <a:normAutofit fontScale="90000"/>
          </a:bodyPr>
          <a:lstStyle/>
          <a:p>
            <a:pPr algn="ctr"/>
            <a:r>
              <a:rPr lang="id-ID" sz="4400" dirty="0" err="1"/>
              <a:t>Perceptron</a:t>
            </a:r>
            <a:r>
              <a:rPr lang="id-ID" sz="4400" dirty="0"/>
              <a:t> </a:t>
            </a:r>
            <a:r>
              <a:rPr lang="id-ID" sz="4400" dirty="0" err="1"/>
              <a:t>and</a:t>
            </a:r>
            <a:r>
              <a:rPr lang="id-ID" sz="4400" dirty="0"/>
              <a:t> </a:t>
            </a:r>
            <a:r>
              <a:rPr lang="id-ID" sz="4400" dirty="0" err="1"/>
              <a:t>Artificial</a:t>
            </a:r>
            <a:r>
              <a:rPr lang="id-ID" sz="4400" dirty="0"/>
              <a:t> Neural </a:t>
            </a:r>
            <a:r>
              <a:rPr lang="id-ID" sz="4400" dirty="0" err="1"/>
              <a:t>Networks</a:t>
            </a:r>
            <a:r>
              <a:rPr lang="id-ID" sz="4400" dirty="0"/>
              <a:t> (ANN)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19751" y="3700908"/>
            <a:ext cx="4729656" cy="1175892"/>
          </a:xfrm>
        </p:spPr>
        <p:txBody>
          <a:bodyPr/>
          <a:lstStyle/>
          <a:p>
            <a:r>
              <a:rPr lang="id-ID" sz="2000" b="1" dirty="0"/>
              <a:t>Tim Pengajaran </a:t>
            </a:r>
          </a:p>
          <a:p>
            <a:r>
              <a:rPr lang="id-ID" sz="2000" b="1" dirty="0"/>
              <a:t>Mata Kuliah </a:t>
            </a:r>
            <a:r>
              <a:rPr lang="id-ID" sz="2000" b="1" dirty="0" err="1">
                <a:solidFill>
                  <a:srgbClr val="FFFF00"/>
                </a:solidFill>
              </a:rPr>
              <a:t>Machine</a:t>
            </a:r>
            <a:r>
              <a:rPr lang="id-ID" sz="2000" b="1" dirty="0">
                <a:solidFill>
                  <a:srgbClr val="FFFF00"/>
                </a:solidFill>
              </a:rPr>
              <a:t> </a:t>
            </a:r>
            <a:r>
              <a:rPr lang="id-ID" sz="2000" b="1" dirty="0" err="1">
                <a:solidFill>
                  <a:srgbClr val="FFFF00"/>
                </a:solidFill>
              </a:rPr>
              <a:t>Learning</a:t>
            </a:r>
            <a:r>
              <a:rPr lang="id-ID" sz="2000" b="1" dirty="0">
                <a:solidFill>
                  <a:srgbClr val="FFFF00"/>
                </a:solidFill>
              </a:rPr>
              <a:t> </a:t>
            </a:r>
          </a:p>
          <a:p>
            <a:r>
              <a:rPr lang="id-ID" sz="2000" b="1" dirty="0"/>
              <a:t>Jurusan Teknologi Informasi Tahun 2021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3424" y="218006"/>
            <a:ext cx="8230749" cy="725349"/>
          </a:xfrm>
        </p:spPr>
        <p:txBody>
          <a:bodyPr>
            <a:normAutofit/>
          </a:bodyPr>
          <a:lstStyle/>
          <a:p>
            <a:pPr algn="ctr"/>
            <a:r>
              <a:rPr lang="id-ID" sz="4000" dirty="0" err="1"/>
              <a:t>Binary</a:t>
            </a:r>
            <a:r>
              <a:rPr lang="id-ID" sz="4000" dirty="0"/>
              <a:t> </a:t>
            </a:r>
            <a:r>
              <a:rPr lang="id-ID" sz="4000" dirty="0" err="1"/>
              <a:t>Classification</a:t>
            </a:r>
            <a:endParaRPr lang="en-US" sz="40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19B958-B73F-46C1-8624-75E75FF3D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Machine Learning 2021 - Materi 10 - Perceptron and ANN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6A4F3D-AD9A-40FD-9DB3-7F063976B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3882" y="3272890"/>
            <a:ext cx="6730291" cy="1415607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Only two explanatory variables are available in </a:t>
            </a:r>
            <a:r>
              <a:rPr lang="id-ID" sz="1800" dirty="0" err="1">
                <a:solidFill>
                  <a:schemeClr val="tx1"/>
                </a:solidFill>
              </a:rPr>
              <a:t>the</a:t>
            </a:r>
            <a:r>
              <a:rPr lang="en-US" sz="1800" dirty="0">
                <a:solidFill>
                  <a:schemeClr val="tx1"/>
                </a:solidFill>
              </a:rPr>
              <a:t> dataset: </a:t>
            </a:r>
            <a:endParaRPr lang="id-ID" sz="1800" dirty="0">
              <a:solidFill>
                <a:schemeClr val="tx1"/>
              </a:solidFill>
            </a:endParaRP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the</a:t>
            </a:r>
            <a:r>
              <a:rPr lang="id-ID" sz="1400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proportion of the day when the </a:t>
            </a:r>
            <a:r>
              <a:rPr lang="en-US" sz="1400" b="1" dirty="0"/>
              <a:t>animal was asleep</a:t>
            </a:r>
            <a:r>
              <a:rPr lang="id-ID" sz="1400" dirty="0">
                <a:solidFill>
                  <a:schemeClr val="tx1"/>
                </a:solidFill>
              </a:rPr>
              <a:t>,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the proportion of the day when the</a:t>
            </a:r>
            <a:r>
              <a:rPr lang="id-ID" sz="1400" dirty="0">
                <a:solidFill>
                  <a:schemeClr val="tx1"/>
                </a:solidFill>
              </a:rPr>
              <a:t> </a:t>
            </a:r>
            <a:r>
              <a:rPr lang="en-US" sz="1400" b="1" dirty="0"/>
              <a:t>animal was grumpy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  <a:endParaRPr lang="id-ID" sz="1400" dirty="0">
              <a:solidFill>
                <a:schemeClr val="tx1"/>
              </a:solidFill>
            </a:endParaRPr>
          </a:p>
          <a:p>
            <a:r>
              <a:rPr lang="id-ID" sz="1800" dirty="0" err="1">
                <a:solidFill>
                  <a:schemeClr val="tx1"/>
                </a:solidFill>
              </a:rPr>
              <a:t>Your</a:t>
            </a:r>
            <a:r>
              <a:rPr lang="id-ID" sz="1800" dirty="0">
                <a:solidFill>
                  <a:schemeClr val="tx1"/>
                </a:solidFill>
              </a:rPr>
              <a:t> </a:t>
            </a:r>
            <a:r>
              <a:rPr lang="id-ID" sz="1800" dirty="0" err="1">
                <a:solidFill>
                  <a:schemeClr val="tx1"/>
                </a:solidFill>
              </a:rPr>
              <a:t>task</a:t>
            </a:r>
            <a:r>
              <a:rPr lang="id-ID" sz="1800" dirty="0">
                <a:solidFill>
                  <a:schemeClr val="tx1"/>
                </a:solidFill>
              </a:rPr>
              <a:t> </a:t>
            </a:r>
            <a:r>
              <a:rPr lang="id-ID" sz="1800" dirty="0" err="1">
                <a:solidFill>
                  <a:schemeClr val="tx1"/>
                </a:solidFill>
              </a:rPr>
              <a:t>is</a:t>
            </a:r>
            <a:r>
              <a:rPr lang="id-ID" sz="1800" dirty="0">
                <a:solidFill>
                  <a:schemeClr val="tx1"/>
                </a:solidFill>
              </a:rPr>
              <a:t> </a:t>
            </a:r>
            <a:r>
              <a:rPr lang="id-ID" sz="1800" dirty="0" err="1">
                <a:solidFill>
                  <a:schemeClr val="tx1"/>
                </a:solidFill>
              </a:rPr>
              <a:t>to</a:t>
            </a:r>
            <a:r>
              <a:rPr lang="id-ID" sz="1800" dirty="0">
                <a:solidFill>
                  <a:schemeClr val="tx1"/>
                </a:solidFill>
              </a:rPr>
              <a:t> </a:t>
            </a:r>
            <a:r>
              <a:rPr lang="id-ID" sz="1800" b="1" dirty="0" err="1">
                <a:solidFill>
                  <a:srgbClr val="C00000"/>
                </a:solidFill>
              </a:rPr>
              <a:t>create</a:t>
            </a:r>
            <a:r>
              <a:rPr lang="id-ID" sz="1800" dirty="0">
                <a:solidFill>
                  <a:schemeClr val="tx1"/>
                </a:solidFill>
              </a:rPr>
              <a:t> </a:t>
            </a:r>
            <a:r>
              <a:rPr lang="id-ID" sz="1800" b="1" dirty="0">
                <a:solidFill>
                  <a:srgbClr val="C00000"/>
                </a:solidFill>
              </a:rPr>
              <a:t>a </a:t>
            </a:r>
            <a:r>
              <a:rPr lang="id-ID" sz="1800" b="1" dirty="0" err="1">
                <a:solidFill>
                  <a:srgbClr val="C00000"/>
                </a:solidFill>
              </a:rPr>
              <a:t>simple</a:t>
            </a:r>
            <a:r>
              <a:rPr lang="id-ID" sz="1800" b="1" dirty="0">
                <a:solidFill>
                  <a:srgbClr val="C00000"/>
                </a:solidFill>
              </a:rPr>
              <a:t> </a:t>
            </a:r>
            <a:r>
              <a:rPr lang="id-ID" sz="1800" b="1" dirty="0" err="1">
                <a:solidFill>
                  <a:srgbClr val="C00000"/>
                </a:solidFill>
              </a:rPr>
              <a:t>perceptron</a:t>
            </a:r>
            <a:r>
              <a:rPr lang="id-ID" sz="1800" b="1" dirty="0">
                <a:solidFill>
                  <a:srgbClr val="C00000"/>
                </a:solidFill>
              </a:rPr>
              <a:t> program </a:t>
            </a:r>
            <a:r>
              <a:rPr lang="id-ID" sz="1800" dirty="0" err="1">
                <a:solidFill>
                  <a:schemeClr val="tx1"/>
                </a:solidFill>
              </a:rPr>
              <a:t>and</a:t>
            </a:r>
            <a:r>
              <a:rPr lang="id-ID" sz="1800" dirty="0">
                <a:solidFill>
                  <a:schemeClr val="tx1"/>
                </a:solidFill>
              </a:rPr>
              <a:t> </a:t>
            </a:r>
            <a:r>
              <a:rPr lang="id-ID" sz="1800" b="1" dirty="0" err="1">
                <a:solidFill>
                  <a:srgbClr val="C00000"/>
                </a:solidFill>
              </a:rPr>
              <a:t>do</a:t>
            </a:r>
            <a:r>
              <a:rPr lang="id-ID" sz="1800" b="1" dirty="0">
                <a:solidFill>
                  <a:srgbClr val="C00000"/>
                </a:solidFill>
              </a:rPr>
              <a:t> a manual </a:t>
            </a:r>
            <a:r>
              <a:rPr lang="id-ID" sz="1800" b="1" dirty="0" err="1">
                <a:solidFill>
                  <a:srgbClr val="C00000"/>
                </a:solidFill>
              </a:rPr>
              <a:t>computation</a:t>
            </a:r>
            <a:r>
              <a:rPr lang="id-ID" sz="1800" dirty="0">
                <a:solidFill>
                  <a:schemeClr val="tx1"/>
                </a:solidFill>
              </a:rPr>
              <a:t> </a:t>
            </a:r>
            <a:r>
              <a:rPr lang="id-ID" sz="1800" dirty="0" err="1">
                <a:solidFill>
                  <a:schemeClr val="tx1"/>
                </a:solidFill>
              </a:rPr>
              <a:t>to</a:t>
            </a:r>
            <a:r>
              <a:rPr lang="id-ID" sz="1800" dirty="0">
                <a:solidFill>
                  <a:schemeClr val="tx1"/>
                </a:solidFill>
              </a:rPr>
              <a:t> </a:t>
            </a:r>
            <a:r>
              <a:rPr lang="id-ID" sz="1800" dirty="0" err="1">
                <a:solidFill>
                  <a:schemeClr val="tx1"/>
                </a:solidFill>
              </a:rPr>
              <a:t>understand</a:t>
            </a:r>
            <a:r>
              <a:rPr lang="id-ID" sz="1800" dirty="0">
                <a:solidFill>
                  <a:schemeClr val="tx1"/>
                </a:solidFill>
              </a:rPr>
              <a:t> </a:t>
            </a:r>
            <a:r>
              <a:rPr lang="id-ID" sz="1800" dirty="0" err="1">
                <a:solidFill>
                  <a:schemeClr val="tx1"/>
                </a:solidFill>
              </a:rPr>
              <a:t>how</a:t>
            </a:r>
            <a:r>
              <a:rPr lang="id-ID" sz="1800" dirty="0">
                <a:solidFill>
                  <a:schemeClr val="tx1"/>
                </a:solidFill>
              </a:rPr>
              <a:t> </a:t>
            </a:r>
            <a:r>
              <a:rPr lang="id-ID" sz="1800" dirty="0" err="1">
                <a:solidFill>
                  <a:schemeClr val="tx1"/>
                </a:solidFill>
              </a:rPr>
              <a:t>it</a:t>
            </a:r>
            <a:r>
              <a:rPr lang="id-ID" sz="1800" dirty="0">
                <a:solidFill>
                  <a:schemeClr val="tx1"/>
                </a:solidFill>
              </a:rPr>
              <a:t> </a:t>
            </a:r>
            <a:r>
              <a:rPr lang="id-ID" sz="1800" dirty="0" err="1">
                <a:solidFill>
                  <a:schemeClr val="tx1"/>
                </a:solidFill>
              </a:rPr>
              <a:t>works</a:t>
            </a:r>
            <a:r>
              <a:rPr lang="id-ID" sz="1800" dirty="0">
                <a:solidFill>
                  <a:schemeClr val="tx1"/>
                </a:solidFill>
              </a:rPr>
              <a:t>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A906E4-866B-44DA-8458-86E13491D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schemeClr val="tx1"/>
                </a:solidFill>
              </a:rPr>
              <a:pPr/>
              <a:t>10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6A6769-E9BB-41D7-BA33-98E82CD11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24" y="1022121"/>
            <a:ext cx="8230749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939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91931" y="228517"/>
            <a:ext cx="7254873" cy="725349"/>
          </a:xfrm>
        </p:spPr>
        <p:txBody>
          <a:bodyPr>
            <a:noAutofit/>
          </a:bodyPr>
          <a:lstStyle/>
          <a:p>
            <a:pPr algn="ctr"/>
            <a:r>
              <a:rPr lang="id-ID" sz="3200" dirty="0" err="1"/>
              <a:t>Understanding</a:t>
            </a:r>
            <a:r>
              <a:rPr lang="id-ID" sz="3200" dirty="0"/>
              <a:t> </a:t>
            </a:r>
            <a:r>
              <a:rPr lang="id-ID" sz="3200" dirty="0" err="1"/>
              <a:t>Perceptron</a:t>
            </a:r>
            <a:r>
              <a:rPr lang="id-ID" sz="3200" dirty="0"/>
              <a:t> Performance</a:t>
            </a:r>
            <a:endParaRPr lang="en-US" sz="32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19B958-B73F-46C1-8624-75E75FF3D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Machine Learning 2021 - Materi 10 - Perceptron and ANN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007092-CC6A-4A50-A352-D24B50C2C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schemeClr val="tx1"/>
                </a:solidFill>
              </a:rPr>
              <a:pPr/>
              <a:t>11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3048AA9-A2E1-475F-B370-3C242C5DA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3882" y="1103586"/>
            <a:ext cx="6730291" cy="3584911"/>
          </a:xfrm>
        </p:spPr>
        <p:txBody>
          <a:bodyPr/>
          <a:lstStyle/>
          <a:p>
            <a:r>
              <a:rPr lang="id-ID" b="1" dirty="0" err="1">
                <a:solidFill>
                  <a:srgbClr val="C00000"/>
                </a:solidFill>
              </a:rPr>
              <a:t>Practicing</a:t>
            </a:r>
            <a:r>
              <a:rPr lang="id-ID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Document classification</a:t>
            </a:r>
            <a:r>
              <a:rPr lang="id-ID" dirty="0">
                <a:solidFill>
                  <a:schemeClr val="tx1"/>
                </a:solidFill>
              </a:rPr>
              <a:t>.</a:t>
            </a:r>
          </a:p>
          <a:p>
            <a:r>
              <a:rPr lang="id-ID" dirty="0">
                <a:solidFill>
                  <a:schemeClr val="tx1"/>
                </a:solidFill>
              </a:rPr>
              <a:t>Do </a:t>
            </a:r>
            <a:r>
              <a:rPr lang="en-US" dirty="0">
                <a:solidFill>
                  <a:schemeClr val="tx1"/>
                </a:solidFill>
              </a:rPr>
              <a:t>multiclass classification</a:t>
            </a:r>
            <a:r>
              <a:rPr lang="id-ID" dirty="0">
                <a:solidFill>
                  <a:schemeClr val="tx1"/>
                </a:solidFill>
              </a:rPr>
              <a:t> </a:t>
            </a:r>
            <a:r>
              <a:rPr lang="id-ID" dirty="0" err="1">
                <a:solidFill>
                  <a:schemeClr val="tx1"/>
                </a:solidFill>
              </a:rPr>
              <a:t>by</a:t>
            </a:r>
            <a:r>
              <a:rPr lang="id-ID" dirty="0">
                <a:solidFill>
                  <a:schemeClr val="tx1"/>
                </a:solidFill>
              </a:rPr>
              <a:t> </a:t>
            </a:r>
            <a:r>
              <a:rPr lang="id-ID" dirty="0" err="1">
                <a:solidFill>
                  <a:schemeClr val="tx1"/>
                </a:solidFill>
              </a:rPr>
              <a:t>using</a:t>
            </a:r>
            <a:r>
              <a:rPr lang="id-ID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b="1" dirty="0"/>
              <a:t>one-versus-all strategy </a:t>
            </a:r>
            <a:r>
              <a:rPr lang="en-US" dirty="0">
                <a:solidFill>
                  <a:schemeClr val="tx1"/>
                </a:solidFill>
              </a:rPr>
              <a:t>to train a classifier</a:t>
            </a:r>
            <a:r>
              <a:rPr lang="id-ID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for each of the classes in the training data.</a:t>
            </a:r>
            <a:endParaRPr lang="id-ID" dirty="0">
              <a:solidFill>
                <a:schemeClr val="tx1"/>
              </a:solidFill>
            </a:endParaRPr>
          </a:p>
          <a:p>
            <a:r>
              <a:rPr lang="id-ID" b="1" dirty="0">
                <a:solidFill>
                  <a:srgbClr val="C00000"/>
                </a:solidFill>
              </a:rPr>
              <a:t>Do </a:t>
            </a:r>
            <a:r>
              <a:rPr lang="id-ID" b="1" dirty="0" err="1">
                <a:solidFill>
                  <a:srgbClr val="C00000"/>
                </a:solidFill>
              </a:rPr>
              <a:t>it</a:t>
            </a:r>
            <a:r>
              <a:rPr lang="id-ID" b="1" dirty="0">
                <a:solidFill>
                  <a:srgbClr val="C00000"/>
                </a:solidFill>
              </a:rPr>
              <a:t> </a:t>
            </a:r>
            <a:r>
              <a:rPr lang="id-ID" b="1" dirty="0" err="1">
                <a:solidFill>
                  <a:srgbClr val="C00000"/>
                </a:solidFill>
              </a:rPr>
              <a:t>yourself</a:t>
            </a:r>
            <a:r>
              <a:rPr lang="id-ID" b="1" dirty="0">
                <a:solidFill>
                  <a:srgbClr val="C00000"/>
                </a:solidFill>
              </a:rPr>
              <a:t> </a:t>
            </a:r>
            <a:r>
              <a:rPr lang="id-ID" b="1" dirty="0" err="1">
                <a:solidFill>
                  <a:srgbClr val="C00000"/>
                </a:solidFill>
              </a:rPr>
              <a:t>and</a:t>
            </a:r>
            <a:r>
              <a:rPr lang="id-ID" b="1" dirty="0">
                <a:solidFill>
                  <a:srgbClr val="C00000"/>
                </a:solidFill>
              </a:rPr>
              <a:t> </a:t>
            </a:r>
            <a:r>
              <a:rPr lang="id-ID" b="1" dirty="0" err="1">
                <a:solidFill>
                  <a:srgbClr val="C00000"/>
                </a:solidFill>
              </a:rPr>
              <a:t>explain</a:t>
            </a:r>
            <a:r>
              <a:rPr lang="id-ID" b="1" dirty="0">
                <a:solidFill>
                  <a:srgbClr val="C00000"/>
                </a:solidFill>
              </a:rPr>
              <a:t> </a:t>
            </a:r>
            <a:r>
              <a:rPr lang="id-ID" b="1" dirty="0" err="1">
                <a:solidFill>
                  <a:srgbClr val="C00000"/>
                </a:solidFill>
              </a:rPr>
              <a:t>each</a:t>
            </a:r>
            <a:r>
              <a:rPr lang="id-ID" b="1" dirty="0">
                <a:solidFill>
                  <a:srgbClr val="C00000"/>
                </a:solidFill>
              </a:rPr>
              <a:t> </a:t>
            </a:r>
            <a:r>
              <a:rPr lang="id-ID" b="1" dirty="0" err="1">
                <a:solidFill>
                  <a:srgbClr val="C00000"/>
                </a:solidFill>
              </a:rPr>
              <a:t>steps</a:t>
            </a:r>
            <a:r>
              <a:rPr lang="id-ID" b="1" dirty="0">
                <a:solidFill>
                  <a:srgbClr val="C00000"/>
                </a:solidFill>
              </a:rPr>
              <a:t> </a:t>
            </a:r>
            <a:r>
              <a:rPr lang="id-ID" dirty="0">
                <a:solidFill>
                  <a:schemeClr val="tx1"/>
                </a:solidFill>
              </a:rPr>
              <a:t>in </a:t>
            </a:r>
            <a:r>
              <a:rPr lang="id-ID" dirty="0" err="1">
                <a:solidFill>
                  <a:schemeClr val="tx1"/>
                </a:solidFill>
              </a:rPr>
              <a:t>the</a:t>
            </a:r>
            <a:r>
              <a:rPr lang="id-ID" dirty="0">
                <a:solidFill>
                  <a:schemeClr val="tx1"/>
                </a:solidFill>
              </a:rPr>
              <a:t> </a:t>
            </a:r>
            <a:r>
              <a:rPr lang="id-ID" dirty="0" err="1">
                <a:solidFill>
                  <a:schemeClr val="tx1"/>
                </a:solidFill>
              </a:rPr>
              <a:t>codes</a:t>
            </a:r>
            <a:r>
              <a:rPr lang="id-ID" dirty="0">
                <a:solidFill>
                  <a:schemeClr val="tx1"/>
                </a:solidFill>
              </a:rPr>
              <a:t> </a:t>
            </a:r>
            <a:r>
              <a:rPr lang="id-ID" dirty="0" err="1">
                <a:solidFill>
                  <a:schemeClr val="tx1"/>
                </a:solidFill>
              </a:rPr>
              <a:t>concisely</a:t>
            </a:r>
            <a:r>
              <a:rPr lang="id-ID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295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0FB532-7C92-405A-954B-0D4ECCF84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000" dirty="0" err="1"/>
              <a:t>What</a:t>
            </a:r>
            <a:r>
              <a:rPr lang="id-ID" sz="4000" dirty="0"/>
              <a:t> </a:t>
            </a:r>
            <a:r>
              <a:rPr lang="id-ID" sz="4000" dirty="0" err="1"/>
              <a:t>is</a:t>
            </a:r>
            <a:r>
              <a:rPr lang="id-ID" sz="4000" dirty="0"/>
              <a:t> ANN?</a:t>
            </a:r>
            <a:endParaRPr lang="en-US" sz="4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9B23C7-395D-4B47-8A26-CF596D08E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735" y="1445994"/>
            <a:ext cx="3732809" cy="3321269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If the perceptron is analogous</a:t>
            </a:r>
            <a:r>
              <a:rPr lang="id-ID" dirty="0"/>
              <a:t> </a:t>
            </a:r>
            <a:r>
              <a:rPr lang="en-US" dirty="0"/>
              <a:t>to a neuron, </a:t>
            </a:r>
            <a:r>
              <a:rPr lang="en-US" b="1" dirty="0">
                <a:solidFill>
                  <a:srgbClr val="FFFF00"/>
                </a:solidFill>
              </a:rPr>
              <a:t>an ANN, or neural net, is analogous to a brain</a:t>
            </a:r>
            <a:r>
              <a:rPr lang="en-US" dirty="0"/>
              <a:t>. </a:t>
            </a:r>
            <a:endParaRPr lang="id-ID" dirty="0"/>
          </a:p>
          <a:p>
            <a:pPr>
              <a:lnSpc>
                <a:spcPct val="120000"/>
              </a:lnSpc>
            </a:pPr>
            <a:r>
              <a:rPr lang="en-US" dirty="0"/>
              <a:t>As billions of neurons with</a:t>
            </a:r>
            <a:r>
              <a:rPr lang="id-ID" dirty="0"/>
              <a:t> </a:t>
            </a:r>
            <a:r>
              <a:rPr lang="en-US" dirty="0"/>
              <a:t>trillions of synapses comprise a human brain, </a:t>
            </a:r>
            <a:r>
              <a:rPr lang="en-US" b="1" dirty="0">
                <a:solidFill>
                  <a:srgbClr val="FFFF00"/>
                </a:solidFill>
              </a:rPr>
              <a:t>an ANN is a directed graph of artificial</a:t>
            </a:r>
            <a:r>
              <a:rPr lang="id-ID" b="1" dirty="0">
                <a:solidFill>
                  <a:srgbClr val="FFFF00"/>
                </a:solidFill>
              </a:rPr>
              <a:t> </a:t>
            </a:r>
            <a:r>
              <a:rPr lang="en-US" b="1" dirty="0">
                <a:solidFill>
                  <a:srgbClr val="FFFF00"/>
                </a:solidFill>
              </a:rPr>
              <a:t>neurons</a:t>
            </a:r>
            <a:r>
              <a:rPr lang="en-US" dirty="0"/>
              <a:t>. </a:t>
            </a:r>
            <a:endParaRPr lang="id-ID" dirty="0"/>
          </a:p>
          <a:p>
            <a:pPr>
              <a:lnSpc>
                <a:spcPct val="120000"/>
              </a:lnSpc>
            </a:pPr>
            <a:r>
              <a:rPr lang="en-US" dirty="0"/>
              <a:t>The graph's edges are weighted; these </a:t>
            </a:r>
            <a:r>
              <a:rPr lang="en-US" b="1" dirty="0">
                <a:solidFill>
                  <a:srgbClr val="FFFF00"/>
                </a:solidFill>
              </a:rPr>
              <a:t>weights</a:t>
            </a:r>
            <a:r>
              <a:rPr lang="en-US" dirty="0"/>
              <a:t> are the parameters of the model</a:t>
            </a:r>
            <a:r>
              <a:rPr lang="id-ID" dirty="0"/>
              <a:t> </a:t>
            </a:r>
            <a:r>
              <a:rPr lang="en-US" dirty="0"/>
              <a:t>that must be learned.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19B958-B73F-46C1-8624-75E75FF3D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 2021 - </a:t>
            </a:r>
            <a:r>
              <a:rPr lang="en-US" dirty="0" err="1"/>
              <a:t>Materi</a:t>
            </a:r>
            <a:r>
              <a:rPr lang="en-US" dirty="0"/>
              <a:t> 10 - Perceptron and ANN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437532-4FC1-4069-868F-B8CD1C8F8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5AF42A-A937-4723-9CFC-64EDCFFA2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545" y="1732901"/>
            <a:ext cx="5143499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389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53740" y="239028"/>
            <a:ext cx="7170173" cy="725349"/>
          </a:xfrm>
        </p:spPr>
        <p:txBody>
          <a:bodyPr>
            <a:normAutofit/>
          </a:bodyPr>
          <a:lstStyle/>
          <a:p>
            <a:pPr algn="ctr"/>
            <a:r>
              <a:rPr lang="id-ID" sz="4000" dirty="0" err="1"/>
              <a:t>Nonlinear</a:t>
            </a:r>
            <a:r>
              <a:rPr lang="id-ID" sz="4000" dirty="0"/>
              <a:t> </a:t>
            </a:r>
            <a:r>
              <a:rPr lang="id-ID" sz="4000" dirty="0" err="1"/>
              <a:t>Decision</a:t>
            </a:r>
            <a:r>
              <a:rPr lang="id-ID" sz="4000" dirty="0"/>
              <a:t> </a:t>
            </a:r>
            <a:r>
              <a:rPr lang="id-ID" sz="4000" dirty="0" err="1"/>
              <a:t>Boundaries</a:t>
            </a:r>
            <a:endParaRPr lang="en-US" sz="40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19B958-B73F-46C1-8624-75E75FF3D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Machine Learning 2021 - Materi 10 - Perceptron and ANN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E206C7-89D0-4F71-97D9-CB364D37B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3882" y="2764646"/>
            <a:ext cx="6730291" cy="1923851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id-ID" sz="1600" dirty="0" err="1">
                <a:solidFill>
                  <a:schemeClr val="tx1"/>
                </a:solidFill>
              </a:rPr>
              <a:t>Perceptron</a:t>
            </a:r>
            <a:r>
              <a:rPr lang="id-ID" sz="1600" dirty="0">
                <a:solidFill>
                  <a:schemeClr val="tx1"/>
                </a:solidFill>
              </a:rPr>
              <a:t> </a:t>
            </a:r>
            <a:r>
              <a:rPr lang="id-ID" sz="1600" dirty="0" err="1">
                <a:solidFill>
                  <a:schemeClr val="tx1"/>
                </a:solidFill>
              </a:rPr>
              <a:t>is</a:t>
            </a:r>
            <a:r>
              <a:rPr lang="id-ID" sz="1600" dirty="0">
                <a:solidFill>
                  <a:schemeClr val="tx1"/>
                </a:solidFill>
              </a:rPr>
              <a:t> </a:t>
            </a:r>
            <a:r>
              <a:rPr lang="id-ID" sz="1600" b="1" dirty="0" err="1">
                <a:solidFill>
                  <a:srgbClr val="C00000"/>
                </a:solidFill>
              </a:rPr>
              <a:t>unable</a:t>
            </a:r>
            <a:r>
              <a:rPr lang="id-ID" sz="1600" dirty="0">
                <a:solidFill>
                  <a:schemeClr val="tx1"/>
                </a:solidFill>
              </a:rPr>
              <a:t> </a:t>
            </a:r>
            <a:r>
              <a:rPr lang="id-ID" sz="1600" dirty="0" err="1">
                <a:solidFill>
                  <a:schemeClr val="tx1"/>
                </a:solidFill>
              </a:rPr>
              <a:t>to</a:t>
            </a:r>
            <a:r>
              <a:rPr lang="id-ID" sz="1600" dirty="0">
                <a:solidFill>
                  <a:schemeClr val="tx1"/>
                </a:solidFill>
              </a:rPr>
              <a:t> </a:t>
            </a:r>
            <a:r>
              <a:rPr lang="id-ID" sz="1600" dirty="0" err="1">
                <a:solidFill>
                  <a:schemeClr val="tx1"/>
                </a:solidFill>
              </a:rPr>
              <a:t>solve</a:t>
            </a:r>
            <a:r>
              <a:rPr lang="id-ID" sz="1600" dirty="0">
                <a:solidFill>
                  <a:schemeClr val="tx1"/>
                </a:solidFill>
              </a:rPr>
              <a:t> XOR problem. </a:t>
            </a:r>
            <a:r>
              <a:rPr lang="id-ID" sz="1600" dirty="0" err="1">
                <a:solidFill>
                  <a:schemeClr val="tx1"/>
                </a:solidFill>
              </a:rPr>
              <a:t>It</a:t>
            </a:r>
            <a:r>
              <a:rPr lang="id-ID" sz="1600" dirty="0">
                <a:solidFill>
                  <a:schemeClr val="tx1"/>
                </a:solidFill>
              </a:rPr>
              <a:t> </a:t>
            </a:r>
            <a:r>
              <a:rPr lang="id-ID" sz="1600" dirty="0" err="1">
                <a:solidFill>
                  <a:schemeClr val="tx1"/>
                </a:solidFill>
              </a:rPr>
              <a:t>is</a:t>
            </a:r>
            <a:r>
              <a:rPr lang="id-ID" sz="1600" dirty="0">
                <a:solidFill>
                  <a:schemeClr val="tx1"/>
                </a:solidFill>
              </a:rPr>
              <a:t> </a:t>
            </a:r>
            <a:r>
              <a:rPr lang="id-ID" sz="1600" b="1" dirty="0" err="1"/>
              <a:t>solved</a:t>
            </a:r>
            <a:r>
              <a:rPr lang="id-ID" sz="1600" dirty="0">
                <a:solidFill>
                  <a:schemeClr val="tx1"/>
                </a:solidFill>
              </a:rPr>
              <a:t> </a:t>
            </a:r>
            <a:r>
              <a:rPr lang="id-ID" sz="1600" dirty="0" err="1">
                <a:solidFill>
                  <a:schemeClr val="tx1"/>
                </a:solidFill>
              </a:rPr>
              <a:t>by</a:t>
            </a:r>
            <a:r>
              <a:rPr lang="id-ID" sz="1600" dirty="0">
                <a:solidFill>
                  <a:schemeClr val="tx1"/>
                </a:solidFill>
              </a:rPr>
              <a:t> </a:t>
            </a:r>
            <a:r>
              <a:rPr lang="id-ID" sz="1600" dirty="0" err="1">
                <a:solidFill>
                  <a:schemeClr val="tx1"/>
                </a:solidFill>
              </a:rPr>
              <a:t>applying</a:t>
            </a:r>
            <a:r>
              <a:rPr lang="id-ID" sz="1600" dirty="0">
                <a:solidFill>
                  <a:schemeClr val="tx1"/>
                </a:solidFill>
              </a:rPr>
              <a:t> ANN.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solidFill>
                  <a:schemeClr val="tx1"/>
                </a:solidFill>
              </a:rPr>
              <a:t>An</a:t>
            </a:r>
            <a:r>
              <a:rPr lang="id-ID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ANN </a:t>
            </a:r>
            <a:r>
              <a:rPr lang="id-ID" sz="1600" dirty="0" err="1">
                <a:solidFill>
                  <a:schemeClr val="tx1"/>
                </a:solidFill>
              </a:rPr>
              <a:t>is</a:t>
            </a:r>
            <a:r>
              <a:rPr lang="id-ID" sz="1600" dirty="0">
                <a:solidFill>
                  <a:schemeClr val="tx1"/>
                </a:solidFill>
              </a:rPr>
              <a:t> </a:t>
            </a:r>
            <a:r>
              <a:rPr lang="id-ID" sz="1600" dirty="0" err="1">
                <a:solidFill>
                  <a:schemeClr val="tx1"/>
                </a:solidFill>
              </a:rPr>
              <a:t>built</a:t>
            </a:r>
            <a:r>
              <a:rPr lang="id-ID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from</a:t>
            </a:r>
            <a:r>
              <a:rPr lang="id-ID" sz="1600" dirty="0">
                <a:solidFill>
                  <a:schemeClr val="tx1"/>
                </a:solidFill>
              </a:rPr>
              <a:t> </a:t>
            </a:r>
            <a:r>
              <a:rPr lang="en-US" sz="1600" b="1" dirty="0"/>
              <a:t>multiple artificial neurons </a:t>
            </a:r>
            <a:r>
              <a:rPr lang="en-US" sz="1600" dirty="0">
                <a:solidFill>
                  <a:schemeClr val="tx1"/>
                </a:solidFill>
              </a:rPr>
              <a:t>that each approximate</a:t>
            </a:r>
            <a:r>
              <a:rPr lang="id-ID" sz="1600" dirty="0">
                <a:solidFill>
                  <a:schemeClr val="tx1"/>
                </a:solidFill>
              </a:rPr>
              <a:t>s</a:t>
            </a:r>
            <a:r>
              <a:rPr lang="en-US" sz="1600" dirty="0">
                <a:solidFill>
                  <a:schemeClr val="tx1"/>
                </a:solidFill>
              </a:rPr>
              <a:t> a linear function. </a:t>
            </a:r>
            <a:endParaRPr lang="id-ID" sz="1600" dirty="0">
              <a:solidFill>
                <a:schemeClr val="tx1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sz="1400" dirty="0">
                <a:solidFill>
                  <a:schemeClr val="tx1"/>
                </a:solidFill>
              </a:rPr>
              <a:t>Each instance's feature</a:t>
            </a:r>
            <a:r>
              <a:rPr lang="id-ID" sz="1400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representation will be input to two neurons; one neuron will represent NAND and the</a:t>
            </a:r>
            <a:r>
              <a:rPr lang="id-ID" sz="1400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other will represent OR. </a:t>
            </a:r>
            <a:endParaRPr lang="id-ID" sz="1400" dirty="0">
              <a:solidFill>
                <a:schemeClr val="tx1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sz="1400" dirty="0">
                <a:solidFill>
                  <a:schemeClr val="tx1"/>
                </a:solidFill>
              </a:rPr>
              <a:t>The output of these neurons will be received by a third neuron that</a:t>
            </a:r>
            <a:r>
              <a:rPr lang="id-ID" sz="1400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represents AND to test that both of XOR's conditions are true.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D767CE-39F3-4AF8-8FEE-D6F2D41D0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schemeClr val="tx1"/>
                </a:solidFill>
              </a:rPr>
              <a:pPr/>
              <a:t>13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9BEC61-C86D-4CBC-877C-1757BC6CC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526" y="964377"/>
            <a:ext cx="6196603" cy="180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092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B55161-CAD8-4993-93ED-31FFDB8A9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id-ID" sz="4000" dirty="0"/>
              <a:t>ANN </a:t>
            </a:r>
            <a:r>
              <a:rPr lang="id-ID" sz="4000" dirty="0" err="1"/>
              <a:t>Components</a:t>
            </a:r>
            <a:endParaRPr lang="en-US" sz="4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744BC7-109E-4DE1-A661-FB3F0392C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1576" y="1551764"/>
            <a:ext cx="4026810" cy="2987553"/>
          </a:xfrm>
        </p:spPr>
        <p:txBody>
          <a:bodyPr>
            <a:normAutofit fontScale="92500" lnSpcReduction="20000"/>
          </a:bodyPr>
          <a:lstStyle/>
          <a:p>
            <a:pPr marL="400050">
              <a:lnSpc>
                <a:spcPct val="110000"/>
              </a:lnSpc>
              <a:buFont typeface="+mj-lt"/>
              <a:buAutoNum type="arabicPeriod"/>
            </a:pPr>
            <a:r>
              <a:rPr lang="en-US" sz="2000" b="1" dirty="0">
                <a:solidFill>
                  <a:srgbClr val="FFFF00"/>
                </a:solidFill>
              </a:rPr>
              <a:t>Architecture</a:t>
            </a:r>
            <a:r>
              <a:rPr lang="id-ID" sz="2000" b="1" dirty="0">
                <a:solidFill>
                  <a:srgbClr val="FFFF00"/>
                </a:solidFill>
              </a:rPr>
              <a:t> </a:t>
            </a:r>
            <a:r>
              <a:rPr lang="en-US" sz="2000" b="1" dirty="0">
                <a:solidFill>
                  <a:srgbClr val="FFFF00"/>
                </a:solidFill>
              </a:rPr>
              <a:t> or topology</a:t>
            </a:r>
            <a:r>
              <a:rPr lang="en-US" sz="2000" dirty="0"/>
              <a:t>,</a:t>
            </a:r>
            <a:r>
              <a:rPr lang="id-ID" sz="2000" dirty="0"/>
              <a:t> </a:t>
            </a:r>
            <a:r>
              <a:rPr lang="en-US" sz="2000" dirty="0"/>
              <a:t>which describes the types of neuron and the structure of the connections between them</a:t>
            </a:r>
            <a:r>
              <a:rPr lang="id-ID" sz="2000" dirty="0"/>
              <a:t>, </a:t>
            </a:r>
            <a:r>
              <a:rPr lang="id-ID" sz="2000" dirty="0" err="1"/>
              <a:t>including</a:t>
            </a:r>
            <a:r>
              <a:rPr lang="id-ID" sz="2000" dirty="0"/>
              <a:t> neuron </a:t>
            </a:r>
            <a:r>
              <a:rPr lang="id-ID" sz="2000" dirty="0" err="1"/>
              <a:t>and</a:t>
            </a:r>
            <a:r>
              <a:rPr lang="id-ID" sz="2000" dirty="0"/>
              <a:t> </a:t>
            </a:r>
            <a:r>
              <a:rPr lang="id-ID" sz="2000" dirty="0" err="1"/>
              <a:t>its</a:t>
            </a:r>
            <a:r>
              <a:rPr lang="id-ID" sz="2000" dirty="0"/>
              <a:t> </a:t>
            </a:r>
            <a:r>
              <a:rPr lang="id-ID" sz="2000" dirty="0" err="1"/>
              <a:t>weights</a:t>
            </a:r>
            <a:r>
              <a:rPr lang="id-ID" sz="2000" dirty="0"/>
              <a:t>.</a:t>
            </a:r>
            <a:endParaRPr lang="en-US" sz="2000" dirty="0"/>
          </a:p>
          <a:p>
            <a:pPr marL="400050">
              <a:lnSpc>
                <a:spcPct val="110000"/>
              </a:lnSpc>
              <a:buFont typeface="+mj-lt"/>
              <a:buAutoNum type="arabicPeriod"/>
            </a:pPr>
            <a:r>
              <a:rPr lang="en-US" sz="2000" b="1" dirty="0">
                <a:solidFill>
                  <a:srgbClr val="FFFF00"/>
                </a:solidFill>
              </a:rPr>
              <a:t>The</a:t>
            </a:r>
            <a:r>
              <a:rPr lang="id-ID" sz="2000" b="1" dirty="0">
                <a:solidFill>
                  <a:srgbClr val="FFFF00"/>
                </a:solidFill>
              </a:rPr>
              <a:t> </a:t>
            </a:r>
            <a:r>
              <a:rPr lang="en-US" sz="2000" b="1" dirty="0">
                <a:solidFill>
                  <a:srgbClr val="FFFF00"/>
                </a:solidFill>
              </a:rPr>
              <a:t>activation functions </a:t>
            </a:r>
            <a:r>
              <a:rPr lang="en-US" sz="2000" dirty="0"/>
              <a:t>used by the artificial neurons. </a:t>
            </a:r>
            <a:endParaRPr lang="id-ID" sz="2000" dirty="0"/>
          </a:p>
          <a:p>
            <a:pPr marL="400050">
              <a:lnSpc>
                <a:spcPct val="110000"/>
              </a:lnSpc>
              <a:buFont typeface="+mj-lt"/>
              <a:buAutoNum type="arabicPeriod"/>
            </a:pPr>
            <a:r>
              <a:rPr lang="en-US" sz="2000" b="1" dirty="0">
                <a:solidFill>
                  <a:srgbClr val="FFFF00"/>
                </a:solidFill>
              </a:rPr>
              <a:t>The</a:t>
            </a:r>
            <a:r>
              <a:rPr lang="id-ID" sz="2000" b="1" dirty="0">
                <a:solidFill>
                  <a:srgbClr val="FFFF00"/>
                </a:solidFill>
              </a:rPr>
              <a:t> </a:t>
            </a:r>
            <a:r>
              <a:rPr lang="en-US" sz="2000" b="1" dirty="0">
                <a:solidFill>
                  <a:srgbClr val="FFFF00"/>
                </a:solidFill>
              </a:rPr>
              <a:t>learning algorithm</a:t>
            </a:r>
            <a:r>
              <a:rPr lang="id-ID" sz="2000" b="1" dirty="0">
                <a:solidFill>
                  <a:srgbClr val="FFFF00"/>
                </a:solidFill>
              </a:rPr>
              <a:t> </a:t>
            </a:r>
            <a:r>
              <a:rPr lang="id-ID" sz="2000" b="1" dirty="0" err="1">
                <a:solidFill>
                  <a:srgbClr val="FFFF00"/>
                </a:solidFill>
              </a:rPr>
              <a:t>or</a:t>
            </a:r>
            <a:r>
              <a:rPr lang="id-ID" sz="2000" b="1" dirty="0">
                <a:solidFill>
                  <a:srgbClr val="FFFF00"/>
                </a:solidFill>
              </a:rPr>
              <a:t> </a:t>
            </a:r>
            <a:r>
              <a:rPr lang="id-ID" sz="2000" b="1" dirty="0" err="1">
                <a:solidFill>
                  <a:srgbClr val="FFFF00"/>
                </a:solidFill>
              </a:rPr>
              <a:t>learning</a:t>
            </a:r>
            <a:r>
              <a:rPr lang="id-ID" sz="2000" b="1" dirty="0">
                <a:solidFill>
                  <a:srgbClr val="FFFF00"/>
                </a:solidFill>
              </a:rPr>
              <a:t> </a:t>
            </a:r>
            <a:r>
              <a:rPr lang="id-ID" sz="2000" b="1" dirty="0" err="1">
                <a:solidFill>
                  <a:srgbClr val="FFFF00"/>
                </a:solidFill>
              </a:rPr>
              <a:t>rule</a:t>
            </a:r>
            <a:r>
              <a:rPr lang="id-ID" sz="2000" dirty="0"/>
              <a:t>,</a:t>
            </a:r>
            <a:r>
              <a:rPr lang="en-US" sz="2000" dirty="0"/>
              <a:t> that finds the optimal values of the weights.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9C6C7F-B67F-4093-AFF2-5EF41AAD9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2021 - Materi 10 - Perceptron and ANN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88B437-5A22-4039-8C02-F834577D1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4098" name="Picture 2" descr="Artificial neural network architecture with four basic components. |  Download Scientific Diagram">
            <a:extLst>
              <a:ext uri="{FF2B5EF4-FFF2-40B4-BE49-F238E27FC236}">
                <a16:creationId xmlns:a16="http://schemas.microsoft.com/office/drawing/2014/main" id="{34BE6A4D-6FD0-4781-86D0-FDB7DD509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1551765"/>
            <a:ext cx="4782500" cy="2987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904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B55161-CAD8-4993-93ED-31FFDB8A9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5766" y="77197"/>
            <a:ext cx="5192110" cy="1130624"/>
          </a:xfrm>
        </p:spPr>
        <p:txBody>
          <a:bodyPr>
            <a:noAutofit/>
          </a:bodyPr>
          <a:lstStyle/>
          <a:p>
            <a:pPr algn="ctr"/>
            <a:r>
              <a:rPr lang="id-ID" sz="4000" dirty="0"/>
              <a:t>ANN </a:t>
            </a:r>
            <a:r>
              <a:rPr lang="id-ID" sz="4000" dirty="0" err="1"/>
              <a:t>Types</a:t>
            </a:r>
            <a:endParaRPr lang="en-US" sz="40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9C6C7F-B67F-4093-AFF2-5EF41AAD9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2021 - Materi 10 - Perceptron and ANN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EDF497-3AA7-45FB-A3DC-0376359F5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14" y="1387366"/>
            <a:ext cx="8238852" cy="339111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id-ID" sz="2600" b="1" dirty="0" err="1">
                <a:solidFill>
                  <a:srgbClr val="FFFF00"/>
                </a:solidFill>
              </a:rPr>
              <a:t>Feed-forward</a:t>
            </a:r>
            <a:r>
              <a:rPr lang="id-ID" sz="2600" b="1" dirty="0">
                <a:solidFill>
                  <a:srgbClr val="FFFF00"/>
                </a:solidFill>
              </a:rPr>
              <a:t> neural </a:t>
            </a:r>
            <a:r>
              <a:rPr lang="id-ID" sz="2600" b="1" dirty="0" err="1">
                <a:solidFill>
                  <a:srgbClr val="FFFF00"/>
                </a:solidFill>
              </a:rPr>
              <a:t>networks</a:t>
            </a:r>
            <a:endParaRPr lang="id-ID" sz="2600" b="1" dirty="0">
              <a:solidFill>
                <a:srgbClr val="FFFF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sz="2400" dirty="0"/>
              <a:t>Defined</a:t>
            </a:r>
            <a:r>
              <a:rPr lang="id-ID" sz="2400" dirty="0"/>
              <a:t> </a:t>
            </a:r>
            <a:r>
              <a:rPr lang="en-US" sz="2400" dirty="0"/>
              <a:t>by their </a:t>
            </a:r>
            <a:r>
              <a:rPr lang="en-US" sz="2400" b="1" dirty="0">
                <a:solidFill>
                  <a:srgbClr val="FFFF00"/>
                </a:solidFill>
              </a:rPr>
              <a:t>directed acyclic graphs</a:t>
            </a:r>
            <a:r>
              <a:rPr lang="en-US" sz="2400" dirty="0"/>
              <a:t>. </a:t>
            </a:r>
            <a:endParaRPr lang="id-ID" sz="2400" dirty="0"/>
          </a:p>
          <a:p>
            <a:pPr lvl="1">
              <a:lnSpc>
                <a:spcPct val="120000"/>
              </a:lnSpc>
            </a:pPr>
            <a:r>
              <a:rPr lang="en-US" sz="2400" dirty="0"/>
              <a:t>Information travels in one direction</a:t>
            </a:r>
            <a:r>
              <a:rPr lang="id-ID" sz="2400" dirty="0"/>
              <a:t> </a:t>
            </a:r>
            <a:r>
              <a:rPr lang="en-US" sz="2400" dirty="0"/>
              <a:t>only, towards the output layer</a:t>
            </a:r>
            <a:r>
              <a:rPr lang="id-ID" sz="2400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sz="2400" dirty="0"/>
              <a:t>Commonly</a:t>
            </a:r>
            <a:r>
              <a:rPr lang="id-ID" sz="2400" dirty="0"/>
              <a:t> </a:t>
            </a:r>
            <a:r>
              <a:rPr lang="en-US" sz="2400" dirty="0"/>
              <a:t>used </a:t>
            </a:r>
            <a:r>
              <a:rPr lang="en-US" sz="2400" b="1" dirty="0">
                <a:solidFill>
                  <a:srgbClr val="FFFF00"/>
                </a:solidFill>
              </a:rPr>
              <a:t>to learn a</a:t>
            </a:r>
            <a:r>
              <a:rPr lang="id-ID" sz="2400" b="1" dirty="0">
                <a:solidFill>
                  <a:srgbClr val="FFFF00"/>
                </a:solidFill>
              </a:rPr>
              <a:t> </a:t>
            </a:r>
            <a:r>
              <a:rPr lang="en-US" sz="2400" b="1" dirty="0">
                <a:solidFill>
                  <a:srgbClr val="FFFF00"/>
                </a:solidFill>
              </a:rPr>
              <a:t>function to map an input to an output</a:t>
            </a:r>
            <a:r>
              <a:rPr lang="id-ID" sz="2400" dirty="0"/>
              <a:t>.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id-ID" sz="2400" dirty="0"/>
          </a:p>
          <a:p>
            <a:pPr>
              <a:lnSpc>
                <a:spcPct val="120000"/>
              </a:lnSpc>
            </a:pPr>
            <a:r>
              <a:rPr lang="id-ID" sz="2600" dirty="0">
                <a:solidFill>
                  <a:srgbClr val="FFFF00"/>
                </a:solidFill>
              </a:rPr>
              <a:t>F</a:t>
            </a:r>
            <a:r>
              <a:rPr lang="en-US" sz="2600" b="1" dirty="0" err="1">
                <a:solidFill>
                  <a:srgbClr val="FFFF00"/>
                </a:solidFill>
              </a:rPr>
              <a:t>eedback</a:t>
            </a:r>
            <a:r>
              <a:rPr lang="id-ID" sz="2600" b="1" dirty="0">
                <a:solidFill>
                  <a:srgbClr val="FFFF00"/>
                </a:solidFill>
              </a:rPr>
              <a:t> </a:t>
            </a:r>
            <a:r>
              <a:rPr lang="en-US" sz="2600" b="1" dirty="0">
                <a:solidFill>
                  <a:srgbClr val="FFFF00"/>
                </a:solidFill>
              </a:rPr>
              <a:t>neural networks, or recurrent neural networks</a:t>
            </a:r>
            <a:endParaRPr lang="id-ID" sz="2600" b="1" dirty="0">
              <a:solidFill>
                <a:srgbClr val="FFFF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sz="2400" dirty="0"/>
              <a:t>Contain</a:t>
            </a:r>
            <a:r>
              <a:rPr lang="id-ID" sz="2400" dirty="0"/>
              <a:t> </a:t>
            </a:r>
            <a:r>
              <a:rPr lang="en-US" sz="2400" b="1" dirty="0">
                <a:solidFill>
                  <a:srgbClr val="FFFF00"/>
                </a:solidFill>
              </a:rPr>
              <a:t>cycles</a:t>
            </a:r>
            <a:r>
              <a:rPr lang="en-US" sz="2400" dirty="0"/>
              <a:t>. </a:t>
            </a:r>
            <a:endParaRPr lang="id-ID" sz="2400" dirty="0"/>
          </a:p>
          <a:p>
            <a:pPr lvl="1">
              <a:lnSpc>
                <a:spcPct val="120000"/>
              </a:lnSpc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FFFF00"/>
                </a:solidFill>
              </a:rPr>
              <a:t>feedback cycles </a:t>
            </a:r>
            <a:r>
              <a:rPr lang="en-US" sz="2400" dirty="0"/>
              <a:t>can</a:t>
            </a:r>
            <a:r>
              <a:rPr lang="id-ID" sz="2400" dirty="0"/>
              <a:t> </a:t>
            </a:r>
            <a:r>
              <a:rPr lang="en-US" sz="2400" dirty="0"/>
              <a:t>represent an internal state for the network that can cause the network's behavior to change</a:t>
            </a:r>
            <a:r>
              <a:rPr lang="id-ID" sz="2400" dirty="0"/>
              <a:t> </a:t>
            </a:r>
            <a:r>
              <a:rPr lang="en-US" sz="2400" dirty="0"/>
              <a:t>over time based on its input</a:t>
            </a:r>
            <a:r>
              <a:rPr lang="id-ID" sz="2400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sz="2400" dirty="0"/>
              <a:t>Suitable</a:t>
            </a:r>
            <a:r>
              <a:rPr lang="id-ID" sz="2400" dirty="0"/>
              <a:t> </a:t>
            </a:r>
            <a:r>
              <a:rPr lang="en-US" sz="2400" dirty="0" err="1"/>
              <a:t>fo</a:t>
            </a:r>
            <a:r>
              <a:rPr lang="id-ID" sz="2400" dirty="0"/>
              <a:t>r </a:t>
            </a:r>
            <a:r>
              <a:rPr lang="en-US" sz="2400" b="1" dirty="0">
                <a:solidFill>
                  <a:srgbClr val="FFFF00"/>
                </a:solidFill>
              </a:rPr>
              <a:t>processing sequences of inputs</a:t>
            </a:r>
            <a:r>
              <a:rPr lang="en-US" sz="2400" dirty="0"/>
              <a:t>.</a:t>
            </a:r>
            <a:endParaRPr lang="id-ID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593592-664F-494F-BCB9-FC39A14A5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0CD42A7-18BE-4009-9B35-DEF731A8B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8" y="140956"/>
            <a:ext cx="7733970" cy="81630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id-ID" sz="4000" b="1" dirty="0" err="1"/>
              <a:t>Feed-forward</a:t>
            </a:r>
            <a:r>
              <a:rPr lang="id-ID" sz="4000" b="1" dirty="0"/>
              <a:t> Neural </a:t>
            </a:r>
            <a:r>
              <a:rPr lang="id-ID" sz="4000" b="1" dirty="0" err="1"/>
              <a:t>Networks</a:t>
            </a:r>
            <a:endParaRPr lang="id-ID" sz="4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01468A-E597-49C1-B791-6F5238B69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Machine Learning 2021 - Materi 10 - Perceptron and ANN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0ED1E7-56D3-4A13-8CD8-96415F5C3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schemeClr val="tx1"/>
                </a:solidFill>
              </a:rPr>
              <a:pPr/>
              <a:t>16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5124" name="Picture 4" descr="Deep Learning: Feed Forward Neural Networks (FFNNs) | by Mohammed  Terry-Jack | Medium">
            <a:extLst>
              <a:ext uri="{FF2B5EF4-FFF2-40B4-BE49-F238E27FC236}">
                <a16:creationId xmlns:a16="http://schemas.microsoft.com/office/drawing/2014/main" id="{0A7BCE8F-0893-4880-A1EB-4D5ECAA245D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467" y="957263"/>
            <a:ext cx="52387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5408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0CD42A7-18BE-4009-9B35-DEF731A8B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585" y="259392"/>
            <a:ext cx="7144213" cy="725349"/>
          </a:xfrm>
        </p:spPr>
        <p:txBody>
          <a:bodyPr>
            <a:normAutofit/>
          </a:bodyPr>
          <a:lstStyle/>
          <a:p>
            <a:r>
              <a:rPr lang="en-US" sz="4000" b="1" dirty="0"/>
              <a:t>Recurrent Neural Networks</a:t>
            </a:r>
            <a:endParaRPr lang="en-US" sz="6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01468A-E597-49C1-B791-6F5238B69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Machine Learning 2021 - Materi 10 - Perceptron and ANN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7E97DE-EFFF-4AB9-9752-9B02EE0C8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schemeClr val="tx1"/>
                </a:solidFill>
              </a:rPr>
              <a:pPr/>
              <a:t>17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0EDB6F2-D0F1-4971-9183-DDBA963ECB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1588" y="1061546"/>
            <a:ext cx="5708315" cy="35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094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508AF2-7ED8-4CA8-B69B-858960C4C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8544" y="102393"/>
            <a:ext cx="5027289" cy="1082171"/>
          </a:xfrm>
        </p:spPr>
        <p:txBody>
          <a:bodyPr>
            <a:normAutofit fontScale="90000"/>
          </a:bodyPr>
          <a:lstStyle/>
          <a:p>
            <a:r>
              <a:rPr lang="id-ID" dirty="0"/>
              <a:t>Multi-layer </a:t>
            </a:r>
            <a:r>
              <a:rPr lang="id-ID" dirty="0" err="1"/>
              <a:t>Perceptrons</a:t>
            </a:r>
            <a:r>
              <a:rPr lang="id-ID" dirty="0"/>
              <a:t> (MLP)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124B3-58A7-4396-BD52-A4CEF29BC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2021 - Materi 10 - Perceptron and ANN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E5210D6-D8D3-4F86-99A6-981F17C1AD6D}"/>
              </a:ext>
            </a:extLst>
          </p:cNvPr>
          <p:cNvSpPr txBox="1">
            <a:spLocks/>
          </p:cNvSpPr>
          <p:nvPr/>
        </p:nvSpPr>
        <p:spPr>
          <a:xfrm>
            <a:off x="4439964" y="1446583"/>
            <a:ext cx="4830160" cy="3328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sz="2000" dirty="0">
              <a:latin typeface="+mj-lt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DDE0F72-596D-4D6A-B39C-D99E996D5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CDC45-DE05-464D-935A-5F876B1EC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Multiple</a:t>
            </a:r>
            <a:r>
              <a:rPr lang="id-ID" dirty="0"/>
              <a:t> </a:t>
            </a:r>
            <a:r>
              <a:rPr lang="en-US" dirty="0"/>
              <a:t>layers</a:t>
            </a:r>
            <a:r>
              <a:rPr lang="id-ID" dirty="0"/>
              <a:t> </a:t>
            </a:r>
            <a:r>
              <a:rPr lang="en-US" dirty="0"/>
              <a:t>of artificial neurons that </a:t>
            </a:r>
            <a:r>
              <a:rPr lang="en-US" b="1" dirty="0">
                <a:solidFill>
                  <a:srgbClr val="FFFF00"/>
                </a:solidFill>
              </a:rPr>
              <a:t>resemble</a:t>
            </a:r>
            <a:r>
              <a:rPr lang="en-US" dirty="0"/>
              <a:t> </a:t>
            </a:r>
            <a:r>
              <a:rPr lang="en-US" dirty="0" err="1"/>
              <a:t>perceptrons</a:t>
            </a:r>
            <a:r>
              <a:rPr lang="en-US" dirty="0"/>
              <a:t>. </a:t>
            </a:r>
            <a:endParaRPr lang="id-ID" dirty="0"/>
          </a:p>
          <a:p>
            <a:pPr>
              <a:lnSpc>
                <a:spcPct val="120000"/>
              </a:lnSpc>
            </a:pPr>
            <a:r>
              <a:rPr lang="en-US" dirty="0"/>
              <a:t>Have</a:t>
            </a:r>
            <a:r>
              <a:rPr lang="id-ID" dirty="0"/>
              <a:t> </a:t>
            </a:r>
            <a:r>
              <a:rPr lang="en-US" b="1" dirty="0">
                <a:solidFill>
                  <a:srgbClr val="FFFF00"/>
                </a:solidFill>
              </a:rPr>
              <a:t>three or more</a:t>
            </a:r>
            <a:r>
              <a:rPr lang="id-ID" b="1" dirty="0">
                <a:solidFill>
                  <a:srgbClr val="FFFF00"/>
                </a:solidFill>
              </a:rPr>
              <a:t> </a:t>
            </a:r>
            <a:r>
              <a:rPr lang="en-US" b="1" dirty="0">
                <a:solidFill>
                  <a:srgbClr val="FFFF00"/>
                </a:solidFill>
              </a:rPr>
              <a:t>layers of artificial neurons </a:t>
            </a:r>
            <a:r>
              <a:rPr lang="en-US" dirty="0"/>
              <a:t>that form a directed, acyclic graph. </a:t>
            </a:r>
            <a:endParaRPr lang="id-ID" dirty="0"/>
          </a:p>
          <a:p>
            <a:pPr>
              <a:lnSpc>
                <a:spcPct val="120000"/>
              </a:lnSpc>
            </a:pPr>
            <a:r>
              <a:rPr lang="id-ID" dirty="0"/>
              <a:t>E</a:t>
            </a:r>
            <a:r>
              <a:rPr lang="en-US" dirty="0"/>
              <a:t>ach layer is </a:t>
            </a:r>
            <a:r>
              <a:rPr lang="en-US" b="1" dirty="0">
                <a:solidFill>
                  <a:srgbClr val="FFFF00"/>
                </a:solidFill>
              </a:rPr>
              <a:t>fully</a:t>
            </a:r>
            <a:r>
              <a:rPr lang="id-ID" b="1" dirty="0">
                <a:solidFill>
                  <a:srgbClr val="FFFF00"/>
                </a:solidFill>
              </a:rPr>
              <a:t> </a:t>
            </a:r>
            <a:r>
              <a:rPr lang="en-US" b="1" dirty="0">
                <a:solidFill>
                  <a:srgbClr val="FFFF00"/>
                </a:solidFill>
              </a:rPr>
              <a:t>connected </a:t>
            </a:r>
            <a:r>
              <a:rPr lang="en-US" dirty="0"/>
              <a:t>to the subsequent layer</a:t>
            </a:r>
            <a:r>
              <a:rPr lang="id-ID" dirty="0"/>
              <a:t>:</a:t>
            </a:r>
          </a:p>
          <a:p>
            <a:pPr lvl="1">
              <a:lnSpc>
                <a:spcPct val="120000"/>
              </a:lnSpc>
            </a:pPr>
            <a:r>
              <a:rPr lang="en-US" sz="2600" dirty="0"/>
              <a:t>The</a:t>
            </a:r>
            <a:r>
              <a:rPr lang="id-ID" sz="2600" dirty="0"/>
              <a:t> </a:t>
            </a:r>
            <a:r>
              <a:rPr lang="en-US" sz="2600" dirty="0"/>
              <a:t>output, or activation, of each artificial neuron in a</a:t>
            </a:r>
            <a:r>
              <a:rPr lang="id-ID" sz="2600" dirty="0"/>
              <a:t> </a:t>
            </a:r>
            <a:r>
              <a:rPr lang="en-US" sz="2600" dirty="0"/>
              <a:t>layer is an input to every artificial neuron in the next layer. </a:t>
            </a:r>
            <a:endParaRPr lang="id-ID" sz="2600" dirty="0"/>
          </a:p>
          <a:p>
            <a:pPr lvl="1">
              <a:lnSpc>
                <a:spcPct val="120000"/>
              </a:lnSpc>
            </a:pPr>
            <a:r>
              <a:rPr lang="en-US" sz="2600" dirty="0"/>
              <a:t>Features are input through the</a:t>
            </a:r>
            <a:r>
              <a:rPr lang="id-ID" sz="2600" dirty="0"/>
              <a:t> </a:t>
            </a:r>
            <a:r>
              <a:rPr lang="en-US" sz="2600" dirty="0"/>
              <a:t>Input layer.</a:t>
            </a:r>
            <a:r>
              <a:rPr lang="en-US" dirty="0"/>
              <a:t> </a:t>
            </a:r>
            <a:endParaRPr lang="id-ID" dirty="0"/>
          </a:p>
          <a:p>
            <a:pPr>
              <a:lnSpc>
                <a:spcPct val="120000"/>
              </a:lnSpc>
            </a:pPr>
            <a:r>
              <a:rPr lang="en-US" dirty="0"/>
              <a:t>The simple neurons in the input layer are </a:t>
            </a:r>
            <a:r>
              <a:rPr lang="en-US" b="1" dirty="0">
                <a:solidFill>
                  <a:srgbClr val="FFFF00"/>
                </a:solidFill>
              </a:rPr>
              <a:t>connected</a:t>
            </a:r>
            <a:r>
              <a:rPr lang="en-US" dirty="0"/>
              <a:t> to at least one Hidden</a:t>
            </a:r>
            <a:r>
              <a:rPr lang="id-ID" dirty="0"/>
              <a:t> </a:t>
            </a:r>
            <a:r>
              <a:rPr lang="en-US" dirty="0"/>
              <a:t>layer. </a:t>
            </a:r>
            <a:endParaRPr lang="id-ID" dirty="0"/>
          </a:p>
          <a:p>
            <a:pPr lvl="1">
              <a:lnSpc>
                <a:spcPct val="120000"/>
              </a:lnSpc>
            </a:pPr>
            <a:r>
              <a:rPr lang="en-US" sz="2200" dirty="0"/>
              <a:t>Hidden layers represents latent variables; these cannot be observed in the training</a:t>
            </a:r>
            <a:r>
              <a:rPr lang="id-ID" sz="2200" dirty="0"/>
              <a:t> </a:t>
            </a:r>
            <a:r>
              <a:rPr lang="en-US" sz="2200" dirty="0"/>
              <a:t>data. </a:t>
            </a:r>
            <a:endParaRPr lang="id-ID" sz="2200" dirty="0"/>
          </a:p>
          <a:p>
            <a:pPr lvl="1">
              <a:lnSpc>
                <a:spcPct val="120000"/>
              </a:lnSpc>
            </a:pPr>
            <a:r>
              <a:rPr lang="en-US" sz="2200" dirty="0"/>
              <a:t>The hidden neurons in these layers are often called hidden units. </a:t>
            </a:r>
            <a:endParaRPr lang="id-ID" sz="2200" dirty="0"/>
          </a:p>
          <a:p>
            <a:pPr lvl="1">
              <a:lnSpc>
                <a:spcPct val="120000"/>
              </a:lnSpc>
            </a:pPr>
            <a:r>
              <a:rPr lang="en-US" sz="2200" dirty="0"/>
              <a:t>The</a:t>
            </a:r>
            <a:r>
              <a:rPr lang="id-ID" sz="2200" dirty="0"/>
              <a:t> </a:t>
            </a:r>
            <a:r>
              <a:rPr lang="en-US" sz="2200" dirty="0"/>
              <a:t>last</a:t>
            </a:r>
            <a:r>
              <a:rPr lang="id-ID" sz="2200" dirty="0"/>
              <a:t> </a:t>
            </a:r>
            <a:r>
              <a:rPr lang="en-US" sz="2200" dirty="0"/>
              <a:t>hidden layer is connected to an Output layer; the activations of this layer are the predicted</a:t>
            </a:r>
            <a:r>
              <a:rPr lang="id-ID" sz="2200" dirty="0"/>
              <a:t> </a:t>
            </a:r>
            <a:r>
              <a:rPr lang="en-US" sz="2200" dirty="0"/>
              <a:t>values of the response variable.</a:t>
            </a:r>
          </a:p>
        </p:txBody>
      </p:sp>
    </p:spTree>
    <p:extLst>
      <p:ext uri="{BB962C8B-B14F-4D97-AF65-F5344CB8AC3E}">
        <p14:creationId xmlns:p14="http://schemas.microsoft.com/office/powerpoint/2010/main" val="105071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508AF2-7ED8-4CA8-B69B-858960C4C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8544" y="102394"/>
            <a:ext cx="5027289" cy="1082170"/>
          </a:xfrm>
        </p:spPr>
        <p:txBody>
          <a:bodyPr>
            <a:normAutofit/>
          </a:bodyPr>
          <a:lstStyle/>
          <a:p>
            <a:r>
              <a:rPr lang="id-ID" sz="4000" dirty="0"/>
              <a:t>MLP </a:t>
            </a:r>
            <a:r>
              <a:rPr lang="id-ID" sz="4000" dirty="0" err="1"/>
              <a:t>Architecture</a:t>
            </a:r>
            <a:endParaRPr lang="en-US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124B3-58A7-4396-BD52-A4CEF29BC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2021 - Materi 10 - Perceptron and ANN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1B8A91-07E1-4B2F-9239-28F4AA50D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DB0B20-0451-40CD-B1FA-E874A9368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880" y="1507872"/>
            <a:ext cx="3040242" cy="3104247"/>
          </a:xfrm>
          <a:prstGeom prst="rect">
            <a:avLst/>
          </a:prstGeom>
        </p:spPr>
      </p:pic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001F596F-14FC-4190-90AD-80270E13E8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1878" y="1507873"/>
            <a:ext cx="5922437" cy="310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149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C0BE0-7F5D-413B-AEBA-95CF74A30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440" y="381051"/>
            <a:ext cx="4789666" cy="763526"/>
          </a:xfrm>
        </p:spPr>
        <p:txBody>
          <a:bodyPr>
            <a:noAutofit/>
          </a:bodyPr>
          <a:lstStyle/>
          <a:p>
            <a:pPr algn="ctr"/>
            <a:r>
              <a:rPr lang="id-ID" sz="4400" b="1" dirty="0" err="1"/>
              <a:t>Disclaimer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73F8B-0C91-4F10-9786-DB0031466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95" y="1387364"/>
            <a:ext cx="8272211" cy="3258207"/>
          </a:xfrm>
        </p:spPr>
        <p:txBody>
          <a:bodyPr>
            <a:normAutofit fontScale="92500" lnSpcReduction="10000"/>
          </a:bodyPr>
          <a:lstStyle/>
          <a:p>
            <a:pPr marL="272654" indent="-272654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id-ID" sz="2400" b="1" dirty="0" err="1"/>
              <a:t>This</a:t>
            </a:r>
            <a:r>
              <a:rPr lang="id-ID" sz="2400" b="1" dirty="0"/>
              <a:t> </a:t>
            </a:r>
            <a:r>
              <a:rPr lang="id-ID" sz="2400" b="1" dirty="0" err="1"/>
              <a:t>presentation</a:t>
            </a:r>
            <a:r>
              <a:rPr lang="id-ID" sz="2400" b="1" dirty="0"/>
              <a:t> material, </a:t>
            </a:r>
            <a:r>
              <a:rPr lang="id-ID" sz="2400" b="1" dirty="0" err="1"/>
              <a:t>including</a:t>
            </a:r>
            <a:r>
              <a:rPr lang="id-ID" sz="2400" b="1" dirty="0"/>
              <a:t> </a:t>
            </a:r>
            <a:r>
              <a:rPr lang="id-ID" sz="2400" b="1" dirty="0" err="1"/>
              <a:t>examples</a:t>
            </a:r>
            <a:r>
              <a:rPr lang="id-ID" sz="2400" b="1" dirty="0"/>
              <a:t>, </a:t>
            </a:r>
            <a:r>
              <a:rPr lang="id-ID" sz="2400" b="1" dirty="0" err="1"/>
              <a:t>images</a:t>
            </a:r>
            <a:r>
              <a:rPr lang="id-ID" sz="2400" b="1" dirty="0"/>
              <a:t>, </a:t>
            </a:r>
            <a:r>
              <a:rPr lang="id-ID" sz="2400" b="1" dirty="0" err="1"/>
              <a:t>references</a:t>
            </a:r>
            <a:r>
              <a:rPr lang="id-ID" sz="2400" b="1" dirty="0"/>
              <a:t> are </a:t>
            </a:r>
            <a:r>
              <a:rPr lang="id-ID" sz="2400" b="1" dirty="0" err="1"/>
              <a:t>provided</a:t>
            </a:r>
            <a:r>
              <a:rPr lang="id-ID" sz="2400" b="1" dirty="0"/>
              <a:t> </a:t>
            </a:r>
            <a:r>
              <a:rPr lang="id-ID" sz="2400" b="1" dirty="0" err="1">
                <a:solidFill>
                  <a:srgbClr val="FFFF00"/>
                </a:solidFill>
              </a:rPr>
              <a:t>for</a:t>
            </a:r>
            <a:r>
              <a:rPr lang="id-ID" sz="2400" b="1" dirty="0">
                <a:solidFill>
                  <a:srgbClr val="FFFF00"/>
                </a:solidFill>
              </a:rPr>
              <a:t> </a:t>
            </a:r>
            <a:r>
              <a:rPr lang="id-ID" sz="2400" b="1" dirty="0" err="1">
                <a:solidFill>
                  <a:srgbClr val="FFFF00"/>
                </a:solidFill>
              </a:rPr>
              <a:t>informational</a:t>
            </a:r>
            <a:r>
              <a:rPr lang="id-ID" sz="2400" b="1" dirty="0">
                <a:solidFill>
                  <a:srgbClr val="FFFF00"/>
                </a:solidFill>
              </a:rPr>
              <a:t> </a:t>
            </a:r>
            <a:r>
              <a:rPr lang="id-ID" sz="2400" b="1" dirty="0" err="1">
                <a:solidFill>
                  <a:srgbClr val="FFFF00"/>
                </a:solidFill>
              </a:rPr>
              <a:t>and</a:t>
            </a:r>
            <a:r>
              <a:rPr lang="id-ID" sz="2400" b="1" dirty="0">
                <a:solidFill>
                  <a:srgbClr val="FFFF00"/>
                </a:solidFill>
              </a:rPr>
              <a:t> </a:t>
            </a:r>
            <a:r>
              <a:rPr lang="id-ID" sz="2400" b="1" dirty="0" err="1">
                <a:solidFill>
                  <a:srgbClr val="FFFF00"/>
                </a:solidFill>
              </a:rPr>
              <a:t>explanation</a:t>
            </a:r>
            <a:r>
              <a:rPr lang="id-ID" sz="2400" b="1" dirty="0">
                <a:solidFill>
                  <a:srgbClr val="FFFF00"/>
                </a:solidFill>
              </a:rPr>
              <a:t> </a:t>
            </a:r>
            <a:r>
              <a:rPr lang="id-ID" sz="2400" b="1" dirty="0" err="1">
                <a:solidFill>
                  <a:srgbClr val="FFFF00"/>
                </a:solidFill>
              </a:rPr>
              <a:t>assistance</a:t>
            </a:r>
            <a:r>
              <a:rPr lang="id-ID" sz="2400" b="1" dirty="0">
                <a:solidFill>
                  <a:srgbClr val="FFFF00"/>
                </a:solidFill>
              </a:rPr>
              <a:t> </a:t>
            </a:r>
            <a:r>
              <a:rPr lang="id-ID" sz="2400" b="1" dirty="0" err="1">
                <a:solidFill>
                  <a:srgbClr val="FFFF00"/>
                </a:solidFill>
              </a:rPr>
              <a:t>only</a:t>
            </a:r>
            <a:endParaRPr lang="id-ID" sz="2400" b="1" dirty="0">
              <a:solidFill>
                <a:srgbClr val="FFFF00"/>
              </a:solidFill>
            </a:endParaRPr>
          </a:p>
          <a:p>
            <a:pPr marL="272654" indent="-272654"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id-ID" sz="2400" b="1" dirty="0">
              <a:solidFill>
                <a:srgbClr val="002060"/>
              </a:solidFill>
            </a:endParaRPr>
          </a:p>
          <a:p>
            <a:pPr marL="272654" indent="-272654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id-ID" sz="2400" b="1" dirty="0"/>
              <a:t>The </a:t>
            </a:r>
            <a:r>
              <a:rPr lang="id-ID" sz="2400" b="1" dirty="0" err="1"/>
              <a:t>names</a:t>
            </a:r>
            <a:r>
              <a:rPr lang="id-ID" sz="2400" b="1" dirty="0"/>
              <a:t> </a:t>
            </a:r>
            <a:r>
              <a:rPr lang="id-ID" sz="2400" b="1" dirty="0" err="1"/>
              <a:t>of</a:t>
            </a:r>
            <a:r>
              <a:rPr lang="id-ID" sz="2400" b="1" dirty="0"/>
              <a:t> </a:t>
            </a:r>
            <a:r>
              <a:rPr lang="id-ID" sz="2400" b="1" dirty="0" err="1"/>
              <a:t>actual</a:t>
            </a:r>
            <a:r>
              <a:rPr lang="id-ID" sz="2400" b="1" dirty="0"/>
              <a:t> </a:t>
            </a:r>
            <a:r>
              <a:rPr lang="id-ID" sz="2400" b="1" dirty="0" err="1"/>
              <a:t>products</a:t>
            </a:r>
            <a:r>
              <a:rPr lang="id-ID" sz="2400" b="1" dirty="0"/>
              <a:t> </a:t>
            </a:r>
            <a:r>
              <a:rPr lang="id-ID" sz="2400" b="1" dirty="0" err="1"/>
              <a:t>and</a:t>
            </a:r>
            <a:r>
              <a:rPr lang="id-ID" sz="2400" b="1" dirty="0"/>
              <a:t> </a:t>
            </a:r>
            <a:r>
              <a:rPr lang="id-ID" sz="2400" b="1" dirty="0" err="1"/>
              <a:t>companies</a:t>
            </a:r>
            <a:r>
              <a:rPr lang="id-ID" sz="2400" b="1" dirty="0"/>
              <a:t> </a:t>
            </a:r>
            <a:r>
              <a:rPr lang="id-ID" sz="2400" b="1" dirty="0" err="1"/>
              <a:t>mentioned</a:t>
            </a:r>
            <a:r>
              <a:rPr lang="id-ID" sz="2400" b="1" dirty="0"/>
              <a:t> </a:t>
            </a:r>
            <a:r>
              <a:rPr lang="id-ID" sz="2400" b="1" dirty="0" err="1"/>
              <a:t>here</a:t>
            </a:r>
            <a:r>
              <a:rPr lang="id-ID" sz="2400" b="1" dirty="0"/>
              <a:t> in, </a:t>
            </a:r>
            <a:r>
              <a:rPr lang="id-ID" sz="2400" b="1" dirty="0" err="1"/>
              <a:t>if</a:t>
            </a:r>
            <a:r>
              <a:rPr lang="id-ID" sz="2400" b="1" dirty="0"/>
              <a:t> </a:t>
            </a:r>
            <a:r>
              <a:rPr lang="id-ID" sz="2400" b="1" dirty="0" err="1"/>
              <a:t>any</a:t>
            </a:r>
            <a:r>
              <a:rPr lang="id-ID" sz="2400" b="1" dirty="0"/>
              <a:t>, </a:t>
            </a:r>
            <a:r>
              <a:rPr lang="id-ID" sz="2400" b="1" dirty="0" err="1"/>
              <a:t>may</a:t>
            </a:r>
            <a:r>
              <a:rPr lang="id-ID" sz="2400" b="1" dirty="0"/>
              <a:t> </a:t>
            </a:r>
            <a:r>
              <a:rPr lang="id-ID" sz="2400" b="1" dirty="0" err="1"/>
              <a:t>be</a:t>
            </a:r>
            <a:r>
              <a:rPr lang="id-ID" sz="2400" b="1" dirty="0"/>
              <a:t> </a:t>
            </a:r>
            <a:r>
              <a:rPr lang="id-ID" sz="2400" b="1" dirty="0" err="1"/>
              <a:t>the</a:t>
            </a:r>
            <a:r>
              <a:rPr lang="id-ID" sz="2400" b="1" dirty="0"/>
              <a:t> </a:t>
            </a:r>
            <a:r>
              <a:rPr lang="id-ID" sz="2400" b="1" dirty="0" err="1">
                <a:solidFill>
                  <a:srgbClr val="FFFF00"/>
                </a:solidFill>
              </a:rPr>
              <a:t>trademarks</a:t>
            </a:r>
            <a:r>
              <a:rPr lang="id-ID" sz="2400" b="1" dirty="0">
                <a:solidFill>
                  <a:srgbClr val="00B0F0"/>
                </a:solidFill>
              </a:rPr>
              <a:t> </a:t>
            </a:r>
            <a:r>
              <a:rPr lang="id-ID" sz="2400" b="1" dirty="0" err="1"/>
              <a:t>of</a:t>
            </a:r>
            <a:r>
              <a:rPr lang="id-ID" sz="2400" b="1" dirty="0"/>
              <a:t> </a:t>
            </a:r>
            <a:r>
              <a:rPr lang="id-ID" sz="2400" b="1" dirty="0" err="1"/>
              <a:t>their</a:t>
            </a:r>
            <a:r>
              <a:rPr lang="id-ID" sz="2400" b="1" dirty="0"/>
              <a:t> </a:t>
            </a:r>
            <a:r>
              <a:rPr lang="id-ID" sz="2400" b="1" dirty="0" err="1"/>
              <a:t>respective</a:t>
            </a:r>
            <a:r>
              <a:rPr lang="id-ID" sz="2400" b="1" dirty="0"/>
              <a:t> </a:t>
            </a:r>
            <a:r>
              <a:rPr lang="id-ID" sz="2400" b="1" dirty="0" err="1"/>
              <a:t>owners</a:t>
            </a:r>
            <a:endParaRPr lang="id-ID" sz="2400" b="1" dirty="0"/>
          </a:p>
          <a:p>
            <a:pPr marL="272654" indent="-272654"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id-ID" sz="2400" b="1" dirty="0"/>
          </a:p>
          <a:p>
            <a:pPr marL="272654" indent="-272654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id-ID" sz="2400" b="1" dirty="0" err="1">
                <a:solidFill>
                  <a:srgbClr val="FFFF00"/>
                </a:solidFill>
              </a:rPr>
              <a:t>Credits</a:t>
            </a:r>
            <a:r>
              <a:rPr lang="id-ID" sz="2400" b="1" dirty="0">
                <a:solidFill>
                  <a:srgbClr val="00B0F0"/>
                </a:solidFill>
              </a:rPr>
              <a:t> </a:t>
            </a:r>
            <a:r>
              <a:rPr lang="id-ID" sz="2400" b="1" dirty="0" err="1"/>
              <a:t>shall</a:t>
            </a:r>
            <a:r>
              <a:rPr lang="id-ID" sz="2400" b="1" dirty="0"/>
              <a:t> </a:t>
            </a:r>
            <a:r>
              <a:rPr lang="id-ID" sz="2400" b="1" dirty="0" err="1"/>
              <a:t>be</a:t>
            </a:r>
            <a:r>
              <a:rPr lang="id-ID" sz="2400" b="1" dirty="0"/>
              <a:t> </a:t>
            </a:r>
            <a:r>
              <a:rPr lang="id-ID" sz="2400" b="1" dirty="0" err="1"/>
              <a:t>given</a:t>
            </a:r>
            <a:r>
              <a:rPr lang="id-ID" sz="2400" b="1" dirty="0"/>
              <a:t> </a:t>
            </a:r>
            <a:r>
              <a:rPr lang="id-ID" sz="2400" b="1" dirty="0" err="1"/>
              <a:t>to</a:t>
            </a:r>
            <a:r>
              <a:rPr lang="id-ID" sz="2400" b="1" dirty="0"/>
              <a:t> </a:t>
            </a:r>
            <a:r>
              <a:rPr lang="id-ID" sz="2400" b="1" dirty="0" err="1"/>
              <a:t>the</a:t>
            </a:r>
            <a:r>
              <a:rPr lang="id-ID" sz="2400" b="1" dirty="0"/>
              <a:t> </a:t>
            </a:r>
            <a:r>
              <a:rPr lang="id-ID" sz="2400" b="1" dirty="0" err="1"/>
              <a:t>images</a:t>
            </a:r>
            <a:r>
              <a:rPr lang="id-ID" sz="2400" b="1" dirty="0"/>
              <a:t> </a:t>
            </a:r>
            <a:r>
              <a:rPr lang="id-ID" sz="2400" b="1" dirty="0" err="1"/>
              <a:t>taken</a:t>
            </a:r>
            <a:r>
              <a:rPr lang="id-ID" sz="2400" b="1" dirty="0"/>
              <a:t> </a:t>
            </a:r>
            <a:r>
              <a:rPr lang="id-ID" sz="2400" b="1" dirty="0" err="1"/>
              <a:t>from</a:t>
            </a:r>
            <a:r>
              <a:rPr lang="id-ID" sz="2400" b="1" dirty="0"/>
              <a:t> </a:t>
            </a:r>
            <a:r>
              <a:rPr lang="id-ID" sz="2400" b="1" dirty="0" err="1"/>
              <a:t>the</a:t>
            </a:r>
            <a:r>
              <a:rPr lang="id-ID" sz="2400" b="1" dirty="0"/>
              <a:t> open-</a:t>
            </a:r>
            <a:r>
              <a:rPr lang="id-ID" sz="2400" b="1" dirty="0" err="1"/>
              <a:t>source</a:t>
            </a:r>
            <a:r>
              <a:rPr lang="id-ID" sz="2400" b="1" dirty="0"/>
              <a:t> </a:t>
            </a:r>
            <a:r>
              <a:rPr lang="id-ID" sz="2400" b="1" dirty="0" err="1"/>
              <a:t>and</a:t>
            </a:r>
            <a:r>
              <a:rPr lang="id-ID" sz="2400" b="1" dirty="0"/>
              <a:t> </a:t>
            </a:r>
            <a:r>
              <a:rPr lang="id-ID" sz="2400" b="1" dirty="0" err="1"/>
              <a:t>cannot</a:t>
            </a:r>
            <a:r>
              <a:rPr lang="id-ID" sz="2400" b="1" dirty="0"/>
              <a:t> </a:t>
            </a:r>
            <a:r>
              <a:rPr lang="id-ID" sz="2400" b="1" dirty="0" err="1"/>
              <a:t>be</a:t>
            </a:r>
            <a:r>
              <a:rPr lang="id-ID" sz="2400" b="1" dirty="0"/>
              <a:t> </a:t>
            </a:r>
            <a:r>
              <a:rPr lang="id-ID" sz="2400" b="1" dirty="0" err="1"/>
              <a:t>used</a:t>
            </a:r>
            <a:r>
              <a:rPr lang="id-ID" sz="2400" b="1" dirty="0"/>
              <a:t> </a:t>
            </a:r>
            <a:r>
              <a:rPr lang="id-ID" sz="2400" b="1" dirty="0" err="1"/>
              <a:t>for</a:t>
            </a:r>
            <a:r>
              <a:rPr lang="id-ID" sz="2400" b="1" dirty="0"/>
              <a:t> </a:t>
            </a:r>
            <a:r>
              <a:rPr lang="id-ID" sz="2400" b="1" dirty="0" err="1"/>
              <a:t>promotional</a:t>
            </a:r>
            <a:r>
              <a:rPr lang="id-ID" sz="2400" b="1" dirty="0"/>
              <a:t> </a:t>
            </a:r>
            <a:r>
              <a:rPr lang="id-ID" sz="2400" b="1" dirty="0" err="1"/>
              <a:t>activities</a:t>
            </a:r>
            <a:endParaRPr lang="id-ID" sz="24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9B548B-6CFA-4848-B882-8A6D0F1B0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2021 - Materi 10 - Perceptron and ANN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099DEA-497A-4D62-818B-76326EF06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70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0CD42A7-18BE-4009-9B35-DEF731A8B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3882" y="233834"/>
            <a:ext cx="6722917" cy="780474"/>
          </a:xfrm>
        </p:spPr>
        <p:txBody>
          <a:bodyPr>
            <a:normAutofit/>
          </a:bodyPr>
          <a:lstStyle/>
          <a:p>
            <a:r>
              <a:rPr lang="en-US" sz="4000" dirty="0"/>
              <a:t>B</a:t>
            </a:r>
            <a:r>
              <a:rPr lang="id-ID" sz="4000" dirty="0" err="1"/>
              <a:t>ackpropagation</a:t>
            </a:r>
            <a:endParaRPr lang="en-US" sz="66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923EF4A-29EA-48CB-8E34-37D4469A0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3882" y="1093075"/>
            <a:ext cx="6980421" cy="3595421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sz="2000" i="0" dirty="0">
                <a:solidFill>
                  <a:schemeClr val="tx1"/>
                </a:solidFill>
                <a:effectLst/>
                <a:latin typeface="+mj-lt"/>
              </a:rPr>
              <a:t>The algorithm's name is a portmanteau of backward propagation</a:t>
            </a:r>
            <a:r>
              <a:rPr lang="id-ID" sz="2000" i="0" dirty="0"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sz="2000" i="0" dirty="0">
                <a:solidFill>
                  <a:schemeClr val="tx1"/>
                </a:solidFill>
                <a:effectLst/>
                <a:latin typeface="+mj-lt"/>
              </a:rPr>
              <a:t>Refers</a:t>
            </a:r>
            <a:r>
              <a:rPr lang="id-ID" sz="200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sz="2000" i="0" dirty="0">
                <a:solidFill>
                  <a:schemeClr val="tx1"/>
                </a:solidFill>
                <a:effectLst/>
                <a:latin typeface="+mj-lt"/>
              </a:rPr>
              <a:t>to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+mj-lt"/>
              </a:rPr>
              <a:t>the direction</a:t>
            </a:r>
            <a:r>
              <a:rPr lang="id-ID" sz="2000" b="1" i="0" dirty="0">
                <a:solidFill>
                  <a:srgbClr val="C00000"/>
                </a:solidFill>
                <a:effectLst/>
                <a:latin typeface="+mj-lt"/>
              </a:rPr>
              <a:t>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+mj-lt"/>
              </a:rPr>
              <a:t>in which errors flow through the layers of the network</a:t>
            </a:r>
            <a:r>
              <a:rPr lang="en-US" sz="2000" i="0" dirty="0">
                <a:solidFill>
                  <a:schemeClr val="tx1"/>
                </a:solidFill>
                <a:effectLst/>
                <a:latin typeface="+mj-lt"/>
              </a:rPr>
              <a:t> when calculating the gradients.</a:t>
            </a:r>
          </a:p>
          <a:p>
            <a:pPr>
              <a:lnSpc>
                <a:spcPct val="110000"/>
              </a:lnSpc>
            </a:pPr>
            <a:r>
              <a:rPr lang="en-US" sz="2000" i="0" dirty="0">
                <a:solidFill>
                  <a:schemeClr val="tx1"/>
                </a:solidFill>
                <a:effectLst/>
                <a:latin typeface="+mj-lt"/>
              </a:rPr>
              <a:t>Commonly</a:t>
            </a:r>
            <a:r>
              <a:rPr lang="id-ID" sz="200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sz="2000" i="0" dirty="0">
                <a:solidFill>
                  <a:schemeClr val="tx1"/>
                </a:solidFill>
                <a:effectLst/>
                <a:latin typeface="+mj-lt"/>
              </a:rPr>
              <a:t>used in conjunction with an optimization algorithm like gradient</a:t>
            </a:r>
            <a:r>
              <a:rPr lang="id-ID" sz="200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sz="2000" i="0" dirty="0">
                <a:solidFill>
                  <a:schemeClr val="tx1"/>
                </a:solidFill>
                <a:effectLst/>
                <a:latin typeface="+mj-lt"/>
              </a:rPr>
              <a:t>descent to train feed-forward neural networks. </a:t>
            </a:r>
            <a:endParaRPr lang="id-ID" sz="2000" i="0" dirty="0">
              <a:solidFill>
                <a:schemeClr val="tx1"/>
              </a:solidFill>
              <a:effectLst/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en-US" sz="2000" i="0" dirty="0">
                <a:solidFill>
                  <a:schemeClr val="tx1"/>
                </a:solidFill>
                <a:effectLst/>
                <a:latin typeface="+mj-lt"/>
              </a:rPr>
              <a:t>Theoretically</a:t>
            </a:r>
            <a:r>
              <a:rPr lang="id-ID" sz="200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sz="2000" i="0" dirty="0">
                <a:solidFill>
                  <a:schemeClr val="tx1"/>
                </a:solidFill>
                <a:effectLst/>
                <a:latin typeface="+mj-lt"/>
              </a:rPr>
              <a:t>be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+mj-lt"/>
              </a:rPr>
              <a:t>used to train a feedforward network </a:t>
            </a:r>
            <a:r>
              <a:rPr lang="en-US" sz="2000" i="0" dirty="0">
                <a:solidFill>
                  <a:schemeClr val="tx1"/>
                </a:solidFill>
                <a:effectLst/>
                <a:latin typeface="+mj-lt"/>
              </a:rPr>
              <a:t>with any number of hidden units arranged in any number of</a:t>
            </a:r>
            <a:r>
              <a:rPr lang="id-ID" sz="200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sz="2000" i="0" dirty="0">
                <a:solidFill>
                  <a:schemeClr val="tx1"/>
                </a:solidFill>
                <a:effectLst/>
                <a:latin typeface="+mj-lt"/>
              </a:rPr>
              <a:t>layers.</a:t>
            </a:r>
            <a:endParaRPr lang="id-ID" sz="2000" i="0" dirty="0">
              <a:solidFill>
                <a:schemeClr val="tx1"/>
              </a:solidFill>
              <a:effectLst/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en-US" sz="2000" i="0" dirty="0">
                <a:solidFill>
                  <a:schemeClr val="tx1"/>
                </a:solidFill>
                <a:effectLst/>
                <a:latin typeface="+mj-lt"/>
              </a:rPr>
              <a:t>An</a:t>
            </a:r>
            <a:r>
              <a:rPr lang="id-ID" sz="200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sz="2000" b="1" i="0" dirty="0">
                <a:effectLst/>
                <a:latin typeface="+mj-lt"/>
              </a:rPr>
              <a:t>iterative algorithm</a:t>
            </a:r>
            <a:r>
              <a:rPr lang="id-ID" sz="2000" i="0" dirty="0"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lvl="1">
              <a:lnSpc>
                <a:spcPct val="110000"/>
              </a:lnSpc>
            </a:pPr>
            <a:r>
              <a:rPr lang="id-ID" sz="1600" b="1" dirty="0" err="1">
                <a:solidFill>
                  <a:schemeClr val="tx1"/>
                </a:solidFill>
                <a:latin typeface="+mj-lt"/>
              </a:rPr>
              <a:t>Forward</a:t>
            </a:r>
            <a:r>
              <a:rPr lang="id-ID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id-ID" sz="1600" dirty="0" err="1">
                <a:solidFill>
                  <a:schemeClr val="tx1"/>
                </a:solidFill>
                <a:latin typeface="+mj-lt"/>
              </a:rPr>
              <a:t>propagation</a:t>
            </a:r>
            <a:r>
              <a:rPr lang="id-ID" sz="1600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lnSpc>
                <a:spcPct val="110000"/>
              </a:lnSpc>
            </a:pPr>
            <a:r>
              <a:rPr lang="id-ID" sz="1600" b="1" i="0" dirty="0" err="1">
                <a:solidFill>
                  <a:schemeClr val="tx1"/>
                </a:solidFill>
                <a:effectLst/>
                <a:latin typeface="+mj-lt"/>
              </a:rPr>
              <a:t>Backward</a:t>
            </a:r>
            <a:r>
              <a:rPr lang="id-ID" sz="160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id-ID" sz="1600" i="0" dirty="0" err="1">
                <a:solidFill>
                  <a:schemeClr val="tx1"/>
                </a:solidFill>
                <a:effectLst/>
                <a:latin typeface="+mj-lt"/>
              </a:rPr>
              <a:t>popagatioan</a:t>
            </a:r>
            <a:r>
              <a:rPr lang="id-ID" sz="1600" i="0" dirty="0">
                <a:solidFill>
                  <a:schemeClr val="tx1"/>
                </a:solidFill>
                <a:effectLst/>
                <a:latin typeface="+mj-lt"/>
              </a:rPr>
              <a:t>.</a:t>
            </a:r>
            <a:endParaRPr lang="en-US" sz="1600" i="0" dirty="0"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01468A-E597-49C1-B791-6F5238B69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Machine Learning 2021 - Materi 10 - Perceptron and ANN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B4434F-6ED8-4E5B-91F4-49B4CB415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schemeClr val="tx1"/>
                </a:solidFill>
              </a:rPr>
              <a:pPr/>
              <a:t>20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810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D3FF7-1A66-4EE7-8F75-F8EB4DC3F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967" y="243190"/>
            <a:ext cx="6938040" cy="725349"/>
          </a:xfrm>
        </p:spPr>
        <p:txBody>
          <a:bodyPr>
            <a:normAutofit/>
          </a:bodyPr>
          <a:lstStyle/>
          <a:p>
            <a:r>
              <a:rPr lang="id-ID" dirty="0"/>
              <a:t>The </a:t>
            </a:r>
            <a:r>
              <a:rPr lang="id-ID" dirty="0" err="1"/>
              <a:t>Mechanism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75573-F58A-4872-8128-6E3CF2E42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6967" y="1082565"/>
            <a:ext cx="6938040" cy="365439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In the forward pass</a:t>
            </a:r>
            <a:r>
              <a:rPr lang="id-ID" sz="2000" dirty="0">
                <a:solidFill>
                  <a:schemeClr val="tx1"/>
                </a:solidFill>
              </a:rPr>
              <a:t> (</a:t>
            </a:r>
            <a:r>
              <a:rPr lang="id-ID" sz="2000" b="1" dirty="0" err="1">
                <a:solidFill>
                  <a:srgbClr val="C00000"/>
                </a:solidFill>
              </a:rPr>
              <a:t>the</a:t>
            </a:r>
            <a:r>
              <a:rPr lang="id-ID" sz="2000" b="1" dirty="0">
                <a:solidFill>
                  <a:srgbClr val="C00000"/>
                </a:solidFill>
              </a:rPr>
              <a:t> </a:t>
            </a:r>
            <a:r>
              <a:rPr lang="id-ID" sz="2000" b="1" dirty="0" err="1">
                <a:solidFill>
                  <a:srgbClr val="C00000"/>
                </a:solidFill>
              </a:rPr>
              <a:t>first</a:t>
            </a:r>
            <a:r>
              <a:rPr lang="id-ID" sz="2000" b="1" dirty="0">
                <a:solidFill>
                  <a:srgbClr val="C00000"/>
                </a:solidFill>
              </a:rPr>
              <a:t> </a:t>
            </a:r>
            <a:r>
              <a:rPr lang="id-ID" sz="2000" b="1" dirty="0" err="1">
                <a:solidFill>
                  <a:srgbClr val="C00000"/>
                </a:solidFill>
              </a:rPr>
              <a:t>phase</a:t>
            </a:r>
            <a:r>
              <a:rPr lang="id-ID" sz="2000" dirty="0">
                <a:solidFill>
                  <a:schemeClr val="tx1"/>
                </a:solidFill>
              </a:rPr>
              <a:t>)</a:t>
            </a:r>
            <a:r>
              <a:rPr lang="en-US" sz="2000" dirty="0">
                <a:solidFill>
                  <a:schemeClr val="tx1"/>
                </a:solidFill>
              </a:rPr>
              <a:t>,</a:t>
            </a:r>
            <a:r>
              <a:rPr lang="id-ID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inputs are propagated through the network's layers of neurons until they reach the output</a:t>
            </a:r>
            <a:r>
              <a:rPr lang="id-ID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layer. The loss function can then be used to calculate the error of the prediction. </a:t>
            </a:r>
            <a:endParaRPr lang="id-ID" sz="2000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rgbClr val="C00000"/>
                </a:solidFill>
              </a:rPr>
              <a:t>The second</a:t>
            </a:r>
            <a:r>
              <a:rPr lang="id-ID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>
                <a:solidFill>
                  <a:srgbClr val="C00000"/>
                </a:solidFill>
              </a:rPr>
              <a:t>phase </a:t>
            </a:r>
            <a:r>
              <a:rPr lang="en-US" sz="2000" dirty="0">
                <a:solidFill>
                  <a:schemeClr val="tx1"/>
                </a:solidFill>
              </a:rPr>
              <a:t>is backward propagation. Errors are propagated backward from the cost function</a:t>
            </a:r>
            <a:r>
              <a:rPr lang="id-ID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towards the inputs so that each neuron's contribution to the error can be approximated.</a:t>
            </a:r>
          </a:p>
          <a:p>
            <a:r>
              <a:rPr lang="en-US" sz="2000" dirty="0">
                <a:solidFill>
                  <a:schemeClr val="tx1"/>
                </a:solidFill>
              </a:rPr>
              <a:t>This process is based on </a:t>
            </a:r>
            <a:r>
              <a:rPr lang="en-US" sz="2000" b="1" dirty="0">
                <a:solidFill>
                  <a:srgbClr val="C00000"/>
                </a:solidFill>
              </a:rPr>
              <a:t>the chain rule</a:t>
            </a:r>
            <a:r>
              <a:rPr lang="en-US" sz="2000" dirty="0">
                <a:solidFill>
                  <a:schemeClr val="tx1"/>
                </a:solidFill>
              </a:rPr>
              <a:t>, which can be used to calculate the derivative of the</a:t>
            </a:r>
            <a:r>
              <a:rPr lang="id-ID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composition of two or more functions.</a:t>
            </a:r>
            <a:endParaRPr lang="id-ID" sz="2000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392437-A6A1-4B91-9DF6-82A411806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Machine Learning 2021 - Materi 10 - Perceptron and ANN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335A37-E774-4098-93DB-7CA241F68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schemeClr val="tx1"/>
                </a:solidFill>
              </a:rPr>
              <a:pPr/>
              <a:t>21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C02CD2-965B-42C1-AF25-BD8E7E8C400A}"/>
              </a:ext>
            </a:extLst>
          </p:cNvPr>
          <p:cNvSpPr/>
          <p:nvPr/>
        </p:nvSpPr>
        <p:spPr>
          <a:xfrm>
            <a:off x="93384" y="1173926"/>
            <a:ext cx="259118" cy="2870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964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A901-8C13-4F54-BD46-9402F4969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0619" y="140702"/>
            <a:ext cx="6707711" cy="725349"/>
          </a:xfrm>
        </p:spPr>
        <p:txBody>
          <a:bodyPr/>
          <a:lstStyle/>
          <a:p>
            <a:r>
              <a:rPr lang="id-ID" dirty="0" err="1"/>
              <a:t>Backpropagation</a:t>
            </a:r>
            <a:r>
              <a:rPr lang="id-ID" dirty="0"/>
              <a:t> </a:t>
            </a:r>
            <a:r>
              <a:rPr lang="id-ID" dirty="0" err="1"/>
              <a:t>Algorithm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6B36312-55BC-4BA1-A4EC-6A096FF12B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3001" y="866051"/>
            <a:ext cx="6653798" cy="382532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55D8DF-7F80-45A5-80E1-3C728083C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Machine Learning 2021 - Materi 10 - Perceptron and ANN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CFE176-A379-44C9-B1B7-5965F0630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schemeClr val="tx1"/>
                </a:solidFill>
              </a:rPr>
              <a:pPr/>
              <a:t>22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6127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17890-9379-430A-9520-A47981306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b="1" dirty="0" err="1"/>
              <a:t>Practicing</a:t>
            </a:r>
            <a:r>
              <a:rPr lang="id-ID" b="1" dirty="0"/>
              <a:t> ANN </a:t>
            </a:r>
            <a:r>
              <a:rPr lang="id-ID" b="1" dirty="0" err="1"/>
              <a:t>with</a:t>
            </a:r>
            <a:r>
              <a:rPr lang="id-ID" dirty="0"/>
              <a:t> </a:t>
            </a:r>
            <a:r>
              <a:rPr lang="id-ID" dirty="0" err="1"/>
              <a:t>Backpropagation</a:t>
            </a:r>
            <a:endParaRPr lang="id-ID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8F5CC7D-2784-4EC2-92F8-C8C1201A9C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853" y="1453975"/>
            <a:ext cx="3341346" cy="323306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D303B3-01FD-401C-8E79-7B13E2CBD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2021 - Materi 10 - Perceptron and ANN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01E15E-0ED4-494B-9752-73528A7B4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28B7DA-42DE-4714-A40B-C067F5263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582" y="1449491"/>
            <a:ext cx="1259046" cy="32375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50380F1-FF66-4A88-BB15-7758A005209B}"/>
              </a:ext>
            </a:extLst>
          </p:cNvPr>
          <p:cNvSpPr txBox="1"/>
          <p:nvPr/>
        </p:nvSpPr>
        <p:spPr>
          <a:xfrm>
            <a:off x="5453011" y="1544752"/>
            <a:ext cx="32337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 err="1">
                <a:solidFill>
                  <a:schemeClr val="bg1"/>
                </a:solidFill>
              </a:rPr>
              <a:t>Your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id-ID" dirty="0" err="1">
                <a:solidFill>
                  <a:schemeClr val="bg1"/>
                </a:solidFill>
              </a:rPr>
              <a:t>task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id-ID" dirty="0" err="1">
                <a:solidFill>
                  <a:schemeClr val="bg1"/>
                </a:solidFill>
              </a:rPr>
              <a:t>will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id-ID" dirty="0" err="1">
                <a:solidFill>
                  <a:schemeClr val="bg1"/>
                </a:solidFill>
              </a:rPr>
              <a:t>be</a:t>
            </a:r>
            <a:r>
              <a:rPr lang="id-ID" dirty="0">
                <a:solidFill>
                  <a:schemeClr val="bg1"/>
                </a:solidFill>
              </a:rPr>
              <a:t>:</a:t>
            </a:r>
          </a:p>
          <a:p>
            <a:pPr marL="536575" lvl="1" indent="-263525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FFFF00"/>
                </a:solidFill>
              </a:rPr>
              <a:t>Train</a:t>
            </a:r>
            <a:r>
              <a:rPr lang="id-ID" b="1" dirty="0">
                <a:solidFill>
                  <a:srgbClr val="FFFF00"/>
                </a:solidFill>
              </a:rPr>
              <a:t> </a:t>
            </a:r>
            <a:r>
              <a:rPr lang="en-US" b="1" dirty="0">
                <a:solidFill>
                  <a:srgbClr val="FFFF00"/>
                </a:solidFill>
              </a:rPr>
              <a:t>a neural network </a:t>
            </a:r>
            <a:r>
              <a:rPr lang="en-US" dirty="0">
                <a:solidFill>
                  <a:schemeClr val="bg1"/>
                </a:solidFill>
              </a:rPr>
              <a:t>with two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input units, one hidden layer with two hidden units, and one output unit</a:t>
            </a:r>
            <a:r>
              <a:rPr lang="id-ID" dirty="0">
                <a:solidFill>
                  <a:schemeClr val="bg1"/>
                </a:solidFill>
              </a:rPr>
              <a:t>.</a:t>
            </a:r>
          </a:p>
          <a:p>
            <a:pPr marL="536575" lvl="1" indent="-263525">
              <a:buFont typeface="Wingdings" panose="05000000000000000000" pitchFamily="2" charset="2"/>
              <a:buChar char="ü"/>
            </a:pPr>
            <a:r>
              <a:rPr lang="id-ID" dirty="0">
                <a:solidFill>
                  <a:schemeClr val="bg1"/>
                </a:solidFill>
              </a:rPr>
              <a:t>Do </a:t>
            </a:r>
            <a:r>
              <a:rPr lang="id-ID" b="1" dirty="0" err="1">
                <a:solidFill>
                  <a:srgbClr val="FFFF00"/>
                </a:solidFill>
              </a:rPr>
              <a:t>the</a:t>
            </a:r>
            <a:r>
              <a:rPr lang="id-ID" b="1" dirty="0">
                <a:solidFill>
                  <a:srgbClr val="FFFF00"/>
                </a:solidFill>
              </a:rPr>
              <a:t> </a:t>
            </a:r>
            <a:r>
              <a:rPr lang="id-ID" b="1" dirty="0" err="1">
                <a:solidFill>
                  <a:srgbClr val="FFFF00"/>
                </a:solidFill>
              </a:rPr>
              <a:t>computation</a:t>
            </a:r>
            <a:r>
              <a:rPr lang="id-ID" b="1" dirty="0">
                <a:solidFill>
                  <a:srgbClr val="FFFF00"/>
                </a:solidFill>
              </a:rPr>
              <a:t> </a:t>
            </a:r>
            <a:r>
              <a:rPr lang="id-ID" b="1" dirty="0" err="1">
                <a:solidFill>
                  <a:srgbClr val="FFFF00"/>
                </a:solidFill>
              </a:rPr>
              <a:t>yourself</a:t>
            </a:r>
            <a:r>
              <a:rPr lang="id-ID" b="1" dirty="0">
                <a:solidFill>
                  <a:srgbClr val="FFFF00"/>
                </a:solidFill>
              </a:rPr>
              <a:t> </a:t>
            </a:r>
            <a:r>
              <a:rPr lang="id-ID" b="1" dirty="0" err="1">
                <a:solidFill>
                  <a:srgbClr val="FFFF00"/>
                </a:solidFill>
              </a:rPr>
              <a:t>and</a:t>
            </a:r>
            <a:r>
              <a:rPr lang="id-ID" b="1" dirty="0">
                <a:solidFill>
                  <a:srgbClr val="FFFF00"/>
                </a:solidFill>
              </a:rPr>
              <a:t> </a:t>
            </a:r>
            <a:r>
              <a:rPr lang="id-ID" b="1" dirty="0" err="1">
                <a:solidFill>
                  <a:srgbClr val="FFFF00"/>
                </a:solidFill>
              </a:rPr>
              <a:t>compare</a:t>
            </a:r>
            <a:r>
              <a:rPr lang="id-ID" b="1" dirty="0">
                <a:solidFill>
                  <a:srgbClr val="FFFF00"/>
                </a:solidFill>
              </a:rPr>
              <a:t> </a:t>
            </a:r>
            <a:r>
              <a:rPr lang="id-ID" b="1" dirty="0" err="1">
                <a:solidFill>
                  <a:srgbClr val="FFFF00"/>
                </a:solidFill>
              </a:rPr>
              <a:t>your</a:t>
            </a:r>
            <a:r>
              <a:rPr lang="id-ID" b="1" dirty="0">
                <a:solidFill>
                  <a:srgbClr val="FFFF00"/>
                </a:solidFill>
              </a:rPr>
              <a:t> </a:t>
            </a:r>
            <a:r>
              <a:rPr lang="id-ID" b="1" dirty="0" err="1">
                <a:solidFill>
                  <a:srgbClr val="FFFF00"/>
                </a:solidFill>
              </a:rPr>
              <a:t>results</a:t>
            </a:r>
            <a:r>
              <a:rPr lang="id-ID" b="1" dirty="0">
                <a:solidFill>
                  <a:srgbClr val="FFFF00"/>
                </a:solidFill>
              </a:rPr>
              <a:t> </a:t>
            </a:r>
            <a:r>
              <a:rPr lang="id-ID" dirty="0" err="1">
                <a:solidFill>
                  <a:schemeClr val="bg1"/>
                </a:solidFill>
              </a:rPr>
              <a:t>to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id-ID" dirty="0" err="1">
                <a:solidFill>
                  <a:schemeClr val="bg1"/>
                </a:solidFill>
              </a:rPr>
              <a:t>the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id-ID" dirty="0" err="1">
                <a:solidFill>
                  <a:schemeClr val="bg1"/>
                </a:solidFill>
              </a:rPr>
              <a:t>example</a:t>
            </a:r>
            <a:r>
              <a:rPr lang="id-ID" dirty="0">
                <a:solidFill>
                  <a:schemeClr val="bg1"/>
                </a:solidFill>
              </a:rPr>
              <a:t> in </a:t>
            </a:r>
            <a:r>
              <a:rPr lang="id-ID" dirty="0" err="1">
                <a:solidFill>
                  <a:schemeClr val="bg1"/>
                </a:solidFill>
              </a:rPr>
              <a:t>the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id-ID" dirty="0" err="1">
                <a:solidFill>
                  <a:schemeClr val="bg1"/>
                </a:solidFill>
              </a:rPr>
              <a:t>book</a:t>
            </a:r>
            <a:r>
              <a:rPr lang="id-ID" dirty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5673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DB0FC-FA6F-4209-AE43-4104C3294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000" dirty="0" err="1"/>
              <a:t>Homeworks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88267-8F66-4E87-9A2D-37AF1C5EE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  <a:p>
            <a:r>
              <a:rPr lang="en-US" dirty="0"/>
              <a:t>Training a multi-layer perceptron </a:t>
            </a:r>
            <a:r>
              <a:rPr lang="en-US" b="1" dirty="0">
                <a:solidFill>
                  <a:srgbClr val="FFFF00"/>
                </a:solidFill>
              </a:rPr>
              <a:t>to approximate</a:t>
            </a:r>
            <a:r>
              <a:rPr lang="id-ID" b="1" dirty="0">
                <a:solidFill>
                  <a:srgbClr val="FFFF00"/>
                </a:solidFill>
              </a:rPr>
              <a:t> </a:t>
            </a:r>
            <a:r>
              <a:rPr lang="en-US" b="1" dirty="0">
                <a:solidFill>
                  <a:srgbClr val="FFFF00"/>
                </a:solidFill>
              </a:rPr>
              <a:t>XOR</a:t>
            </a:r>
            <a:endParaRPr lang="id-ID" b="1" dirty="0">
              <a:solidFill>
                <a:srgbClr val="FFFF00"/>
              </a:solidFill>
            </a:endParaRPr>
          </a:p>
          <a:p>
            <a:r>
              <a:rPr lang="en-US" dirty="0"/>
              <a:t>Training a multi-layer perceptron </a:t>
            </a:r>
            <a:r>
              <a:rPr lang="en-US" b="1" dirty="0">
                <a:solidFill>
                  <a:srgbClr val="FFFF00"/>
                </a:solidFill>
              </a:rPr>
              <a:t>to classify</a:t>
            </a:r>
            <a:r>
              <a:rPr lang="id-ID" b="1" dirty="0">
                <a:solidFill>
                  <a:srgbClr val="FFFF00"/>
                </a:solidFill>
              </a:rPr>
              <a:t> </a:t>
            </a:r>
            <a:r>
              <a:rPr lang="en-US" b="1" dirty="0">
                <a:solidFill>
                  <a:srgbClr val="FFFF00"/>
                </a:solidFill>
              </a:rPr>
              <a:t>handwritten digits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055AC1-315B-4D1F-81F1-6E80913EF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2021 - Materi 10 - Perceptron and ANN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333E93-0E85-4471-B86E-085C24417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6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156859-0F44-42CE-A66E-AD0FEAC7B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2021 - Materi 10 - Perceptron and ANN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5CB942-0BD5-4200-A141-CCBA4BECC33D}"/>
              </a:ext>
            </a:extLst>
          </p:cNvPr>
          <p:cNvSpPr/>
          <p:nvPr/>
        </p:nvSpPr>
        <p:spPr>
          <a:xfrm>
            <a:off x="990576" y="2110085"/>
            <a:ext cx="716285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5400" b="1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</a:t>
            </a:r>
            <a:r>
              <a:rPr lang="id-ID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You </a:t>
            </a:r>
            <a:r>
              <a:rPr lang="id-ID" sz="5400" b="1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for</a:t>
            </a:r>
            <a:r>
              <a:rPr lang="id-ID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id-ID" sz="5400" b="1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Today</a:t>
            </a:r>
            <a:endParaRPr lang="id-ID" sz="5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id-ID" sz="5400" b="1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Always</a:t>
            </a:r>
            <a:r>
              <a:rPr lang="id-ID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id-ID" sz="5400" b="1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Keep</a:t>
            </a:r>
            <a:r>
              <a:rPr lang="id-ID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id-ID" sz="5400" b="1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Your</a:t>
            </a:r>
            <a:r>
              <a:rPr lang="id-ID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Spirit!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5B4088-DB0B-40B8-A5BC-FF093E03B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983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5557" y="266379"/>
            <a:ext cx="5496911" cy="763526"/>
          </a:xfrm>
        </p:spPr>
        <p:txBody>
          <a:bodyPr>
            <a:noAutofit/>
          </a:bodyPr>
          <a:lstStyle/>
          <a:p>
            <a:pPr algn="ctr"/>
            <a:r>
              <a:rPr lang="id-ID" b="1" dirty="0" err="1"/>
              <a:t>Outline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65155"/>
            <a:ext cx="8246070" cy="3301437"/>
          </a:xfrm>
        </p:spPr>
        <p:txBody>
          <a:bodyPr>
            <a:normAutofit fontScale="92500" lnSpcReduction="20000"/>
          </a:bodyPr>
          <a:lstStyle/>
          <a:p>
            <a:r>
              <a:rPr lang="id-ID" b="1" dirty="0" err="1">
                <a:solidFill>
                  <a:srgbClr val="FFFF00"/>
                </a:solidFill>
              </a:rPr>
              <a:t>What</a:t>
            </a:r>
            <a:r>
              <a:rPr lang="id-ID" b="1" dirty="0">
                <a:solidFill>
                  <a:srgbClr val="FFFF00"/>
                </a:solidFill>
              </a:rPr>
              <a:t> </a:t>
            </a:r>
            <a:r>
              <a:rPr lang="id-ID" b="1" dirty="0" err="1">
                <a:solidFill>
                  <a:srgbClr val="FFFF00"/>
                </a:solidFill>
              </a:rPr>
              <a:t>is</a:t>
            </a:r>
            <a:r>
              <a:rPr lang="id-ID" b="1" dirty="0">
                <a:solidFill>
                  <a:srgbClr val="FFFF00"/>
                </a:solidFill>
              </a:rPr>
              <a:t> </a:t>
            </a:r>
            <a:r>
              <a:rPr lang="id-ID" b="1" dirty="0" err="1"/>
              <a:t>Perceptron</a:t>
            </a:r>
            <a:r>
              <a:rPr lang="id-ID" b="1" dirty="0"/>
              <a:t> </a:t>
            </a:r>
            <a:r>
              <a:rPr lang="id-ID" b="1" dirty="0" err="1"/>
              <a:t>and</a:t>
            </a:r>
            <a:r>
              <a:rPr lang="id-ID" b="1" dirty="0"/>
              <a:t> </a:t>
            </a:r>
            <a:r>
              <a:rPr lang="id-ID" b="1" dirty="0" err="1"/>
              <a:t>Its</a:t>
            </a:r>
            <a:r>
              <a:rPr lang="id-ID" b="1" dirty="0"/>
              <a:t> </a:t>
            </a:r>
            <a:r>
              <a:rPr lang="id-ID" b="1" dirty="0" err="1"/>
              <a:t>Limitations</a:t>
            </a:r>
            <a:r>
              <a:rPr lang="id-ID" b="1" dirty="0"/>
              <a:t>?</a:t>
            </a:r>
          </a:p>
          <a:p>
            <a:r>
              <a:rPr lang="id-ID" b="1" dirty="0" err="1">
                <a:solidFill>
                  <a:srgbClr val="FFFF00"/>
                </a:solidFill>
              </a:rPr>
              <a:t>What</a:t>
            </a:r>
            <a:r>
              <a:rPr lang="id-ID" b="1" dirty="0">
                <a:solidFill>
                  <a:srgbClr val="FFFF00"/>
                </a:solidFill>
              </a:rPr>
              <a:t> </a:t>
            </a:r>
            <a:r>
              <a:rPr lang="id-ID" b="1" dirty="0" err="1">
                <a:solidFill>
                  <a:srgbClr val="FFFF00"/>
                </a:solidFill>
              </a:rPr>
              <a:t>is</a:t>
            </a:r>
            <a:r>
              <a:rPr lang="id-ID" b="1" dirty="0">
                <a:solidFill>
                  <a:srgbClr val="FFFF00"/>
                </a:solidFill>
              </a:rPr>
              <a:t> </a:t>
            </a:r>
            <a:r>
              <a:rPr lang="id-ID" b="1" dirty="0" err="1"/>
              <a:t>Artificial</a:t>
            </a:r>
            <a:r>
              <a:rPr lang="id-ID" b="1" dirty="0"/>
              <a:t> Neural </a:t>
            </a:r>
            <a:r>
              <a:rPr lang="id-ID" b="1" dirty="0" err="1"/>
              <a:t>Networks</a:t>
            </a:r>
            <a:r>
              <a:rPr lang="id-ID" b="1" dirty="0"/>
              <a:t> (ANN)?</a:t>
            </a:r>
            <a:endParaRPr lang="id-ID" b="1" dirty="0">
              <a:solidFill>
                <a:srgbClr val="FFFF00"/>
              </a:solidFill>
            </a:endParaRPr>
          </a:p>
          <a:p>
            <a:pPr lvl="1"/>
            <a:r>
              <a:rPr lang="en-US" sz="2400" b="1" dirty="0"/>
              <a:t>Nonlinear </a:t>
            </a:r>
            <a:r>
              <a:rPr lang="id-ID" sz="2400" b="1" dirty="0"/>
              <a:t>D</a:t>
            </a:r>
            <a:r>
              <a:rPr lang="en-US" sz="2400" b="1" dirty="0" err="1"/>
              <a:t>ecision</a:t>
            </a:r>
            <a:r>
              <a:rPr lang="en-US" sz="2400" b="1" dirty="0"/>
              <a:t> </a:t>
            </a:r>
            <a:r>
              <a:rPr lang="id-ID" sz="2400" b="1" dirty="0"/>
              <a:t>B</a:t>
            </a:r>
            <a:r>
              <a:rPr lang="en-US" sz="2400" b="1" dirty="0" err="1"/>
              <a:t>oundaries</a:t>
            </a:r>
            <a:endParaRPr lang="id-ID" sz="2400" b="1" dirty="0"/>
          </a:p>
          <a:p>
            <a:pPr lvl="1"/>
            <a:r>
              <a:rPr lang="id-ID" sz="2400" b="1" dirty="0" err="1"/>
              <a:t>Feed-forward</a:t>
            </a:r>
            <a:r>
              <a:rPr lang="id-ID" sz="2400" b="1" dirty="0"/>
              <a:t> </a:t>
            </a:r>
            <a:r>
              <a:rPr lang="id-ID" sz="2400" b="1" dirty="0" err="1"/>
              <a:t>and</a:t>
            </a:r>
            <a:r>
              <a:rPr lang="id-ID" sz="2400" b="1" dirty="0"/>
              <a:t> </a:t>
            </a:r>
            <a:r>
              <a:rPr lang="id-ID" sz="2400" b="1" dirty="0" err="1"/>
              <a:t>Feedback</a:t>
            </a:r>
            <a:r>
              <a:rPr lang="id-ID" sz="2400" b="1" dirty="0"/>
              <a:t> </a:t>
            </a:r>
            <a:r>
              <a:rPr lang="id-ID" sz="2400" b="1" dirty="0" err="1"/>
              <a:t>ANNs</a:t>
            </a:r>
            <a:endParaRPr lang="id-ID" sz="2400" b="1" dirty="0"/>
          </a:p>
          <a:p>
            <a:pPr lvl="1"/>
            <a:r>
              <a:rPr lang="id-ID" sz="2400" b="1" dirty="0"/>
              <a:t>Multi-layer </a:t>
            </a:r>
            <a:r>
              <a:rPr lang="id-ID" sz="2400" b="1" dirty="0" err="1"/>
              <a:t>Perceptrons</a:t>
            </a:r>
            <a:endParaRPr lang="id-ID" sz="2400" b="1" dirty="0"/>
          </a:p>
          <a:p>
            <a:r>
              <a:rPr lang="id-ID" b="1" dirty="0" err="1">
                <a:solidFill>
                  <a:srgbClr val="FFFF00"/>
                </a:solidFill>
              </a:rPr>
              <a:t>Training</a:t>
            </a:r>
            <a:r>
              <a:rPr lang="id-ID" b="1" dirty="0">
                <a:solidFill>
                  <a:srgbClr val="FFFF00"/>
                </a:solidFill>
              </a:rPr>
              <a:t> Multi-layer </a:t>
            </a:r>
            <a:r>
              <a:rPr lang="id-ID" b="1" dirty="0" err="1">
                <a:solidFill>
                  <a:srgbClr val="FFFF00"/>
                </a:solidFill>
              </a:rPr>
              <a:t>Perceptrons</a:t>
            </a:r>
            <a:endParaRPr lang="id-ID" b="1" dirty="0">
              <a:solidFill>
                <a:srgbClr val="FFFF00"/>
              </a:solidFill>
            </a:endParaRPr>
          </a:p>
          <a:p>
            <a:pPr lvl="1"/>
            <a:r>
              <a:rPr lang="id-ID" sz="2400" b="1" dirty="0" err="1"/>
              <a:t>Backpropagation</a:t>
            </a:r>
            <a:endParaRPr lang="id-ID" sz="2400" b="1" dirty="0"/>
          </a:p>
          <a:p>
            <a:pPr lvl="1"/>
            <a:r>
              <a:rPr lang="en-US" sz="2400" b="1" dirty="0"/>
              <a:t>Training a multi-layer perceptron to approximate</a:t>
            </a:r>
            <a:r>
              <a:rPr lang="id-ID" sz="2400" b="1" dirty="0"/>
              <a:t> </a:t>
            </a:r>
            <a:r>
              <a:rPr lang="en-US" sz="2400" b="1" dirty="0"/>
              <a:t>XOR</a:t>
            </a:r>
            <a:endParaRPr lang="id-ID" sz="2400" b="1" dirty="0"/>
          </a:p>
          <a:p>
            <a:pPr lvl="1"/>
            <a:r>
              <a:rPr lang="id-ID" sz="2400" b="1" dirty="0" err="1"/>
              <a:t>Handwritten</a:t>
            </a:r>
            <a:r>
              <a:rPr lang="id-ID" sz="2400" b="1" dirty="0"/>
              <a:t> </a:t>
            </a:r>
            <a:r>
              <a:rPr lang="id-ID" sz="2400" b="1" dirty="0" err="1"/>
              <a:t>Digits</a:t>
            </a:r>
            <a:r>
              <a:rPr lang="id-ID" sz="2400" b="1" dirty="0"/>
              <a:t> </a:t>
            </a:r>
            <a:r>
              <a:rPr lang="id-ID" sz="2400" b="1" dirty="0" err="1"/>
              <a:t>Classification</a:t>
            </a:r>
            <a:endParaRPr lang="id-ID" sz="24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94504-2C24-4A56-8BF4-E307F4CEB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2021 - Materi 10 - Perceptron and ANN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604EAE-DDB1-4BBC-B207-8312CB2D2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117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6785" y="102393"/>
            <a:ext cx="5199568" cy="1088268"/>
          </a:xfrm>
        </p:spPr>
        <p:txBody>
          <a:bodyPr>
            <a:noAutofit/>
          </a:bodyPr>
          <a:lstStyle/>
          <a:p>
            <a:pPr algn="ctr"/>
            <a:r>
              <a:rPr lang="id-ID" sz="4000" dirty="0" err="1"/>
              <a:t>What</a:t>
            </a:r>
            <a:r>
              <a:rPr lang="id-ID" sz="4000" dirty="0"/>
              <a:t> </a:t>
            </a:r>
            <a:r>
              <a:rPr lang="id-ID" sz="4000" dirty="0" err="1"/>
              <a:t>is</a:t>
            </a:r>
            <a:r>
              <a:rPr lang="id-ID" sz="4000" dirty="0"/>
              <a:t> </a:t>
            </a:r>
            <a:r>
              <a:rPr lang="id-ID" sz="4000" dirty="0" err="1"/>
              <a:t>Perceptron</a:t>
            </a:r>
            <a:r>
              <a:rPr lang="id-ID" sz="4000" dirty="0"/>
              <a:t>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40" y="1335508"/>
            <a:ext cx="5087007" cy="332894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2000" b="1" dirty="0">
                <a:latin typeface="+mj-lt"/>
              </a:rPr>
              <a:t>Invented by Frank Rosenblatt in the late 1950s</a:t>
            </a:r>
            <a:r>
              <a:rPr lang="id-ID" sz="2000" b="1" dirty="0">
                <a:latin typeface="+mj-lt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id-ID" sz="2000" b="1" dirty="0" err="1">
                <a:latin typeface="+mj-lt"/>
              </a:rPr>
              <a:t>Its</a:t>
            </a:r>
            <a:r>
              <a:rPr lang="id-ID" sz="2000" b="1" dirty="0">
                <a:latin typeface="+mj-lt"/>
              </a:rPr>
              <a:t> </a:t>
            </a:r>
            <a:r>
              <a:rPr lang="en-US" sz="2000" b="1" dirty="0">
                <a:latin typeface="+mj-lt"/>
              </a:rPr>
              <a:t>development was motivated </a:t>
            </a:r>
            <a:r>
              <a:rPr lang="en-US" sz="2000" b="1" dirty="0">
                <a:solidFill>
                  <a:srgbClr val="FFFF00"/>
                </a:solidFill>
                <a:latin typeface="+mj-lt"/>
              </a:rPr>
              <a:t>to simulate the human</a:t>
            </a:r>
            <a:r>
              <a:rPr lang="id-ID" sz="2000" b="1" dirty="0">
                <a:solidFill>
                  <a:srgbClr val="FFFF00"/>
                </a:solidFill>
                <a:latin typeface="+mj-lt"/>
              </a:rPr>
              <a:t> </a:t>
            </a:r>
            <a:r>
              <a:rPr lang="en-US" sz="2000" b="1" dirty="0">
                <a:solidFill>
                  <a:srgbClr val="FFFF00"/>
                </a:solidFill>
                <a:latin typeface="+mj-lt"/>
              </a:rPr>
              <a:t>brain</a:t>
            </a:r>
            <a:r>
              <a:rPr lang="en-US" sz="2000" b="1" dirty="0">
                <a:latin typeface="+mj-lt"/>
              </a:rPr>
              <a:t>.</a:t>
            </a:r>
            <a:endParaRPr lang="id-ID" sz="2000" b="1" dirty="0">
              <a:latin typeface="+mj-lt"/>
            </a:endParaRPr>
          </a:p>
          <a:p>
            <a:pPr lvl="1">
              <a:lnSpc>
                <a:spcPct val="120000"/>
              </a:lnSpc>
            </a:pPr>
            <a:r>
              <a:rPr lang="en-US" sz="2000" b="1" dirty="0">
                <a:latin typeface="+mj-lt"/>
              </a:rPr>
              <a:t>A brain is composed of cells called </a:t>
            </a:r>
            <a:r>
              <a:rPr lang="en-US" sz="2000" b="1" dirty="0">
                <a:solidFill>
                  <a:srgbClr val="FFFF00"/>
                </a:solidFill>
                <a:latin typeface="+mj-lt"/>
              </a:rPr>
              <a:t>neurons</a:t>
            </a:r>
            <a:r>
              <a:rPr lang="en-US" sz="2000" b="1" dirty="0">
                <a:latin typeface="+mj-lt"/>
              </a:rPr>
              <a:t> that process information,</a:t>
            </a:r>
            <a:endParaRPr lang="id-ID" sz="2000" b="1" dirty="0">
              <a:latin typeface="+mj-lt"/>
            </a:endParaRPr>
          </a:p>
          <a:p>
            <a:pPr lvl="1">
              <a:lnSpc>
                <a:spcPct val="120000"/>
              </a:lnSpc>
            </a:pPr>
            <a:r>
              <a:rPr lang="en-US" sz="2000" b="1" dirty="0">
                <a:latin typeface="+mj-lt"/>
              </a:rPr>
              <a:t>Connections</a:t>
            </a:r>
            <a:r>
              <a:rPr lang="id-ID" sz="2000" b="1" dirty="0">
                <a:latin typeface="+mj-lt"/>
              </a:rPr>
              <a:t> </a:t>
            </a:r>
            <a:r>
              <a:rPr lang="en-US" sz="2000" b="1" dirty="0">
                <a:latin typeface="+mj-lt"/>
              </a:rPr>
              <a:t>between neurons are called </a:t>
            </a:r>
            <a:r>
              <a:rPr lang="en-US" sz="2000" b="1" dirty="0">
                <a:solidFill>
                  <a:srgbClr val="FFFF00"/>
                </a:solidFill>
                <a:latin typeface="+mj-lt"/>
              </a:rPr>
              <a:t>synapses</a:t>
            </a:r>
            <a:r>
              <a:rPr lang="en-US" sz="2000" b="1" dirty="0">
                <a:latin typeface="+mj-lt"/>
              </a:rPr>
              <a:t>, through which information is</a:t>
            </a:r>
            <a:r>
              <a:rPr lang="id-ID" sz="2000" b="1" dirty="0">
                <a:latin typeface="+mj-lt"/>
              </a:rPr>
              <a:t> </a:t>
            </a:r>
            <a:r>
              <a:rPr lang="en-US" sz="2000" b="1" dirty="0">
                <a:latin typeface="+mj-lt"/>
              </a:rPr>
              <a:t>transmitted. </a:t>
            </a:r>
            <a:endParaRPr lang="id-ID" sz="2000" b="1" dirty="0">
              <a:latin typeface="+mj-lt"/>
            </a:endParaRPr>
          </a:p>
          <a:p>
            <a:pPr lvl="1">
              <a:lnSpc>
                <a:spcPct val="120000"/>
              </a:lnSpc>
            </a:pPr>
            <a:r>
              <a:rPr lang="en-US" sz="2000" b="1" dirty="0">
                <a:latin typeface="+mj-lt"/>
              </a:rPr>
              <a:t>The human brain has been estimated to be composed of as many as </a:t>
            </a:r>
            <a:r>
              <a:rPr lang="en-US" sz="2000" b="1" dirty="0">
                <a:solidFill>
                  <a:srgbClr val="FFFF00"/>
                </a:solidFill>
                <a:latin typeface="+mj-lt"/>
              </a:rPr>
              <a:t>100 billion</a:t>
            </a:r>
            <a:r>
              <a:rPr lang="id-ID" sz="2000" b="1" dirty="0">
                <a:solidFill>
                  <a:srgbClr val="FFFF00"/>
                </a:solidFill>
                <a:latin typeface="+mj-lt"/>
              </a:rPr>
              <a:t> </a:t>
            </a:r>
            <a:r>
              <a:rPr lang="en-US" sz="2000" b="1" dirty="0">
                <a:solidFill>
                  <a:srgbClr val="FFFF00"/>
                </a:solidFill>
                <a:latin typeface="+mj-lt"/>
              </a:rPr>
              <a:t>neurons and 100 trillion synapses</a:t>
            </a:r>
            <a:r>
              <a:rPr lang="en-US" sz="2000" b="1" dirty="0">
                <a:latin typeface="+mj-lt"/>
              </a:rPr>
              <a:t>. </a:t>
            </a:r>
            <a:endParaRPr lang="id-ID" sz="2000" b="1" dirty="0"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+mj-lt"/>
              </a:rPr>
              <a:t>The</a:t>
            </a:r>
            <a:r>
              <a:rPr lang="id-ID" sz="2000" b="1" dirty="0">
                <a:latin typeface="+mj-lt"/>
              </a:rPr>
              <a:t> </a:t>
            </a:r>
            <a:r>
              <a:rPr lang="en-US" sz="2000" b="1" dirty="0">
                <a:latin typeface="+mj-lt"/>
              </a:rPr>
              <a:t>main components</a:t>
            </a:r>
            <a:r>
              <a:rPr lang="id-ID" sz="2000" b="1" dirty="0">
                <a:latin typeface="+mj-lt"/>
              </a:rPr>
              <a:t> </a:t>
            </a:r>
            <a:r>
              <a:rPr lang="en-US" sz="2000" b="1" dirty="0">
                <a:latin typeface="+mj-lt"/>
              </a:rPr>
              <a:t>of a neuron are</a:t>
            </a:r>
            <a:r>
              <a:rPr lang="id-ID" sz="2000" b="1" dirty="0">
                <a:latin typeface="+mj-lt"/>
              </a:rPr>
              <a:t>:</a:t>
            </a:r>
          </a:p>
          <a:p>
            <a:pPr lvl="1">
              <a:lnSpc>
                <a:spcPct val="120000"/>
              </a:lnSpc>
            </a:pPr>
            <a:r>
              <a:rPr lang="en-US" sz="2000" b="1" dirty="0">
                <a:solidFill>
                  <a:srgbClr val="FFFF00"/>
                </a:solidFill>
                <a:latin typeface="+mj-lt"/>
              </a:rPr>
              <a:t>Dendrites</a:t>
            </a:r>
            <a:r>
              <a:rPr lang="id-ID" sz="2000" b="1" dirty="0">
                <a:latin typeface="+mj-lt"/>
              </a:rPr>
              <a:t> ~ </a:t>
            </a:r>
            <a:r>
              <a:rPr lang="en-US" sz="2000" b="1" dirty="0">
                <a:latin typeface="+mj-lt"/>
              </a:rPr>
              <a:t>receive electrical signals from</a:t>
            </a:r>
            <a:r>
              <a:rPr lang="id-ID" sz="2000" b="1" dirty="0">
                <a:latin typeface="+mj-lt"/>
              </a:rPr>
              <a:t> </a:t>
            </a:r>
            <a:r>
              <a:rPr lang="en-US" sz="2000" b="1" dirty="0">
                <a:latin typeface="+mj-lt"/>
              </a:rPr>
              <a:t>other neurons</a:t>
            </a:r>
            <a:endParaRPr lang="id-ID" sz="2000" b="1" dirty="0">
              <a:latin typeface="+mj-lt"/>
            </a:endParaRPr>
          </a:p>
          <a:p>
            <a:pPr lvl="1">
              <a:lnSpc>
                <a:spcPct val="120000"/>
              </a:lnSpc>
            </a:pPr>
            <a:r>
              <a:rPr lang="en-US" sz="2000" b="1" dirty="0">
                <a:solidFill>
                  <a:srgbClr val="FFFF00"/>
                </a:solidFill>
                <a:latin typeface="+mj-lt"/>
              </a:rPr>
              <a:t>Body</a:t>
            </a:r>
            <a:r>
              <a:rPr lang="id-ID" sz="2000" b="1" dirty="0">
                <a:latin typeface="+mj-lt"/>
              </a:rPr>
              <a:t> ~  </a:t>
            </a:r>
            <a:r>
              <a:rPr lang="id-ID" sz="2000" b="1" dirty="0" err="1">
                <a:latin typeface="+mj-lt"/>
              </a:rPr>
              <a:t>processes</a:t>
            </a:r>
            <a:r>
              <a:rPr lang="id-ID" sz="2000" b="1" dirty="0">
                <a:latin typeface="+mj-lt"/>
              </a:rPr>
              <a:t> t</a:t>
            </a:r>
            <a:r>
              <a:rPr lang="en-US" sz="2000" b="1" dirty="0">
                <a:latin typeface="+mj-lt"/>
              </a:rPr>
              <a:t>he signals </a:t>
            </a:r>
            <a:endParaRPr lang="id-ID" sz="2000" b="1" dirty="0">
              <a:latin typeface="+mj-lt"/>
            </a:endParaRPr>
          </a:p>
          <a:p>
            <a:pPr lvl="1">
              <a:lnSpc>
                <a:spcPct val="120000"/>
              </a:lnSpc>
            </a:pPr>
            <a:r>
              <a:rPr lang="en-US" sz="2000" b="1" dirty="0">
                <a:solidFill>
                  <a:srgbClr val="FFFF00"/>
                </a:solidFill>
                <a:latin typeface="+mj-lt"/>
              </a:rPr>
              <a:t>Axon</a:t>
            </a:r>
            <a:r>
              <a:rPr lang="id-ID" sz="2000" b="1" dirty="0">
                <a:latin typeface="+mj-lt"/>
              </a:rPr>
              <a:t> ~</a:t>
            </a:r>
            <a:r>
              <a:rPr lang="en-US" sz="2000" b="1" dirty="0">
                <a:latin typeface="+mj-lt"/>
              </a:rPr>
              <a:t> sends a signal</a:t>
            </a:r>
            <a:r>
              <a:rPr lang="id-ID" sz="2000" b="1" dirty="0">
                <a:latin typeface="+mj-lt"/>
              </a:rPr>
              <a:t> </a:t>
            </a:r>
            <a:r>
              <a:rPr lang="en-US" sz="2000" b="1" dirty="0">
                <a:latin typeface="+mj-lt"/>
              </a:rPr>
              <a:t>to another neuron</a:t>
            </a:r>
            <a:endParaRPr lang="id-ID" sz="2000" b="1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AAAFA8-E3F4-4D7C-BCEF-C79FC4A4E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2021 - Materi 10 - Perceptron and ANN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683AD5-004A-4130-A08B-B7E340986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2" descr="Parts of a Neuron and Their Functions with Labelled Diagram">
            <a:extLst>
              <a:ext uri="{FF2B5EF4-FFF2-40B4-BE49-F238E27FC236}">
                <a16:creationId xmlns:a16="http://schemas.microsoft.com/office/drawing/2014/main" id="{E4E73CDA-A138-4B5F-B67C-B57BD11D7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808" y="1682215"/>
            <a:ext cx="3795428" cy="2635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766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6785" y="102393"/>
            <a:ext cx="5199568" cy="1088268"/>
          </a:xfrm>
        </p:spPr>
        <p:txBody>
          <a:bodyPr>
            <a:noAutofit/>
          </a:bodyPr>
          <a:lstStyle/>
          <a:p>
            <a:pPr algn="ctr"/>
            <a:r>
              <a:rPr lang="id-ID" sz="4000" dirty="0"/>
              <a:t>The </a:t>
            </a:r>
            <a:r>
              <a:rPr lang="id-ID" sz="4000" dirty="0" err="1"/>
              <a:t>Perceptron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8127" y="1447511"/>
            <a:ext cx="4473521" cy="3328948"/>
          </a:xfrm>
        </p:spPr>
        <p:txBody>
          <a:bodyPr>
            <a:normAutofit/>
          </a:bodyPr>
          <a:lstStyle/>
          <a:p>
            <a:r>
              <a:rPr lang="en-US" sz="1800" b="0" i="0" dirty="0">
                <a:effectLst/>
                <a:latin typeface="+mj-lt"/>
              </a:rPr>
              <a:t>An individual neuron can be thought of as </a:t>
            </a:r>
            <a:r>
              <a:rPr lang="en-US" sz="1800" b="1" i="0" dirty="0">
                <a:solidFill>
                  <a:srgbClr val="FFFF00"/>
                </a:solidFill>
                <a:effectLst/>
                <a:latin typeface="+mj-lt"/>
              </a:rPr>
              <a:t>a computational unit </a:t>
            </a:r>
            <a:r>
              <a:rPr lang="en-US" sz="1800" b="0" i="0" dirty="0">
                <a:effectLst/>
                <a:latin typeface="+mj-lt"/>
              </a:rPr>
              <a:t>that processes one or more</a:t>
            </a:r>
            <a:r>
              <a:rPr lang="id-ID" sz="1800" b="0" i="0" dirty="0">
                <a:effectLst/>
                <a:latin typeface="+mj-lt"/>
              </a:rPr>
              <a:t> </a:t>
            </a:r>
            <a:r>
              <a:rPr lang="en-US" sz="1800" b="0" i="0" dirty="0">
                <a:effectLst/>
                <a:latin typeface="+mj-lt"/>
              </a:rPr>
              <a:t>inputs to produce an output. </a:t>
            </a:r>
            <a:endParaRPr lang="id-ID" sz="1800" b="0" i="0" dirty="0">
              <a:effectLst/>
              <a:latin typeface="+mj-lt"/>
            </a:endParaRPr>
          </a:p>
          <a:p>
            <a:r>
              <a:rPr lang="en-US" sz="1800" b="0" i="0" dirty="0">
                <a:effectLst/>
                <a:latin typeface="+mj-lt"/>
              </a:rPr>
              <a:t>A perceptron functions </a:t>
            </a:r>
            <a:r>
              <a:rPr lang="en-US" sz="1800" b="1" i="0" dirty="0">
                <a:solidFill>
                  <a:srgbClr val="FFFF00"/>
                </a:solidFill>
                <a:effectLst/>
                <a:latin typeface="+mj-lt"/>
              </a:rPr>
              <a:t>analogously to a neuron</a:t>
            </a:r>
            <a:r>
              <a:rPr lang="id-ID" sz="1800" dirty="0">
                <a:solidFill>
                  <a:srgbClr val="FFFF00"/>
                </a:solidFill>
                <a:latin typeface="+mj-lt"/>
              </a:rPr>
              <a:t>.</a:t>
            </a:r>
          </a:p>
          <a:p>
            <a:r>
              <a:rPr lang="en-US" sz="1800" b="0" i="0" dirty="0">
                <a:effectLst/>
                <a:latin typeface="+mj-lt"/>
              </a:rPr>
              <a:t>It</a:t>
            </a:r>
            <a:r>
              <a:rPr lang="id-ID" sz="1800" b="0" i="0" dirty="0">
                <a:effectLst/>
                <a:latin typeface="+mj-lt"/>
              </a:rPr>
              <a:t> </a:t>
            </a:r>
            <a:r>
              <a:rPr lang="en-US" sz="1800" b="0" i="0" dirty="0">
                <a:effectLst/>
                <a:latin typeface="+mj-lt"/>
              </a:rPr>
              <a:t>accepts one</a:t>
            </a:r>
            <a:r>
              <a:rPr lang="id-ID" sz="1800" b="0" i="0" dirty="0">
                <a:effectLst/>
                <a:latin typeface="+mj-lt"/>
              </a:rPr>
              <a:t> </a:t>
            </a:r>
            <a:r>
              <a:rPr lang="en-US" sz="1800" b="0" i="0" dirty="0">
                <a:effectLst/>
                <a:latin typeface="+mj-lt"/>
              </a:rPr>
              <a:t>or more inputs, processes them, and returns an output.</a:t>
            </a:r>
            <a:endParaRPr lang="id-ID" sz="1800" b="0" i="0" dirty="0">
              <a:effectLst/>
              <a:latin typeface="+mj-lt"/>
            </a:endParaRPr>
          </a:p>
          <a:p>
            <a:r>
              <a:rPr lang="id-ID" sz="1800" b="0" i="0" dirty="0" err="1">
                <a:effectLst/>
                <a:latin typeface="+mj-lt"/>
              </a:rPr>
              <a:t>But</a:t>
            </a:r>
            <a:r>
              <a:rPr lang="id-ID" sz="1800" b="0" i="0" dirty="0">
                <a:effectLst/>
                <a:latin typeface="+mj-lt"/>
              </a:rPr>
              <a:t>, </a:t>
            </a:r>
            <a:r>
              <a:rPr lang="en-US" sz="1800" b="0" i="0" dirty="0">
                <a:effectLst/>
                <a:latin typeface="+mj-lt"/>
              </a:rPr>
              <a:t>a single perceptron is </a:t>
            </a:r>
            <a:r>
              <a:rPr lang="en-US" sz="1800" b="1" i="0" dirty="0">
                <a:solidFill>
                  <a:srgbClr val="FFFF00"/>
                </a:solidFill>
                <a:effectLst/>
                <a:latin typeface="+mj-lt"/>
              </a:rPr>
              <a:t>incapable of approximating many functions</a:t>
            </a:r>
            <a:r>
              <a:rPr lang="en-US" sz="1800" b="0" i="0" dirty="0">
                <a:effectLst/>
                <a:latin typeface="+mj-lt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AAAFA8-E3F4-4D7C-BCEF-C79FC4A4E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2021 - Materi 10 - Perceptron and ANN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25B23B-6490-4EB6-ACD4-9DAEBBCB4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D886730-0375-40A7-8A36-BDA6D8776FDD}"/>
              </a:ext>
            </a:extLst>
          </p:cNvPr>
          <p:cNvGrpSpPr/>
          <p:nvPr/>
        </p:nvGrpSpPr>
        <p:grpSpPr>
          <a:xfrm>
            <a:off x="357350" y="2571750"/>
            <a:ext cx="3946634" cy="2119355"/>
            <a:chOff x="409902" y="2732340"/>
            <a:chExt cx="3946634" cy="211935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EE1A5C4-AD84-4FF4-A4DB-49C17DA5133C}"/>
                </a:ext>
              </a:extLst>
            </p:cNvPr>
            <p:cNvSpPr/>
            <p:nvPr/>
          </p:nvSpPr>
          <p:spPr>
            <a:xfrm>
              <a:off x="409902" y="2732340"/>
              <a:ext cx="3946634" cy="21193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2" descr="What the Hell is Perceptron?. The Fundamentals of Neural Networks | by  SAGAR SHARMA | Towards Data Science">
              <a:extLst>
                <a:ext uri="{FF2B5EF4-FFF2-40B4-BE49-F238E27FC236}">
                  <a16:creationId xmlns:a16="http://schemas.microsoft.com/office/drawing/2014/main" id="{ECDB7FB6-ABE1-4848-B66E-B24190DD2D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1" y="2732340"/>
              <a:ext cx="3846785" cy="20349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747911F3-EE45-40D4-B882-CA2AACA48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350" y="1274317"/>
            <a:ext cx="1650869" cy="12212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DD9AEE5-9E2D-4FB2-B965-EAC3583E48BF}"/>
              </a:ext>
            </a:extLst>
          </p:cNvPr>
          <p:cNvSpPr txBox="1"/>
          <p:nvPr/>
        </p:nvSpPr>
        <p:spPr>
          <a:xfrm>
            <a:off x="2092363" y="1404153"/>
            <a:ext cx="2201112" cy="108316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Input</a:t>
            </a:r>
            <a:r>
              <a:rPr lang="id-ID" sz="12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units</a:t>
            </a:r>
            <a:r>
              <a:rPr lang="id-ID" sz="1200" dirty="0">
                <a:solidFill>
                  <a:schemeClr val="bg1"/>
                </a:solidFill>
              </a:rPr>
              <a:t> (</a:t>
            </a:r>
            <a:r>
              <a:rPr lang="id-ID" sz="1200" dirty="0" err="1">
                <a:solidFill>
                  <a:schemeClr val="bg1"/>
                </a:solidFill>
              </a:rPr>
              <a:t>dendrites</a:t>
            </a:r>
            <a:r>
              <a:rPr lang="id-ID" sz="1200" dirty="0">
                <a:solidFill>
                  <a:schemeClr val="bg1"/>
                </a:solidFill>
              </a:rPr>
              <a:t>)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Computational</a:t>
            </a:r>
            <a:r>
              <a:rPr lang="id-ID" sz="12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unit</a:t>
            </a:r>
            <a:r>
              <a:rPr lang="id-ID" sz="1200" dirty="0">
                <a:solidFill>
                  <a:schemeClr val="bg1"/>
                </a:solidFill>
              </a:rPr>
              <a:t> (</a:t>
            </a:r>
            <a:r>
              <a:rPr lang="id-ID" sz="1200" dirty="0" err="1">
                <a:solidFill>
                  <a:schemeClr val="bg1"/>
                </a:solidFill>
              </a:rPr>
              <a:t>body</a:t>
            </a:r>
            <a:r>
              <a:rPr lang="id-ID" sz="1200" dirty="0">
                <a:solidFill>
                  <a:schemeClr val="bg1"/>
                </a:solidFill>
              </a:rPr>
              <a:t>)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id-ID" sz="1200" dirty="0" err="1">
                <a:solidFill>
                  <a:schemeClr val="bg1"/>
                </a:solidFill>
              </a:rPr>
              <a:t>Weights</a:t>
            </a:r>
            <a:endParaRPr lang="id-ID" sz="1200" dirty="0">
              <a:solidFill>
                <a:schemeClr val="bg1"/>
              </a:solidFill>
            </a:endParaRP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id-ID" sz="1200" dirty="0" err="1">
                <a:solidFill>
                  <a:schemeClr val="bg1"/>
                </a:solidFill>
              </a:rPr>
              <a:t>Outputs</a:t>
            </a:r>
            <a:r>
              <a:rPr lang="id-ID" sz="1200" dirty="0">
                <a:solidFill>
                  <a:schemeClr val="bg1"/>
                </a:solidFill>
              </a:rPr>
              <a:t> (</a:t>
            </a:r>
            <a:r>
              <a:rPr lang="id-ID" sz="1200" dirty="0" err="1">
                <a:solidFill>
                  <a:schemeClr val="bg1"/>
                </a:solidFill>
              </a:rPr>
              <a:t>axon</a:t>
            </a:r>
            <a:r>
              <a:rPr lang="id-ID" sz="1200" dirty="0">
                <a:solidFill>
                  <a:schemeClr val="bg1"/>
                </a:solidFill>
              </a:rPr>
              <a:t>).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id-ID" sz="1200" dirty="0" err="1">
                <a:solidFill>
                  <a:schemeClr val="bg1"/>
                </a:solidFill>
              </a:rPr>
              <a:t>Constant</a:t>
            </a:r>
            <a:r>
              <a:rPr lang="id-ID" sz="1200" dirty="0">
                <a:solidFill>
                  <a:schemeClr val="bg1"/>
                </a:solidFill>
              </a:rPr>
              <a:t> bias.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694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6785" y="102393"/>
            <a:ext cx="5199568" cy="1088268"/>
          </a:xfrm>
        </p:spPr>
        <p:txBody>
          <a:bodyPr>
            <a:noAutofit/>
          </a:bodyPr>
          <a:lstStyle/>
          <a:p>
            <a:pPr algn="ctr"/>
            <a:r>
              <a:rPr lang="id-ID" sz="4000" dirty="0" err="1"/>
              <a:t>Activation</a:t>
            </a:r>
            <a:r>
              <a:rPr lang="id-ID" sz="4000" dirty="0"/>
              <a:t> </a:t>
            </a:r>
            <a:r>
              <a:rPr lang="id-ID" sz="4000" dirty="0" err="1"/>
              <a:t>Functions</a:t>
            </a:r>
            <a:endParaRPr lang="en-US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AAAFA8-E3F4-4D7C-BCEF-C79FC4A4E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2021 - Materi 10 - Perceptron and ANN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3C9F70E-F633-4A9E-937D-6A40C4ADDE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dirty="0"/>
                  <a:t>The perceptron </a:t>
                </a:r>
                <a:r>
                  <a:rPr lang="en-US" sz="2400" b="1" dirty="0">
                    <a:solidFill>
                      <a:srgbClr val="FFFF00"/>
                    </a:solidFill>
                  </a:rPr>
                  <a:t>classifies</a:t>
                </a:r>
                <a:r>
                  <a:rPr lang="en-US" sz="2400" dirty="0"/>
                  <a:t> </a:t>
                </a:r>
                <a:r>
                  <a:rPr lang="en-US" sz="2400" b="1" dirty="0">
                    <a:solidFill>
                      <a:srgbClr val="FFFF00"/>
                    </a:solidFill>
                  </a:rPr>
                  <a:t>instances</a:t>
                </a:r>
                <a:r>
                  <a:rPr lang="en-US" sz="2400" dirty="0"/>
                  <a:t> by processing a linear combination of the features and</a:t>
                </a:r>
                <a:r>
                  <a:rPr lang="id-ID" sz="2400" dirty="0"/>
                  <a:t> </a:t>
                </a:r>
                <a:r>
                  <a:rPr lang="en-US" sz="2400" dirty="0"/>
                  <a:t>the model parameters using an activation function</a:t>
                </a:r>
                <a:r>
                  <a:rPr lang="id-ID" sz="2400" dirty="0"/>
                  <a:t>.</a:t>
                </a: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d-ID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id-ID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id-ID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d-ID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d-ID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d-ID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id-ID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d-ID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id-ID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d-ID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id-ID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id-ID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id-ID" sz="2400" dirty="0"/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d-ID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d-ID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d-ID" sz="2000" dirty="0"/>
                  <a:t> : </a:t>
                </a:r>
                <a:r>
                  <a:rPr lang="id-ID" sz="2000" dirty="0" err="1"/>
                  <a:t>the</a:t>
                </a:r>
                <a:r>
                  <a:rPr lang="id-ID" sz="2000" dirty="0"/>
                  <a:t> </a:t>
                </a:r>
                <a:r>
                  <a:rPr lang="id-ID" sz="2000" b="1" dirty="0" err="1">
                    <a:solidFill>
                      <a:srgbClr val="FFFF00"/>
                    </a:solidFill>
                  </a:rPr>
                  <a:t>model's</a:t>
                </a:r>
                <a:r>
                  <a:rPr lang="id-ID" sz="2000" b="1" dirty="0">
                    <a:solidFill>
                      <a:srgbClr val="FFFF00"/>
                    </a:solidFill>
                  </a:rPr>
                  <a:t> </a:t>
                </a:r>
                <a:r>
                  <a:rPr lang="id-ID" sz="2000" b="1" dirty="0" err="1">
                    <a:solidFill>
                      <a:srgbClr val="FFFF00"/>
                    </a:solidFill>
                  </a:rPr>
                  <a:t>parameters</a:t>
                </a:r>
                <a:endParaRPr lang="id-ID" sz="2000" b="1" dirty="0">
                  <a:solidFill>
                    <a:srgbClr val="FFFF00"/>
                  </a:solidFill>
                </a:endParaRP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id-ID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id-ID" sz="2000" dirty="0"/>
                  <a:t> : a </a:t>
                </a:r>
                <a:r>
                  <a:rPr lang="id-ID" sz="2000" dirty="0" err="1"/>
                  <a:t>constant</a:t>
                </a:r>
                <a:r>
                  <a:rPr lang="id-ID" sz="2000" dirty="0"/>
                  <a:t> </a:t>
                </a:r>
                <a:r>
                  <a:rPr lang="id-ID" sz="2000" b="1" dirty="0">
                    <a:solidFill>
                      <a:srgbClr val="FFFF00"/>
                    </a:solidFill>
                  </a:rPr>
                  <a:t>bias</a:t>
                </a:r>
                <a:r>
                  <a:rPr lang="id-ID" sz="2000" b="1" dirty="0"/>
                  <a:t> </a:t>
                </a:r>
                <a:r>
                  <a:rPr lang="id-ID" sz="2000" b="1" dirty="0">
                    <a:solidFill>
                      <a:srgbClr val="FFFF00"/>
                    </a:solidFill>
                  </a:rPr>
                  <a:t>term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id-ID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id-ID" sz="2000" dirty="0"/>
                  <a:t> : </a:t>
                </a:r>
                <a:r>
                  <a:rPr lang="id-ID" sz="2000" dirty="0" err="1"/>
                  <a:t>the</a:t>
                </a:r>
                <a:r>
                  <a:rPr lang="id-ID" sz="2000" dirty="0"/>
                  <a:t> </a:t>
                </a:r>
                <a:r>
                  <a:rPr lang="id-ID" sz="2000" b="1" dirty="0" err="1">
                    <a:solidFill>
                      <a:srgbClr val="FFFF00"/>
                    </a:solidFill>
                  </a:rPr>
                  <a:t>activation</a:t>
                </a:r>
                <a:r>
                  <a:rPr lang="id-ID" sz="2000" b="1" dirty="0">
                    <a:solidFill>
                      <a:srgbClr val="FFFF00"/>
                    </a:solidFill>
                  </a:rPr>
                  <a:t> </a:t>
                </a:r>
                <a:r>
                  <a:rPr lang="id-ID" sz="2000" b="1" dirty="0" err="1">
                    <a:solidFill>
                      <a:srgbClr val="FFFF00"/>
                    </a:solidFill>
                  </a:rPr>
                  <a:t>function</a:t>
                </a:r>
                <a:endParaRPr lang="id-ID" sz="2000" b="1" dirty="0">
                  <a:solidFill>
                    <a:srgbClr val="FFFF00"/>
                  </a:solidFill>
                </a:endParaRP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id-ID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id-ID" sz="2000" dirty="0"/>
                  <a:t> : </a:t>
                </a:r>
                <a:r>
                  <a:rPr lang="id-ID" sz="2000" b="1" dirty="0" err="1">
                    <a:solidFill>
                      <a:srgbClr val="FFFF00"/>
                    </a:solidFill>
                  </a:rPr>
                  <a:t>output</a:t>
                </a:r>
                <a:endParaRPr lang="id-ID" sz="2000" b="1" dirty="0">
                  <a:solidFill>
                    <a:srgbClr val="FFFF00"/>
                  </a:solidFill>
                </a:endParaRP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id-ID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id-ID" sz="2000" dirty="0"/>
                  <a:t> : </a:t>
                </a:r>
                <a:r>
                  <a:rPr lang="id-ID" sz="2000" dirty="0" err="1"/>
                  <a:t>the</a:t>
                </a:r>
                <a:r>
                  <a:rPr lang="id-ID" sz="2000" dirty="0"/>
                  <a:t> </a:t>
                </a:r>
                <a:r>
                  <a:rPr lang="id-ID" sz="2000" b="1" dirty="0" err="1">
                    <a:solidFill>
                      <a:srgbClr val="FFFF00"/>
                    </a:solidFill>
                  </a:rPr>
                  <a:t>number</a:t>
                </a:r>
                <a:r>
                  <a:rPr lang="id-ID" sz="2000" dirty="0"/>
                  <a:t> </a:t>
                </a:r>
                <a:r>
                  <a:rPr lang="id-ID" sz="2000" dirty="0" err="1"/>
                  <a:t>of</a:t>
                </a:r>
                <a:r>
                  <a:rPr lang="id-ID" sz="2000" dirty="0"/>
                  <a:t> </a:t>
                </a:r>
                <a:r>
                  <a:rPr lang="id-ID" sz="2000" dirty="0" err="1"/>
                  <a:t>input</a:t>
                </a:r>
                <a:r>
                  <a:rPr lang="id-ID" sz="2000" dirty="0"/>
                  <a:t> </a:t>
                </a:r>
                <a:r>
                  <a:rPr lang="id-ID" sz="2000" dirty="0" err="1"/>
                  <a:t>or</a:t>
                </a:r>
                <a:r>
                  <a:rPr lang="id-ID" sz="2000" dirty="0"/>
                  <a:t> </a:t>
                </a:r>
                <a:r>
                  <a:rPr lang="id-ID" sz="2000" dirty="0" err="1"/>
                  <a:t>instance</a:t>
                </a:r>
                <a:endParaRPr lang="id-ID" sz="2000" dirty="0"/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d-ID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d-ID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d-ID" sz="2000" dirty="0"/>
                  <a:t> : </a:t>
                </a:r>
                <a:r>
                  <a:rPr lang="id-ID" sz="2000" b="1" dirty="0" err="1">
                    <a:solidFill>
                      <a:srgbClr val="FFFF00"/>
                    </a:solidFill>
                  </a:rPr>
                  <a:t>inputs</a:t>
                </a:r>
                <a:r>
                  <a:rPr lang="id-ID" sz="2000" dirty="0"/>
                  <a:t> </a:t>
                </a:r>
                <a:r>
                  <a:rPr lang="id-ID" sz="2000" dirty="0" err="1"/>
                  <a:t>or</a:t>
                </a:r>
                <a:r>
                  <a:rPr lang="id-ID" sz="2000" dirty="0"/>
                  <a:t> </a:t>
                </a:r>
                <a:r>
                  <a:rPr lang="id-ID" sz="2000" dirty="0" err="1"/>
                  <a:t>instances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3C9F70E-F633-4A9E-937D-6A40C4ADDE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17" t="-879" b="-5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1C09F4-8615-486F-9E3D-49217E6F0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2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6785" y="102393"/>
            <a:ext cx="5199568" cy="1088268"/>
          </a:xfrm>
        </p:spPr>
        <p:txBody>
          <a:bodyPr>
            <a:noAutofit/>
          </a:bodyPr>
          <a:lstStyle/>
          <a:p>
            <a:pPr algn="ctr"/>
            <a:r>
              <a:rPr lang="id-ID" dirty="0" err="1"/>
              <a:t>Types</a:t>
            </a:r>
            <a:r>
              <a:rPr lang="id-ID" dirty="0"/>
              <a:t> </a:t>
            </a:r>
            <a:r>
              <a:rPr lang="id-ID" dirty="0" err="1"/>
              <a:t>of</a:t>
            </a:r>
            <a:r>
              <a:rPr lang="id-ID" dirty="0"/>
              <a:t> </a:t>
            </a:r>
            <a:r>
              <a:rPr lang="id-ID" dirty="0" err="1"/>
              <a:t>Activation</a:t>
            </a:r>
            <a:r>
              <a:rPr lang="id-ID" dirty="0"/>
              <a:t> </a:t>
            </a:r>
            <a:r>
              <a:rPr lang="id-ID" dirty="0" err="1"/>
              <a:t>Function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AAAFA8-E3F4-4D7C-BCEF-C79FC4A4E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2021 - Materi 10 - Perceptron and ANN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D68BCE-04B9-423B-BB36-DF62A2A566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1" y="1301751"/>
            <a:ext cx="2974714" cy="346551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4913B-0D2A-4B9A-8644-4551D155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074" name="Picture 2" descr="Can a perceptron with sigmoid activation function perform nonlinear  classification? - Cross Validated">
            <a:extLst>
              <a:ext uri="{FF2B5EF4-FFF2-40B4-BE49-F238E27FC236}">
                <a16:creationId xmlns:a16="http://schemas.microsoft.com/office/drawing/2014/main" id="{7975B995-EBB6-40EC-AE6E-A4CF969CB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666" y="1368001"/>
            <a:ext cx="4532348" cy="3399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B4F726-110C-4D64-AF2D-87DFD3742617}"/>
              </a:ext>
            </a:extLst>
          </p:cNvPr>
          <p:cNvSpPr txBox="1"/>
          <p:nvPr/>
        </p:nvSpPr>
        <p:spPr>
          <a:xfrm rot="16200000">
            <a:off x="2269026" y="2849841"/>
            <a:ext cx="3377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err="1">
                <a:solidFill>
                  <a:srgbClr val="FFFF00"/>
                </a:solidFill>
              </a:rPr>
              <a:t>Don’t</a:t>
            </a:r>
            <a:r>
              <a:rPr lang="id-ID" b="1" dirty="0">
                <a:solidFill>
                  <a:srgbClr val="FFFF00"/>
                </a:solidFill>
              </a:rPr>
              <a:t> </a:t>
            </a:r>
            <a:r>
              <a:rPr lang="id-ID" b="1" dirty="0" err="1">
                <a:solidFill>
                  <a:srgbClr val="FFFF00"/>
                </a:solidFill>
              </a:rPr>
              <a:t>be</a:t>
            </a:r>
            <a:r>
              <a:rPr lang="id-ID" b="1" dirty="0">
                <a:solidFill>
                  <a:srgbClr val="FFFF00"/>
                </a:solidFill>
              </a:rPr>
              <a:t> </a:t>
            </a:r>
            <a:r>
              <a:rPr lang="id-ID" b="1" dirty="0" err="1">
                <a:solidFill>
                  <a:srgbClr val="FFFF00"/>
                </a:solidFill>
              </a:rPr>
              <a:t>confused</a:t>
            </a:r>
            <a:r>
              <a:rPr lang="id-ID" b="1" dirty="0">
                <a:solidFill>
                  <a:srgbClr val="FFFF00"/>
                </a:solidFill>
              </a:rPr>
              <a:t> </a:t>
            </a:r>
            <a:r>
              <a:rPr lang="id-ID" b="1" dirty="0" err="1">
                <a:solidFill>
                  <a:srgbClr val="FFFF00"/>
                </a:solidFill>
              </a:rPr>
              <a:t>with</a:t>
            </a:r>
            <a:r>
              <a:rPr lang="id-ID" b="1" dirty="0">
                <a:solidFill>
                  <a:srgbClr val="FFFF00"/>
                </a:solidFill>
              </a:rPr>
              <a:t> </a:t>
            </a:r>
            <a:r>
              <a:rPr lang="id-ID" b="1" dirty="0" err="1">
                <a:solidFill>
                  <a:srgbClr val="FFFF00"/>
                </a:solidFill>
              </a:rPr>
              <a:t>notations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492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6785" y="102393"/>
            <a:ext cx="5199568" cy="1088268"/>
          </a:xfrm>
        </p:spPr>
        <p:txBody>
          <a:bodyPr>
            <a:noAutofit/>
          </a:bodyPr>
          <a:lstStyle/>
          <a:p>
            <a:pPr algn="ctr"/>
            <a:r>
              <a:rPr lang="id-ID" sz="4000" dirty="0" err="1"/>
              <a:t>Perceptron</a:t>
            </a:r>
            <a:r>
              <a:rPr lang="id-ID" sz="4000" dirty="0"/>
              <a:t> </a:t>
            </a:r>
            <a:r>
              <a:rPr lang="id-ID" sz="4000" dirty="0" err="1"/>
              <a:t>Algorithm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AAAFA8-E3F4-4D7C-BCEF-C79FC4A4E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 2021 - </a:t>
            </a:r>
            <a:r>
              <a:rPr lang="en-US" dirty="0" err="1"/>
              <a:t>Materi</a:t>
            </a:r>
            <a:r>
              <a:rPr lang="en-US" dirty="0"/>
              <a:t> 10 - Perceptron and ANN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A99AA9-7746-48BF-A373-2EAFCC5CB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97E4251-DFC5-4B99-AEFB-9EB19FF172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707" y="1488134"/>
            <a:ext cx="4862257" cy="31469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202EDF2-071F-4842-927B-824A768FDF6C}"/>
              </a:ext>
            </a:extLst>
          </p:cNvPr>
          <p:cNvSpPr txBox="1"/>
          <p:nvPr/>
        </p:nvSpPr>
        <p:spPr>
          <a:xfrm>
            <a:off x="5157951" y="1495741"/>
            <a:ext cx="3528848" cy="3139321"/>
          </a:xfrm>
          <a:prstGeom prst="rect">
            <a:avLst/>
          </a:prstGeom>
          <a:noFill/>
        </p:spPr>
        <p:txBody>
          <a:bodyPr wrap="square">
            <a:normAutofit lnSpcReduction="10000"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Begins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by setting </a:t>
            </a:r>
            <a:r>
              <a:rPr lang="en-US" b="1" dirty="0">
                <a:solidFill>
                  <a:srgbClr val="FFFF00"/>
                </a:solidFill>
              </a:rPr>
              <a:t>the weights to zero, or to small random</a:t>
            </a:r>
            <a:r>
              <a:rPr lang="id-ID" b="1" dirty="0">
                <a:solidFill>
                  <a:srgbClr val="FFFF00"/>
                </a:solidFill>
              </a:rPr>
              <a:t> </a:t>
            </a:r>
            <a:r>
              <a:rPr lang="en-US" b="1" dirty="0">
                <a:solidFill>
                  <a:srgbClr val="FFFF00"/>
                </a:solidFill>
              </a:rPr>
              <a:t>values</a:t>
            </a:r>
            <a:r>
              <a:rPr lang="en-US" dirty="0">
                <a:solidFill>
                  <a:schemeClr val="bg1"/>
                </a:solidFill>
              </a:rPr>
              <a:t>. </a:t>
            </a:r>
            <a:endParaRPr lang="id-ID" dirty="0">
              <a:solidFill>
                <a:schemeClr val="bg1"/>
              </a:solidFill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Then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rgbClr val="FFFF00"/>
                </a:solidFill>
              </a:rPr>
              <a:t>predicts the class </a:t>
            </a:r>
            <a:r>
              <a:rPr lang="en-US" dirty="0">
                <a:solidFill>
                  <a:schemeClr val="bg1"/>
                </a:solidFill>
              </a:rPr>
              <a:t>for a training instance. </a:t>
            </a:r>
            <a:endParaRPr lang="id-ID" dirty="0">
              <a:solidFill>
                <a:schemeClr val="bg1"/>
              </a:solidFill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perceptron is </a:t>
            </a:r>
            <a:r>
              <a:rPr lang="en-US" b="1" dirty="0">
                <a:solidFill>
                  <a:srgbClr val="FFFF00"/>
                </a:solidFill>
              </a:rPr>
              <a:t>an error-driven</a:t>
            </a:r>
            <a:r>
              <a:rPr lang="id-ID" b="1" dirty="0">
                <a:solidFill>
                  <a:srgbClr val="FFFF00"/>
                </a:solidFill>
              </a:rPr>
              <a:t> </a:t>
            </a:r>
            <a:r>
              <a:rPr lang="en-US" b="1" dirty="0">
                <a:solidFill>
                  <a:srgbClr val="FFFF00"/>
                </a:solidFill>
              </a:rPr>
              <a:t>learning algorithm</a:t>
            </a:r>
            <a:r>
              <a:rPr lang="id-ID" dirty="0">
                <a:solidFill>
                  <a:schemeClr val="bg1"/>
                </a:solidFill>
              </a:rPr>
              <a:t>:</a:t>
            </a:r>
          </a:p>
          <a:p>
            <a:pPr marL="536575" lvl="1" indent="-263525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If</a:t>
            </a:r>
            <a:r>
              <a:rPr lang="id-ID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the prediction is </a:t>
            </a:r>
            <a:r>
              <a:rPr lang="en-US" sz="1600" b="1" dirty="0">
                <a:solidFill>
                  <a:srgbClr val="FFFF00"/>
                </a:solidFill>
              </a:rPr>
              <a:t>correct</a:t>
            </a:r>
            <a:r>
              <a:rPr lang="en-US" sz="1600" dirty="0">
                <a:solidFill>
                  <a:schemeClr val="bg1"/>
                </a:solidFill>
              </a:rPr>
              <a:t>, the algorithm </a:t>
            </a:r>
            <a:r>
              <a:rPr lang="en-US" sz="1600" b="1" dirty="0">
                <a:solidFill>
                  <a:srgbClr val="FFC000"/>
                </a:solidFill>
              </a:rPr>
              <a:t>continues</a:t>
            </a:r>
            <a:r>
              <a:rPr lang="en-US" sz="1600" dirty="0">
                <a:solidFill>
                  <a:schemeClr val="bg1"/>
                </a:solidFill>
              </a:rPr>
              <a:t> to the next instance.</a:t>
            </a:r>
            <a:endParaRPr lang="id-ID" sz="1600" dirty="0">
              <a:solidFill>
                <a:schemeClr val="bg1"/>
              </a:solidFill>
            </a:endParaRPr>
          </a:p>
          <a:p>
            <a:pPr marL="536575" lvl="1" indent="-263525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If the prediction is </a:t>
            </a:r>
            <a:r>
              <a:rPr lang="en-US" sz="1600" b="1" dirty="0">
                <a:solidFill>
                  <a:srgbClr val="FFFF00"/>
                </a:solidFill>
              </a:rPr>
              <a:t>incorrect</a:t>
            </a:r>
            <a:r>
              <a:rPr lang="en-US" sz="1600" dirty="0">
                <a:solidFill>
                  <a:schemeClr val="bg1"/>
                </a:solidFill>
              </a:rPr>
              <a:t>, the algorithm </a:t>
            </a:r>
            <a:r>
              <a:rPr lang="en-US" sz="1600" b="1" dirty="0">
                <a:solidFill>
                  <a:srgbClr val="FFC000"/>
                </a:solidFill>
              </a:rPr>
              <a:t>updates the weights</a:t>
            </a:r>
            <a:r>
              <a:rPr lang="id-ID" sz="1600" dirty="0">
                <a:solidFill>
                  <a:schemeClr val="bg1"/>
                </a:solidFill>
              </a:rPr>
              <a:t>.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17985" y="163509"/>
            <a:ext cx="6821213" cy="725349"/>
          </a:xfrm>
        </p:spPr>
        <p:txBody>
          <a:bodyPr>
            <a:noAutofit/>
          </a:bodyPr>
          <a:lstStyle/>
          <a:p>
            <a:pPr algn="ctr"/>
            <a:r>
              <a:rPr lang="id-ID" sz="4000" dirty="0" err="1"/>
              <a:t>Weights</a:t>
            </a:r>
            <a:r>
              <a:rPr lang="id-ID" sz="4000" dirty="0"/>
              <a:t> </a:t>
            </a:r>
            <a:r>
              <a:rPr lang="id-ID" sz="4000" dirty="0" err="1"/>
              <a:t>Updating</a:t>
            </a:r>
            <a:endParaRPr lang="en-US" sz="40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19B958-B73F-46C1-8624-75E75FF3D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Machine Learning 2021 - Materi 10 - Perceptron and ANN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35DFFD0-C729-4B5F-829C-4FC0647FAD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17985" y="987972"/>
                <a:ext cx="6821213" cy="3713995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d-ID" sz="1800" b="1" i="1" smtClean="0">
                            <a:solidFill>
                              <a:srgbClr val="282829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800" b="1" i="1" smtClean="0">
                            <a:solidFill>
                              <a:srgbClr val="282829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id-ID" sz="1800" b="1" i="1" smtClean="0">
                            <a:solidFill>
                              <a:srgbClr val="282829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id-ID" sz="1800" b="1" i="1" smtClean="0">
                            <a:solidFill>
                              <a:srgbClr val="282829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800" b="1" i="1" smtClean="0">
                            <a:solidFill>
                              <a:srgbClr val="282829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id-ID" sz="1800" b="1" i="1" smtClean="0">
                            <a:solidFill>
                              <a:srgbClr val="282829"/>
                            </a:solidFill>
                            <a:effectLst/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d-ID" sz="1800" b="1" i="1" smtClean="0">
                            <a:solidFill>
                              <a:srgbClr val="282829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id-ID" sz="1800" b="1" i="1" smtClean="0">
                        <a:solidFill>
                          <a:srgbClr val="282829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d-ID" sz="1800" b="1" i="1">
                            <a:solidFill>
                              <a:srgbClr val="28282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800" b="1" i="1">
                            <a:solidFill>
                              <a:srgbClr val="282829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id-ID" sz="1800" b="1" i="1">
                            <a:solidFill>
                              <a:srgbClr val="282829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id-ID" sz="1800" b="1" i="1" smtClean="0">
                            <a:solidFill>
                              <a:srgbClr val="28282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800" b="1" i="1" smtClean="0">
                            <a:solidFill>
                              <a:srgbClr val="282829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id-ID" sz="1800" b="1" i="1" smtClean="0">
                        <a:solidFill>
                          <a:srgbClr val="282829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id-ID" sz="1800" b="1" i="1" smtClean="0">
                        <a:solidFill>
                          <a:srgbClr val="28282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d>
                      <m:dPr>
                        <m:ctrlPr>
                          <a:rPr lang="id-ID" sz="1800" b="1" i="1" smtClean="0">
                            <a:solidFill>
                              <a:srgbClr val="2828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d-ID" sz="1800" b="1" i="1">
                                <a:solidFill>
                                  <a:srgbClr val="28282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sz="1800" b="1" i="1">
                                <a:solidFill>
                                  <a:srgbClr val="28282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id-ID" sz="1800" b="1" i="1">
                                <a:solidFill>
                                  <a:srgbClr val="28282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r>
                          <a:rPr lang="id-ID" sz="1800" b="1" i="1">
                            <a:solidFill>
                              <a:srgbClr val="2828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id-ID" sz="1800" b="1" i="1">
                                <a:solidFill>
                                  <a:srgbClr val="28282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sz="1800" b="1" i="1">
                                <a:solidFill>
                                  <a:srgbClr val="28282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id-ID" sz="1800" b="1" i="1">
                                <a:solidFill>
                                  <a:srgbClr val="28282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d>
                          <m:dPr>
                            <m:ctrlPr>
                              <a:rPr lang="id-ID" sz="1800" b="1" i="1">
                                <a:solidFill>
                                  <a:srgbClr val="28282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sz="1800" b="1" i="1">
                                <a:solidFill>
                                  <a:srgbClr val="28282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</m:e>
                    </m:d>
                    <m:sSub>
                      <m:sSubPr>
                        <m:ctrlPr>
                          <a:rPr lang="id-ID" sz="1800" b="1" i="1" smtClean="0">
                            <a:solidFill>
                              <a:srgbClr val="2828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800" b="1" i="1" smtClean="0">
                            <a:solidFill>
                              <a:srgbClr val="2828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id-ID" sz="1800" b="1" i="1" smtClean="0">
                            <a:solidFill>
                              <a:srgbClr val="2828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  <m:r>
                          <a:rPr lang="id-ID" sz="1800" b="1" i="1" smtClean="0">
                            <a:solidFill>
                              <a:srgbClr val="2828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d-ID" sz="1800" b="1" i="1" smtClean="0">
                            <a:solidFill>
                              <a:srgbClr val="2828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id-ID" sz="1800" b="0" i="0" dirty="0">
                    <a:solidFill>
                      <a:srgbClr val="282829"/>
                    </a:solidFill>
                    <a:effectLst/>
                    <a:latin typeface="+mj-lt"/>
                  </a:rPr>
                  <a:t> </a:t>
                </a:r>
                <a:r>
                  <a:rPr lang="id-ID" sz="1800" b="0" i="0" dirty="0" err="1">
                    <a:solidFill>
                      <a:srgbClr val="282829"/>
                    </a:solidFill>
                    <a:effectLst/>
                    <a:latin typeface="+mj-lt"/>
                  </a:rPr>
                  <a:t>for</a:t>
                </a:r>
                <a:r>
                  <a:rPr lang="id-ID" sz="1800" b="0" i="0" dirty="0">
                    <a:solidFill>
                      <a:srgbClr val="282829"/>
                    </a:solidFill>
                    <a:effectLst/>
                    <a:latin typeface="+mj-lt"/>
                  </a:rPr>
                  <a:t> </a:t>
                </a:r>
                <a:r>
                  <a:rPr lang="id-ID" sz="1800" b="0" i="0" dirty="0" err="1">
                    <a:solidFill>
                      <a:srgbClr val="282829"/>
                    </a:solidFill>
                    <a:effectLst/>
                    <a:latin typeface="+mj-lt"/>
                  </a:rPr>
                  <a:t>al</a:t>
                </a:r>
                <a:r>
                  <a:rPr lang="id-ID" sz="1800" dirty="0" err="1">
                    <a:solidFill>
                      <a:srgbClr val="282829"/>
                    </a:solidFill>
                    <a:latin typeface="+mj-lt"/>
                  </a:rPr>
                  <a:t>l</a:t>
                </a:r>
                <a:r>
                  <a:rPr lang="id-ID" sz="1800" dirty="0">
                    <a:solidFill>
                      <a:srgbClr val="282829"/>
                    </a:solidFill>
                    <a:latin typeface="+mj-lt"/>
                  </a:rPr>
                  <a:t> </a:t>
                </a:r>
                <a:r>
                  <a:rPr lang="id-ID" sz="1800" dirty="0" err="1">
                    <a:solidFill>
                      <a:srgbClr val="282829"/>
                    </a:solidFill>
                    <a:latin typeface="+mj-lt"/>
                  </a:rPr>
                  <a:t>features</a:t>
                </a:r>
                <a:r>
                  <a:rPr lang="id-ID" sz="1800" dirty="0">
                    <a:solidFill>
                      <a:srgbClr val="282829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id-ID" sz="1800" b="0" i="1" smtClean="0">
                        <a:solidFill>
                          <a:srgbClr val="282829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id-ID" sz="1800" b="0" i="1" smtClean="0">
                        <a:solidFill>
                          <a:srgbClr val="28282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id-ID" sz="1800" b="0" i="1" smtClean="0">
                        <a:solidFill>
                          <a:srgbClr val="28282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id-ID" sz="1800" b="0" i="1" smtClean="0">
                        <a:solidFill>
                          <a:srgbClr val="28282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id-ID" sz="1800" b="0" i="1" smtClean="0">
                        <a:solidFill>
                          <a:srgbClr val="28282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id-ID" sz="1800" b="0" i="0" dirty="0">
                  <a:solidFill>
                    <a:srgbClr val="282829"/>
                  </a:solidFill>
                  <a:effectLst/>
                  <a:latin typeface="+mj-lt"/>
                </a:endParaRP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d-ID" sz="1400" b="0" i="1" smtClean="0">
                            <a:solidFill>
                              <a:srgbClr val="2828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400" b="0" i="1" smtClean="0">
                            <a:solidFill>
                              <a:srgbClr val="2828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id-ID" sz="1400" b="0" i="1" smtClean="0">
                            <a:solidFill>
                              <a:srgbClr val="2828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id-ID" sz="1400" b="0" i="0" dirty="0">
                    <a:solidFill>
                      <a:srgbClr val="282829"/>
                    </a:solidFill>
                    <a:effectLst/>
                    <a:latin typeface="+mj-lt"/>
                  </a:rPr>
                  <a:t> : t</a:t>
                </a:r>
                <a:r>
                  <a:rPr lang="en-US" sz="1400" dirty="0">
                    <a:solidFill>
                      <a:srgbClr val="282829"/>
                    </a:solidFill>
                    <a:latin typeface="+mj-lt"/>
                  </a:rPr>
                  <a:t>he true class for instance</a:t>
                </a:r>
                <a:r>
                  <a:rPr lang="id-ID" sz="1400" dirty="0">
                    <a:solidFill>
                      <a:srgbClr val="282829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id-ID" sz="1400" b="0" i="1" smtClean="0">
                        <a:solidFill>
                          <a:srgbClr val="282829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id-ID" sz="1400" b="0" i="0" dirty="0">
                  <a:solidFill>
                    <a:srgbClr val="282829"/>
                  </a:solidFill>
                  <a:effectLst/>
                  <a:latin typeface="+mj-lt"/>
                </a:endParaRP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d-ID" sz="1400" b="0" i="1" smtClean="0">
                            <a:solidFill>
                              <a:srgbClr val="2828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400" b="0" i="1" smtClean="0">
                            <a:solidFill>
                              <a:srgbClr val="2828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d-ID" sz="1400" b="0" i="1" smtClean="0">
                            <a:solidFill>
                              <a:srgbClr val="2828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d-ID" sz="1400" b="0" i="1" smtClean="0">
                        <a:solidFill>
                          <a:srgbClr val="28282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d-ID" sz="1400" b="0" i="0" dirty="0">
                    <a:solidFill>
                      <a:srgbClr val="282829"/>
                    </a:solidFill>
                    <a:effectLst/>
                    <a:latin typeface="+mj-lt"/>
                  </a:rPr>
                  <a:t> : </a:t>
                </a:r>
                <a:r>
                  <a:rPr lang="en-US" sz="1400" b="0" i="0" dirty="0">
                    <a:solidFill>
                      <a:srgbClr val="282829"/>
                    </a:solidFill>
                    <a:effectLst/>
                    <a:latin typeface="+mj-lt"/>
                  </a:rPr>
                  <a:t>the predicted class for instance</a:t>
                </a:r>
                <a:r>
                  <a:rPr lang="id-ID" sz="1400" b="0" i="0" dirty="0">
                    <a:solidFill>
                      <a:srgbClr val="282829"/>
                    </a:solidFill>
                    <a:effectLst/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id-ID" sz="1400" i="1">
                        <a:solidFill>
                          <a:srgbClr val="282829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id-ID" sz="1400" b="0" i="0" dirty="0">
                  <a:solidFill>
                    <a:srgbClr val="282829"/>
                  </a:solidFill>
                  <a:effectLst/>
                  <a:latin typeface="+mj-lt"/>
                </a:endParaRP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d-ID" sz="1400" b="0" i="1" smtClean="0">
                            <a:solidFill>
                              <a:srgbClr val="2828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400" b="0" i="1" smtClean="0">
                            <a:solidFill>
                              <a:srgbClr val="2828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d-ID" sz="1400" b="0" i="1" smtClean="0">
                            <a:solidFill>
                              <a:srgbClr val="2828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id-ID" sz="1400" b="0" i="1" smtClean="0">
                            <a:solidFill>
                              <a:srgbClr val="2828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d-ID" sz="1400" b="0" i="1" smtClean="0">
                            <a:solidFill>
                              <a:srgbClr val="2828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d-ID" sz="1400" b="0" i="1" smtClean="0">
                        <a:solidFill>
                          <a:srgbClr val="28282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d-ID" sz="1400" b="0" i="0" dirty="0">
                    <a:solidFill>
                      <a:srgbClr val="282829"/>
                    </a:solidFill>
                    <a:effectLst/>
                    <a:latin typeface="+mj-lt"/>
                  </a:rPr>
                  <a:t>: </a:t>
                </a:r>
                <a:r>
                  <a:rPr lang="en-US" sz="1400" b="0" i="0" dirty="0">
                    <a:solidFill>
                      <a:srgbClr val="282829"/>
                    </a:solidFill>
                    <a:effectLst/>
                    <a:latin typeface="+mj-lt"/>
                  </a:rPr>
                  <a:t>the value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1400" i="1" smtClean="0">
                            <a:solidFill>
                              <a:srgbClr val="28282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400" b="0" i="1" smtClean="0">
                            <a:solidFill>
                              <a:srgbClr val="282829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id-ID" sz="1400" b="0" i="1" smtClean="0">
                            <a:solidFill>
                              <a:srgbClr val="282829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400" b="0" i="0" dirty="0">
                    <a:solidFill>
                      <a:srgbClr val="282829"/>
                    </a:solidFill>
                    <a:effectLst/>
                    <a:latin typeface="+mj-lt"/>
                  </a:rPr>
                  <a:t> feature for instance</a:t>
                </a:r>
                <a:r>
                  <a:rPr lang="id-ID" sz="1400" b="0" i="0" dirty="0">
                    <a:solidFill>
                      <a:srgbClr val="282829"/>
                    </a:solidFill>
                    <a:effectLst/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id-ID" sz="1400" i="1">
                        <a:solidFill>
                          <a:srgbClr val="282829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id-ID" sz="1400" b="0" i="0" dirty="0">
                  <a:solidFill>
                    <a:srgbClr val="282829"/>
                  </a:solidFill>
                  <a:effectLst/>
                  <a:latin typeface="+mj-lt"/>
                </a:endParaRP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id-ID" sz="1400" b="0" i="1" smtClean="0">
                        <a:solidFill>
                          <a:srgbClr val="28282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d-ID" sz="1400" b="0" i="1" smtClean="0">
                        <a:solidFill>
                          <a:srgbClr val="28282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d-ID" sz="1400" b="0" i="0" dirty="0">
                    <a:solidFill>
                      <a:srgbClr val="282829"/>
                    </a:solidFill>
                    <a:effectLst/>
                    <a:latin typeface="+mj-lt"/>
                  </a:rPr>
                  <a:t>: </a:t>
                </a:r>
                <a:r>
                  <a:rPr lang="en-US" sz="1400" b="0" i="0" dirty="0">
                    <a:solidFill>
                      <a:srgbClr val="282829"/>
                    </a:solidFill>
                    <a:effectLst/>
                    <a:latin typeface="+mj-lt"/>
                  </a:rPr>
                  <a:t>a hyperparameter that controls the learning</a:t>
                </a:r>
                <a:r>
                  <a:rPr lang="id-ID" sz="1400" b="0" i="0" dirty="0">
                    <a:solidFill>
                      <a:srgbClr val="282829"/>
                    </a:solidFill>
                    <a:effectLst/>
                    <a:latin typeface="+mj-lt"/>
                  </a:rPr>
                  <a:t> </a:t>
                </a:r>
                <a:r>
                  <a:rPr lang="en-US" sz="1400" b="0" i="0" dirty="0">
                    <a:solidFill>
                      <a:srgbClr val="282829"/>
                    </a:solidFill>
                    <a:effectLst/>
                    <a:latin typeface="+mj-lt"/>
                  </a:rPr>
                  <a:t>rate</a:t>
                </a:r>
                <a:endParaRPr lang="id-ID" sz="1400" b="0" i="0" dirty="0">
                  <a:solidFill>
                    <a:srgbClr val="282829"/>
                  </a:solidFill>
                  <a:effectLst/>
                  <a:latin typeface="+mj-lt"/>
                </a:endParaRP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id-ID" sz="1400" b="0" i="1" smtClean="0">
                        <a:solidFill>
                          <a:srgbClr val="28282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id-ID" sz="1400" b="0" i="1" smtClean="0">
                            <a:solidFill>
                              <a:srgbClr val="2828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d-ID" sz="1400" b="0" i="1" smtClean="0">
                                <a:solidFill>
                                  <a:srgbClr val="28282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sz="1400" b="0" i="1" smtClean="0">
                                <a:solidFill>
                                  <a:srgbClr val="28282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id-ID" sz="1400" b="0" i="1" smtClean="0">
                                <a:solidFill>
                                  <a:srgbClr val="28282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id-ID" sz="1400" b="0" i="1" smtClean="0">
                            <a:solidFill>
                              <a:srgbClr val="2828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id-ID" sz="1400" b="0" i="1" smtClean="0">
                                <a:solidFill>
                                  <a:srgbClr val="28282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sz="1400" b="0" i="1" smtClean="0">
                                <a:solidFill>
                                  <a:srgbClr val="28282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d-ID" sz="1400" b="0" i="1" smtClean="0">
                                <a:solidFill>
                                  <a:srgbClr val="28282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id-ID" sz="1400" b="0" i="1" smtClean="0">
                                <a:solidFill>
                                  <a:srgbClr val="28282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sz="1400" b="0" i="1" smtClean="0">
                                <a:solidFill>
                                  <a:srgbClr val="28282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sSub>
                      <m:sSubPr>
                        <m:ctrlPr>
                          <a:rPr lang="id-ID" sz="1400" b="0" i="1" smtClean="0">
                            <a:solidFill>
                              <a:srgbClr val="2828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400" b="0" i="1" smtClean="0">
                            <a:solidFill>
                              <a:srgbClr val="2828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d-ID" sz="1400" b="0" i="1" smtClean="0">
                            <a:solidFill>
                              <a:srgbClr val="2828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id-ID" sz="1400" b="0" i="1" smtClean="0">
                            <a:solidFill>
                              <a:srgbClr val="2828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d-ID" sz="1400" b="0" i="1" smtClean="0">
                            <a:solidFill>
                              <a:srgbClr val="2828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d-ID" sz="1400" b="0" i="0" dirty="0">
                    <a:solidFill>
                      <a:srgbClr val="282829"/>
                    </a:solidFill>
                    <a:effectLst/>
                    <a:latin typeface="+mj-lt"/>
                  </a:rPr>
                  <a:t> </a:t>
                </a:r>
                <a:r>
                  <a:rPr lang="id-ID" sz="1400" dirty="0">
                    <a:solidFill>
                      <a:srgbClr val="282829"/>
                    </a:solidFill>
                    <a:latin typeface="+mj-lt"/>
                  </a:rPr>
                  <a:t>: i</a:t>
                </a:r>
                <a:r>
                  <a:rPr lang="en-US" sz="1400" dirty="0" err="1">
                    <a:solidFill>
                      <a:srgbClr val="282829"/>
                    </a:solidFill>
                    <a:latin typeface="+mj-lt"/>
                  </a:rPr>
                  <a:t>ncrement</a:t>
                </a:r>
                <a:r>
                  <a:rPr lang="id-ID" sz="1400" dirty="0" err="1">
                    <a:solidFill>
                      <a:srgbClr val="282829"/>
                    </a:solidFill>
                    <a:latin typeface="+mj-lt"/>
                  </a:rPr>
                  <a:t>ing</a:t>
                </a:r>
                <a:r>
                  <a:rPr lang="id-ID" sz="1400" dirty="0">
                    <a:solidFill>
                      <a:srgbClr val="282829"/>
                    </a:solidFill>
                    <a:latin typeface="+mj-lt"/>
                  </a:rPr>
                  <a:t> </a:t>
                </a:r>
                <a:r>
                  <a:rPr lang="id-ID" sz="1400" dirty="0" err="1">
                    <a:solidFill>
                      <a:srgbClr val="282829"/>
                    </a:solidFill>
                    <a:latin typeface="+mj-lt"/>
                  </a:rPr>
                  <a:t>factor</a:t>
                </a:r>
                <a:r>
                  <a:rPr lang="id-ID" sz="1400" dirty="0">
                    <a:solidFill>
                      <a:srgbClr val="282829"/>
                    </a:solidFill>
                    <a:latin typeface="+mj-lt"/>
                  </a:rPr>
                  <a:t> </a:t>
                </a:r>
                <a:r>
                  <a:rPr lang="id-ID" sz="1400" dirty="0" err="1">
                    <a:solidFill>
                      <a:srgbClr val="282829"/>
                    </a:solidFill>
                    <a:latin typeface="+mj-lt"/>
                  </a:rPr>
                  <a:t>for</a:t>
                </a:r>
                <a:r>
                  <a:rPr lang="id-ID" sz="1400" dirty="0">
                    <a:solidFill>
                      <a:srgbClr val="282829"/>
                    </a:solidFill>
                    <a:latin typeface="+mj-lt"/>
                  </a:rPr>
                  <a:t> </a:t>
                </a:r>
                <a:r>
                  <a:rPr lang="en-US" sz="1400" dirty="0">
                    <a:solidFill>
                      <a:srgbClr val="282829"/>
                    </a:solidFill>
                    <a:latin typeface="+mj-lt"/>
                  </a:rPr>
                  <a:t>the </a:t>
                </a:r>
                <a:r>
                  <a:rPr lang="en-US" sz="1400" b="0" i="0" dirty="0">
                    <a:solidFill>
                      <a:srgbClr val="282829"/>
                    </a:solidFill>
                    <a:effectLst/>
                    <a:latin typeface="+mj-lt"/>
                  </a:rPr>
                  <a:t>value of the parameter for each feature</a:t>
                </a:r>
                <a:endParaRPr lang="id-ID" sz="1400" b="0" i="0" dirty="0">
                  <a:solidFill>
                    <a:srgbClr val="282829"/>
                  </a:solidFill>
                  <a:effectLst/>
                  <a:latin typeface="+mj-lt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1800" b="0" i="0" dirty="0">
                    <a:solidFill>
                      <a:srgbClr val="282829"/>
                    </a:solidFill>
                    <a:effectLst/>
                    <a:latin typeface="+mj-lt"/>
                  </a:rPr>
                  <a:t>If the prediction is </a:t>
                </a:r>
                <a:r>
                  <a:rPr lang="en-US" sz="1800" b="1" i="0" dirty="0">
                    <a:effectLst/>
                    <a:latin typeface="+mj-lt"/>
                  </a:rPr>
                  <a:t>correct</a:t>
                </a:r>
                <a:r>
                  <a:rPr lang="id-ID" sz="1800" b="0" i="0" dirty="0">
                    <a:solidFill>
                      <a:srgbClr val="282829"/>
                    </a:solidFill>
                    <a:effectLst/>
                    <a:latin typeface="+mj-lt"/>
                  </a:rPr>
                  <a:t>, </a:t>
                </a:r>
                <a:r>
                  <a:rPr lang="id-ID" sz="1800" b="0" i="0" dirty="0" err="1">
                    <a:solidFill>
                      <a:srgbClr val="282829"/>
                    </a:solidFill>
                    <a:effectLst/>
                    <a:latin typeface="+mj-lt"/>
                  </a:rPr>
                  <a:t>then</a:t>
                </a:r>
                <a:r>
                  <a:rPr lang="id-ID" sz="1800" b="0" i="0" dirty="0">
                    <a:solidFill>
                      <a:srgbClr val="282829"/>
                    </a:solidFill>
                    <a:effectLst/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1800" b="0" i="1" smtClean="0">
                            <a:solidFill>
                              <a:srgbClr val="2828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800" b="0" i="1" smtClean="0">
                            <a:solidFill>
                              <a:srgbClr val="2828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id-ID" sz="1800" b="0" i="1" smtClean="0">
                            <a:solidFill>
                              <a:srgbClr val="2828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d-ID" sz="1800" b="0" i="1" smtClean="0">
                        <a:solidFill>
                          <a:srgbClr val="28282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d-ID" sz="1800" b="0" i="1" smtClean="0">
                            <a:solidFill>
                              <a:srgbClr val="2828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800" b="0" i="1" smtClean="0">
                            <a:solidFill>
                              <a:srgbClr val="2828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d-ID" sz="1800" b="0" i="1" smtClean="0">
                            <a:solidFill>
                              <a:srgbClr val="2828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id-ID" sz="1800" b="0" i="1" smtClean="0">
                            <a:solidFill>
                              <a:srgbClr val="2828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800" b="0" i="1" smtClean="0">
                            <a:solidFill>
                              <a:srgbClr val="2828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d-ID" sz="1800" b="0" i="0" smtClean="0">
                        <a:solidFill>
                          <a:srgbClr val="28282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id-ID" sz="1800" b="0" i="0" dirty="0">
                    <a:solidFill>
                      <a:srgbClr val="282829"/>
                    </a:solidFill>
                    <a:effectLst/>
                    <a:latin typeface="+mj-lt"/>
                  </a:rPr>
                  <a:t>, </a:t>
                </a:r>
                <a:r>
                  <a:rPr lang="id-ID" sz="1800" b="0" i="0" dirty="0" err="1">
                    <a:solidFill>
                      <a:srgbClr val="282829"/>
                    </a:solidFill>
                    <a:effectLst/>
                    <a:latin typeface="+mj-lt"/>
                  </a:rPr>
                  <a:t>weight</a:t>
                </a:r>
                <a:r>
                  <a:rPr lang="id-ID" sz="1800" b="0" i="0" dirty="0">
                    <a:solidFill>
                      <a:srgbClr val="282829"/>
                    </a:solidFill>
                    <a:effectLst/>
                    <a:latin typeface="+mj-lt"/>
                  </a:rPr>
                  <a:t> </a:t>
                </a:r>
                <a:r>
                  <a:rPr lang="id-ID" sz="1800" b="0" i="0" dirty="0" err="1">
                    <a:solidFill>
                      <a:srgbClr val="282829"/>
                    </a:solidFill>
                    <a:effectLst/>
                    <a:latin typeface="+mj-lt"/>
                  </a:rPr>
                  <a:t>is</a:t>
                </a:r>
                <a:r>
                  <a:rPr lang="id-ID" sz="1800" b="0" i="0" dirty="0">
                    <a:solidFill>
                      <a:srgbClr val="282829"/>
                    </a:solidFill>
                    <a:effectLst/>
                    <a:latin typeface="+mj-lt"/>
                  </a:rPr>
                  <a:t> </a:t>
                </a:r>
                <a:r>
                  <a:rPr lang="id-ID" sz="1800" b="1" i="0" dirty="0">
                    <a:effectLst/>
                    <a:latin typeface="+mj-lt"/>
                  </a:rPr>
                  <a:t>not </a:t>
                </a:r>
                <a:r>
                  <a:rPr lang="id-ID" sz="1800" b="1" i="0" dirty="0" err="1">
                    <a:effectLst/>
                    <a:latin typeface="+mj-lt"/>
                  </a:rPr>
                  <a:t>updated</a:t>
                </a:r>
                <a:r>
                  <a:rPr lang="id-ID" sz="1800" b="0" i="0" dirty="0">
                    <a:solidFill>
                      <a:srgbClr val="282829"/>
                    </a:solidFill>
                    <a:effectLst/>
                    <a:latin typeface="+mj-lt"/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800" b="0" i="0" dirty="0">
                    <a:solidFill>
                      <a:srgbClr val="282829"/>
                    </a:solidFill>
                    <a:effectLst/>
                    <a:latin typeface="+mj-lt"/>
                  </a:rPr>
                  <a:t>If the prediction is </a:t>
                </a:r>
                <a:r>
                  <a:rPr lang="en-US" sz="1800" b="1" i="0" dirty="0">
                    <a:solidFill>
                      <a:srgbClr val="C00000"/>
                    </a:solidFill>
                    <a:effectLst/>
                    <a:latin typeface="+mj-lt"/>
                  </a:rPr>
                  <a:t>incorrect</a:t>
                </a:r>
                <a:r>
                  <a:rPr lang="id-ID" sz="1800" b="0" i="0" dirty="0">
                    <a:solidFill>
                      <a:srgbClr val="282829"/>
                    </a:solidFill>
                    <a:effectLst/>
                    <a:latin typeface="+mj-lt"/>
                  </a:rPr>
                  <a:t>, </a:t>
                </a:r>
                <a:r>
                  <a:rPr lang="en-US" sz="1800" b="1" i="0" dirty="0">
                    <a:solidFill>
                      <a:srgbClr val="C00000"/>
                    </a:solidFill>
                    <a:effectLst/>
                    <a:latin typeface="+mj-lt"/>
                  </a:rPr>
                  <a:t>compute</a:t>
                </a:r>
                <a:r>
                  <a:rPr lang="en-US" sz="1800" b="0" i="0" dirty="0">
                    <a:solidFill>
                      <a:srgbClr val="282829"/>
                    </a:solidFill>
                    <a:effectLst/>
                    <a:latin typeface="+mj-lt"/>
                  </a:rPr>
                  <a:t> the product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1800" b="0" i="1" smtClean="0">
                            <a:solidFill>
                              <a:srgbClr val="2828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800" b="0" i="1" smtClean="0">
                            <a:solidFill>
                              <a:srgbClr val="2828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id-ID" sz="1800" b="0" i="1" smtClean="0">
                            <a:solidFill>
                              <a:srgbClr val="2828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d-ID" sz="1800" b="0" i="1" smtClean="0">
                        <a:solidFill>
                          <a:srgbClr val="28282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d-ID" sz="1800" b="0" i="1" smtClean="0">
                            <a:solidFill>
                              <a:srgbClr val="2828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800" b="0" i="1" smtClean="0">
                            <a:solidFill>
                              <a:srgbClr val="2828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d-ID" sz="1800" b="0" i="1" smtClean="0">
                            <a:solidFill>
                              <a:srgbClr val="2828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id-ID" sz="1800" b="0" i="1" smtClean="0">
                            <a:solidFill>
                              <a:srgbClr val="2828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800" b="0" i="1" smtClean="0">
                            <a:solidFill>
                              <a:srgbClr val="2828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800" b="0" i="0" dirty="0">
                    <a:solidFill>
                      <a:srgbClr val="282829"/>
                    </a:solidFill>
                    <a:effectLst/>
                    <a:latin typeface="+mj-lt"/>
                  </a:rPr>
                  <a:t>, the value of the feature, and the learning rate</a:t>
                </a:r>
                <a:r>
                  <a:rPr lang="id-ID" sz="1800" b="0" i="0" dirty="0">
                    <a:solidFill>
                      <a:srgbClr val="282829"/>
                    </a:solidFill>
                    <a:effectLst/>
                    <a:latin typeface="+mj-lt"/>
                  </a:rPr>
                  <a:t>, </a:t>
                </a:r>
                <a:r>
                  <a:rPr lang="id-ID" sz="1800" b="0" i="0" dirty="0" err="1">
                    <a:solidFill>
                      <a:srgbClr val="282829"/>
                    </a:solidFill>
                    <a:effectLst/>
                    <a:latin typeface="+mj-lt"/>
                  </a:rPr>
                  <a:t>then</a:t>
                </a:r>
                <a:r>
                  <a:rPr lang="id-ID" sz="1800" b="0" i="0" dirty="0">
                    <a:solidFill>
                      <a:srgbClr val="282829"/>
                    </a:solidFill>
                    <a:effectLst/>
                    <a:latin typeface="+mj-lt"/>
                  </a:rPr>
                  <a:t> </a:t>
                </a:r>
                <a:r>
                  <a:rPr lang="id-ID" sz="1800" b="0" i="0" dirty="0" err="1">
                    <a:solidFill>
                      <a:srgbClr val="282829"/>
                    </a:solidFill>
                    <a:effectLst/>
                    <a:latin typeface="+mj-lt"/>
                  </a:rPr>
                  <a:t>add</a:t>
                </a:r>
                <a:r>
                  <a:rPr lang="id-ID" sz="1800" b="0" i="0" dirty="0">
                    <a:solidFill>
                      <a:srgbClr val="282829"/>
                    </a:solidFill>
                    <a:effectLst/>
                    <a:latin typeface="+mj-lt"/>
                  </a:rPr>
                  <a:t> </a:t>
                </a:r>
                <a:r>
                  <a:rPr lang="id-ID" sz="1800" b="0" i="0" dirty="0" err="1">
                    <a:solidFill>
                      <a:srgbClr val="282829"/>
                    </a:solidFill>
                    <a:effectLst/>
                    <a:latin typeface="+mj-lt"/>
                  </a:rPr>
                  <a:t>the</a:t>
                </a:r>
                <a:r>
                  <a:rPr lang="id-ID" sz="1800" b="0" i="0" dirty="0">
                    <a:solidFill>
                      <a:srgbClr val="282829"/>
                    </a:solidFill>
                    <a:effectLst/>
                    <a:latin typeface="+mj-lt"/>
                  </a:rPr>
                  <a:t> </a:t>
                </a:r>
                <a:r>
                  <a:rPr lang="id-ID" sz="1800" b="0" i="0" dirty="0" err="1">
                    <a:solidFill>
                      <a:srgbClr val="282829"/>
                    </a:solidFill>
                    <a:effectLst/>
                    <a:latin typeface="+mj-lt"/>
                  </a:rPr>
                  <a:t>result</a:t>
                </a:r>
                <a:r>
                  <a:rPr lang="id-ID" sz="1800" b="0" i="0" dirty="0">
                    <a:solidFill>
                      <a:srgbClr val="282829"/>
                    </a:solidFill>
                    <a:effectLst/>
                    <a:latin typeface="+mj-lt"/>
                  </a:rPr>
                  <a:t> </a:t>
                </a:r>
                <a:r>
                  <a:rPr lang="id-ID" sz="1800" b="0" i="0" dirty="0" err="1">
                    <a:solidFill>
                      <a:srgbClr val="282829"/>
                    </a:solidFill>
                    <a:effectLst/>
                    <a:latin typeface="+mj-lt"/>
                  </a:rPr>
                  <a:t>to</a:t>
                </a:r>
                <a:r>
                  <a:rPr lang="id-ID" sz="1800" b="0" i="0" dirty="0">
                    <a:solidFill>
                      <a:srgbClr val="282829"/>
                    </a:solidFill>
                    <a:effectLst/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1800" i="1">
                            <a:solidFill>
                              <a:srgbClr val="28282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800" i="1">
                            <a:solidFill>
                              <a:srgbClr val="282829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d-ID" sz="1800" i="1">
                            <a:solidFill>
                              <a:srgbClr val="282829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id-ID" sz="1800" i="1">
                            <a:solidFill>
                              <a:srgbClr val="28282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800" i="1">
                            <a:solidFill>
                              <a:srgbClr val="28282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id-ID" sz="1800" b="0" i="0" dirty="0">
                    <a:solidFill>
                      <a:srgbClr val="282829"/>
                    </a:solidFill>
                    <a:effectLst/>
                    <a:latin typeface="+mj-lt"/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800" i="0" dirty="0">
                    <a:solidFill>
                      <a:srgbClr val="282829"/>
                    </a:solidFill>
                    <a:effectLst/>
                    <a:latin typeface="+mj-lt"/>
                  </a:rPr>
                  <a:t>Each pass through the training instances is called </a:t>
                </a:r>
                <a:r>
                  <a:rPr lang="en-US" sz="1800" b="1" i="0" dirty="0">
                    <a:effectLst/>
                    <a:latin typeface="+mj-lt"/>
                  </a:rPr>
                  <a:t>an epoch</a:t>
                </a:r>
                <a:r>
                  <a:rPr lang="en-US" sz="1800" i="0" dirty="0">
                    <a:solidFill>
                      <a:srgbClr val="282829"/>
                    </a:solidFill>
                    <a:effectLst/>
                    <a:latin typeface="+mj-lt"/>
                  </a:rPr>
                  <a:t>. </a:t>
                </a:r>
                <a:endParaRPr lang="id-ID" sz="1800" i="0" dirty="0">
                  <a:solidFill>
                    <a:srgbClr val="282829"/>
                  </a:solidFill>
                  <a:effectLst/>
                  <a:latin typeface="+mj-lt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1800" i="0" dirty="0">
                    <a:solidFill>
                      <a:srgbClr val="282829"/>
                    </a:solidFill>
                    <a:effectLst/>
                    <a:latin typeface="+mj-lt"/>
                  </a:rPr>
                  <a:t>The learning</a:t>
                </a:r>
                <a:r>
                  <a:rPr lang="id-ID" sz="1800" i="0" dirty="0">
                    <a:solidFill>
                      <a:srgbClr val="282829"/>
                    </a:solidFill>
                    <a:effectLst/>
                    <a:latin typeface="+mj-lt"/>
                  </a:rPr>
                  <a:t> </a:t>
                </a:r>
                <a:r>
                  <a:rPr lang="en-US" sz="1800" i="0" dirty="0">
                    <a:solidFill>
                      <a:srgbClr val="282829"/>
                    </a:solidFill>
                    <a:effectLst/>
                    <a:latin typeface="+mj-lt"/>
                  </a:rPr>
                  <a:t>algorithm has converged when it completes an epoch </a:t>
                </a:r>
                <a:r>
                  <a:rPr lang="en-US" sz="1800" b="1" i="0" dirty="0">
                    <a:solidFill>
                      <a:srgbClr val="C00000"/>
                    </a:solidFill>
                    <a:effectLst/>
                    <a:latin typeface="+mj-lt"/>
                  </a:rPr>
                  <a:t>without misclassifying </a:t>
                </a:r>
                <a:r>
                  <a:rPr lang="en-US" sz="1800" i="0" dirty="0">
                    <a:solidFill>
                      <a:srgbClr val="282829"/>
                    </a:solidFill>
                    <a:effectLst/>
                    <a:latin typeface="+mj-lt"/>
                  </a:rPr>
                  <a:t>any of the</a:t>
                </a:r>
                <a:r>
                  <a:rPr lang="id-ID" sz="1800" i="0" dirty="0">
                    <a:solidFill>
                      <a:srgbClr val="282829"/>
                    </a:solidFill>
                    <a:effectLst/>
                    <a:latin typeface="+mj-lt"/>
                  </a:rPr>
                  <a:t> </a:t>
                </a:r>
                <a:r>
                  <a:rPr lang="en-US" sz="1800" i="0" dirty="0">
                    <a:solidFill>
                      <a:srgbClr val="282829"/>
                    </a:solidFill>
                    <a:effectLst/>
                    <a:latin typeface="+mj-lt"/>
                  </a:rPr>
                  <a:t>instances</a:t>
                </a:r>
                <a:r>
                  <a:rPr lang="id-ID" sz="1800" i="0" dirty="0">
                    <a:solidFill>
                      <a:srgbClr val="282829"/>
                    </a:solidFill>
                    <a:effectLst/>
                    <a:latin typeface="+mj-lt"/>
                  </a:rPr>
                  <a:t>.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35DFFD0-C729-4B5F-829C-4FC0647FAD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17985" y="987972"/>
                <a:ext cx="6821213" cy="3713995"/>
              </a:xfrm>
              <a:blipFill>
                <a:blip r:embed="rId2"/>
                <a:stretch>
                  <a:fillRect l="-447" r="-179" b="-6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11B582-FECD-4D00-B94B-1D408661D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schemeClr val="tx1"/>
                </a:solidFill>
              </a:rPr>
              <a:pPr/>
              <a:t>9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1625</Words>
  <Application>Microsoft Macintosh PowerPoint</Application>
  <PresentationFormat>On-screen Show (16:9)</PresentationFormat>
  <Paragraphs>187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Cambria Math</vt:lpstr>
      <vt:lpstr>Wingdings</vt:lpstr>
      <vt:lpstr>Office Theme</vt:lpstr>
      <vt:lpstr>Perceptron and Artificial Neural Networks (ANN)</vt:lpstr>
      <vt:lpstr>Disclaimer</vt:lpstr>
      <vt:lpstr>Outline</vt:lpstr>
      <vt:lpstr>What is Perceptron?</vt:lpstr>
      <vt:lpstr>The Perceptron</vt:lpstr>
      <vt:lpstr>Activation Functions</vt:lpstr>
      <vt:lpstr>Types of Activation Function</vt:lpstr>
      <vt:lpstr>Perceptron Algorithm</vt:lpstr>
      <vt:lpstr>Weights Updating</vt:lpstr>
      <vt:lpstr>Binary Classification</vt:lpstr>
      <vt:lpstr>Understanding Perceptron Performance</vt:lpstr>
      <vt:lpstr>What is ANN?</vt:lpstr>
      <vt:lpstr>Nonlinear Decision Boundaries</vt:lpstr>
      <vt:lpstr>ANN Components</vt:lpstr>
      <vt:lpstr>ANN Types</vt:lpstr>
      <vt:lpstr>Feed-forward Neural Networks</vt:lpstr>
      <vt:lpstr>Recurrent Neural Networks</vt:lpstr>
      <vt:lpstr>Multi-layer Perceptrons (MLP)</vt:lpstr>
      <vt:lpstr>MLP Architecture</vt:lpstr>
      <vt:lpstr>Backpropagation</vt:lpstr>
      <vt:lpstr>The Mechanism</vt:lpstr>
      <vt:lpstr>Backpropagation Algorithm</vt:lpstr>
      <vt:lpstr>Practicing ANN with Backpropagation</vt:lpstr>
      <vt:lpstr>Homeworks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2022-10-17T01:08:25Z</dcterms:modified>
</cp:coreProperties>
</file>