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9f25e043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9f25e043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9f25e043c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f25e043c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9f25e043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f25e043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hyperskill.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Python-Anybody Can Code </a:t>
            </a:r>
            <a:endParaRPr>
              <a:latin typeface="Comic Sans MS"/>
              <a:ea typeface="Comic Sans MS"/>
              <a:cs typeface="Comic Sans MS"/>
              <a:sym typeface="Comic Sans MS"/>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June 24, 2020</a:t>
            </a:r>
            <a:endParaRPr/>
          </a:p>
        </p:txBody>
      </p:sp>
      <p:pic>
        <p:nvPicPr>
          <p:cNvPr id="88" name="Google Shape;88;p13"/>
          <p:cNvPicPr preferRelativeResize="0"/>
          <p:nvPr/>
        </p:nvPicPr>
        <p:blipFill>
          <a:blip r:embed="rId3">
            <a:alphaModFix/>
          </a:blip>
          <a:stretch>
            <a:fillRect/>
          </a:stretch>
        </p:blipFill>
        <p:spPr>
          <a:xfrm>
            <a:off x="7951000" y="4313650"/>
            <a:ext cx="1077526" cy="73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Course Content</a:t>
            </a:r>
            <a:endParaRPr/>
          </a:p>
        </p:txBody>
      </p:sp>
      <p:sp>
        <p:nvSpPr>
          <p:cNvPr id="94" name="Google Shape;94;p14"/>
          <p:cNvSpPr txBox="1"/>
          <p:nvPr>
            <p:ph idx="2" type="body"/>
          </p:nvPr>
        </p:nvSpPr>
        <p:spPr>
          <a:xfrm>
            <a:off x="5174225" y="1277600"/>
            <a:ext cx="3374400" cy="30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Set up &amp; Different types of variable</a:t>
            </a:r>
            <a:endParaRPr/>
          </a:p>
          <a:p>
            <a:pPr indent="-311150" lvl="0" marL="457200" rtl="0" algn="l">
              <a:spcBef>
                <a:spcPts val="1600"/>
              </a:spcBef>
              <a:spcAft>
                <a:spcPts val="0"/>
              </a:spcAft>
              <a:buSzPts val="1300"/>
              <a:buChar char="●"/>
            </a:pPr>
            <a:r>
              <a:rPr lang="en"/>
              <a:t>List &amp; Set</a:t>
            </a:r>
            <a:endParaRPr/>
          </a:p>
          <a:p>
            <a:pPr indent="-311150" lvl="0" marL="457200" rtl="0" algn="l">
              <a:spcBef>
                <a:spcPts val="1600"/>
              </a:spcBef>
              <a:spcAft>
                <a:spcPts val="0"/>
              </a:spcAft>
              <a:buSzPts val="1300"/>
              <a:buChar char="●"/>
            </a:pPr>
            <a:r>
              <a:rPr lang="en"/>
              <a:t>Conditional Statements</a:t>
            </a:r>
            <a:endParaRPr/>
          </a:p>
          <a:p>
            <a:pPr indent="-311150" lvl="0" marL="457200" rtl="0" algn="l">
              <a:spcBef>
                <a:spcPts val="1600"/>
              </a:spcBef>
              <a:spcAft>
                <a:spcPts val="0"/>
              </a:spcAft>
              <a:buSzPts val="1300"/>
              <a:buChar char="●"/>
            </a:pPr>
            <a:r>
              <a:rPr lang="en"/>
              <a:t>Loops</a:t>
            </a:r>
            <a:endParaRPr/>
          </a:p>
          <a:p>
            <a:pPr indent="-311150" lvl="0" marL="457200" rtl="0" algn="l">
              <a:spcBef>
                <a:spcPts val="1600"/>
              </a:spcBef>
              <a:spcAft>
                <a:spcPts val="0"/>
              </a:spcAft>
              <a:buSzPts val="1300"/>
              <a:buChar char="●"/>
            </a:pPr>
            <a:r>
              <a:rPr lang="en"/>
              <a:t>Dictionary &amp; Tuples</a:t>
            </a:r>
            <a:endParaRPr/>
          </a:p>
          <a:p>
            <a:pPr indent="-311150" lvl="0" marL="457200" rtl="0" algn="l">
              <a:spcBef>
                <a:spcPts val="1600"/>
              </a:spcBef>
              <a:spcAft>
                <a:spcPts val="1600"/>
              </a:spcAft>
              <a:buSzPts val="1300"/>
              <a:buChar char="●"/>
            </a:pPr>
            <a:r>
              <a:rPr lang="en"/>
              <a:t>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Python</a:t>
            </a:r>
            <a:endParaRPr/>
          </a:p>
        </p:txBody>
      </p:sp>
      <p:sp>
        <p:nvSpPr>
          <p:cNvPr id="100" name="Google Shape;100;p15"/>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0" lvl="0" marL="0" rtl="0" algn="just">
              <a:lnSpc>
                <a:spcPct val="105000"/>
              </a:lnSpc>
              <a:spcBef>
                <a:spcPts val="500"/>
              </a:spcBef>
              <a:spcAft>
                <a:spcPts val="0"/>
              </a:spcAft>
              <a:buNone/>
            </a:pPr>
            <a:r>
              <a:rPr lang="en"/>
              <a:t>Python is a modern general-purpose programming language initially developed by a Dutch programmer named Guido van Rossum in the late 1980s. </a:t>
            </a:r>
            <a:endParaRPr/>
          </a:p>
          <a:p>
            <a:pPr indent="0" lvl="0" marL="0" rtl="0" algn="just">
              <a:lnSpc>
                <a:spcPct val="105000"/>
              </a:lnSpc>
              <a:spcBef>
                <a:spcPts val="500"/>
              </a:spcBef>
              <a:spcAft>
                <a:spcPts val="0"/>
              </a:spcAft>
              <a:buNone/>
            </a:pPr>
            <a:r>
              <a:rPr lang="en"/>
              <a:t>The name comes from the popular Monty Python show, not the snake as you might think. This language has a clean, uniform and well-readable syntax and is designed to be easy to learn and use in practice.</a:t>
            </a:r>
            <a:endParaRPr/>
          </a:p>
          <a:p>
            <a:pPr indent="0" lvl="0" marL="0" rtl="0" algn="just">
              <a:lnSpc>
                <a:spcPct val="105000"/>
              </a:lnSpc>
              <a:spcBef>
                <a:spcPts val="500"/>
              </a:spcBef>
              <a:spcAft>
                <a:spcPts val="0"/>
              </a:spcAft>
              <a:buNone/>
            </a:pPr>
            <a:r>
              <a:rPr lang="en"/>
              <a:t>Nowadays, Python is one of the most popular programming languages worldwide according to the TIOBE index and the number of programmers who use it is growing every day. The language has a huge community of developers around the world. If you have a problem, you can always ask other programmers for help or find a suitable answer on a site like Stack Overflow.</a:t>
            </a:r>
            <a:endParaRPr/>
          </a:p>
          <a:p>
            <a:pPr indent="0" lvl="0" marL="0" rtl="0" algn="just">
              <a:lnSpc>
                <a:spcPct val="105000"/>
              </a:lnSpc>
              <a:spcBef>
                <a:spcPts val="500"/>
              </a:spcBef>
              <a:spcAft>
                <a:spcPts val="0"/>
              </a:spcAft>
              <a:buNone/>
            </a:pPr>
            <a:r>
              <a:rPr lang="en"/>
              <a:t>Developing software with Python is easy and fun.¹</a:t>
            </a:r>
            <a:endParaRPr/>
          </a:p>
          <a:p>
            <a:pPr indent="0" lvl="0" marL="0" rtl="0" algn="just">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History of Python</a:t>
            </a:r>
            <a:endParaRPr/>
          </a:p>
        </p:txBody>
      </p:sp>
      <p:sp>
        <p:nvSpPr>
          <p:cNvPr id="106" name="Google Shape;106;p16"/>
          <p:cNvSpPr txBox="1"/>
          <p:nvPr>
            <p:ph idx="1" type="body"/>
          </p:nvPr>
        </p:nvSpPr>
        <p:spPr>
          <a:xfrm>
            <a:off x="729325" y="2078875"/>
            <a:ext cx="7688400" cy="2505300"/>
          </a:xfrm>
          <a:prstGeom prst="rect">
            <a:avLst/>
          </a:prstGeom>
        </p:spPr>
        <p:txBody>
          <a:bodyPr anchorCtr="0" anchor="t" bIns="91425" lIns="91425" spcFirstLastPara="1" rIns="91425" wrap="square" tIns="91425">
            <a:noAutofit/>
          </a:bodyPr>
          <a:lstStyle/>
          <a:p>
            <a:pPr indent="0" lvl="0" marL="0" rtl="0" algn="l">
              <a:lnSpc>
                <a:spcPct val="105000"/>
              </a:lnSpc>
              <a:spcBef>
                <a:spcPts val="500"/>
              </a:spcBef>
              <a:spcAft>
                <a:spcPts val="0"/>
              </a:spcAft>
              <a:buNone/>
            </a:pPr>
            <a:r>
              <a:rPr lang="en"/>
              <a:t>Like other programming languages, Python has gone through a number of versions. Python 1.0 was released in 1994 and laid the basic principles of the language with emphasis on simplicity.</a:t>
            </a:r>
            <a:endParaRPr/>
          </a:p>
          <a:p>
            <a:pPr indent="0" lvl="0" marL="0" rtl="0" algn="l">
              <a:lnSpc>
                <a:spcPct val="105000"/>
              </a:lnSpc>
              <a:spcBef>
                <a:spcPts val="500"/>
              </a:spcBef>
              <a:spcAft>
                <a:spcPts val="0"/>
              </a:spcAft>
              <a:buNone/>
            </a:pPr>
            <a:r>
              <a:rPr lang="en"/>
              <a:t>Python 2.0 was released in 2000. This version has become very popular among programmers. Different 2.x subversions (2.6, 2.7) are still used in various projects and libraries. The symbol x in 2.x means any subversion of Python 2.</a:t>
            </a:r>
            <a:endParaRPr/>
          </a:p>
          <a:p>
            <a:pPr indent="0" lvl="0" marL="0" rtl="0" algn="l">
              <a:lnSpc>
                <a:spcPct val="105000"/>
              </a:lnSpc>
              <a:spcBef>
                <a:spcPts val="500"/>
              </a:spcBef>
              <a:spcAft>
                <a:spcPts val="0"/>
              </a:spcAft>
              <a:buNone/>
            </a:pPr>
            <a:r>
              <a:rPr lang="en"/>
              <a:t>Python 3.0 was the next major version released in 2008. It broke backward compatibility with its predecessors in order to rid the language of historic clutter and make Python more readable and consistent.</a:t>
            </a:r>
            <a:endParaRPr/>
          </a:p>
          <a:p>
            <a:pPr indent="0" lvl="0" marL="0" rtl="0" algn="l">
              <a:lnSpc>
                <a:spcPct val="105000"/>
              </a:lnSpc>
              <a:spcBef>
                <a:spcPts val="500"/>
              </a:spcBef>
              <a:spcAft>
                <a:spcPts val="0"/>
              </a:spcAft>
              <a:buNone/>
            </a:pPr>
            <a:r>
              <a:rPr lang="en"/>
              <a:t>So, today two similar but incompatible versions of Python are commonly in use. Throughout this course, we will learn Python 3.x.¹</a:t>
            </a:r>
            <a:endParaRPr/>
          </a:p>
          <a:p>
            <a:pPr indent="0" lvl="0" marL="0" rtl="0" algn="l">
              <a:lnSpc>
                <a:spcPct val="105000"/>
              </a:lnSpc>
              <a:spcBef>
                <a:spcPts val="500"/>
              </a:spcBef>
              <a:spcAft>
                <a:spcPts val="0"/>
              </a:spcAft>
              <a:buNone/>
            </a:pPr>
            <a:r>
              <a:t/>
            </a:r>
            <a:endParaRPr/>
          </a:p>
          <a:p>
            <a:pPr indent="0" lvl="0" marL="0" rtl="0" algn="l">
              <a:lnSpc>
                <a:spcPct val="105000"/>
              </a:lnSpc>
              <a:spcBef>
                <a:spcPts val="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Indexing</a:t>
            </a:r>
            <a:endParaRPr/>
          </a:p>
        </p:txBody>
      </p:sp>
      <p:sp>
        <p:nvSpPr>
          <p:cNvPr id="112" name="Google Shape;112;p17"/>
          <p:cNvSpPr txBox="1"/>
          <p:nvPr>
            <p:ph idx="1" type="body"/>
          </p:nvPr>
        </p:nvSpPr>
        <p:spPr>
          <a:xfrm>
            <a:off x="825750" y="2145450"/>
            <a:ext cx="7688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3" name="Google Shape;113;p17"/>
          <p:cNvSpPr/>
          <p:nvPr/>
        </p:nvSpPr>
        <p:spPr>
          <a:xfrm>
            <a:off x="985850" y="2818200"/>
            <a:ext cx="6847200" cy="120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113585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I</a:t>
            </a:r>
            <a:endParaRPr sz="1700"/>
          </a:p>
        </p:txBody>
      </p:sp>
      <p:sp>
        <p:nvSpPr>
          <p:cNvPr id="115" name="Google Shape;115;p17"/>
          <p:cNvSpPr/>
          <p:nvPr/>
        </p:nvSpPr>
        <p:spPr>
          <a:xfrm>
            <a:off x="181125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6" name="Google Shape;116;p17"/>
          <p:cNvSpPr/>
          <p:nvPr/>
        </p:nvSpPr>
        <p:spPr>
          <a:xfrm>
            <a:off x="248030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17" name="Google Shape;117;p17"/>
          <p:cNvSpPr/>
          <p:nvPr/>
        </p:nvSpPr>
        <p:spPr>
          <a:xfrm>
            <a:off x="314935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m</a:t>
            </a:r>
            <a:endParaRPr sz="1700"/>
          </a:p>
        </p:txBody>
      </p:sp>
      <p:sp>
        <p:nvSpPr>
          <p:cNvPr id="118" name="Google Shape;118;p17"/>
          <p:cNvSpPr/>
          <p:nvPr/>
        </p:nvSpPr>
        <p:spPr>
          <a:xfrm>
            <a:off x="381840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448745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sp>
        <p:nvSpPr>
          <p:cNvPr id="120" name="Google Shape;120;p17"/>
          <p:cNvSpPr/>
          <p:nvPr/>
        </p:nvSpPr>
        <p:spPr>
          <a:xfrm>
            <a:off x="649460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21" name="Google Shape;121;p17"/>
          <p:cNvSpPr/>
          <p:nvPr/>
        </p:nvSpPr>
        <p:spPr>
          <a:xfrm>
            <a:off x="582555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n</a:t>
            </a:r>
            <a:endParaRPr sz="1700"/>
          </a:p>
        </p:txBody>
      </p:sp>
      <p:sp>
        <p:nvSpPr>
          <p:cNvPr id="122" name="Google Shape;122;p17"/>
          <p:cNvSpPr/>
          <p:nvPr/>
        </p:nvSpPr>
        <p:spPr>
          <a:xfrm>
            <a:off x="515650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i</a:t>
            </a:r>
            <a:endParaRPr sz="1700"/>
          </a:p>
        </p:txBody>
      </p:sp>
      <p:sp>
        <p:nvSpPr>
          <p:cNvPr id="123" name="Google Shape;123;p17"/>
          <p:cNvSpPr/>
          <p:nvPr/>
        </p:nvSpPr>
        <p:spPr>
          <a:xfrm>
            <a:off x="7163650" y="2909250"/>
            <a:ext cx="525000" cy="428700"/>
          </a:xfrm>
          <a:prstGeom prst="roundRect">
            <a:avLst>
              <a:gd fmla="val 16667" name="adj"/>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t>
            </a:r>
            <a:endParaRPr sz="1700"/>
          </a:p>
        </p:txBody>
      </p:sp>
      <p:sp>
        <p:nvSpPr>
          <p:cNvPr id="124" name="Google Shape;124;p17"/>
          <p:cNvSpPr/>
          <p:nvPr/>
        </p:nvSpPr>
        <p:spPr>
          <a:xfrm>
            <a:off x="113305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5" name="Google Shape;125;p17"/>
          <p:cNvSpPr/>
          <p:nvPr/>
        </p:nvSpPr>
        <p:spPr>
          <a:xfrm>
            <a:off x="180845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r>
              <a:rPr lang="en"/>
              <a:t> </a:t>
            </a:r>
            <a:endParaRPr/>
          </a:p>
        </p:txBody>
      </p:sp>
      <p:sp>
        <p:nvSpPr>
          <p:cNvPr id="126" name="Google Shape;126;p17"/>
          <p:cNvSpPr/>
          <p:nvPr/>
        </p:nvSpPr>
        <p:spPr>
          <a:xfrm>
            <a:off x="247750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27" name="Google Shape;127;p17"/>
          <p:cNvSpPr/>
          <p:nvPr/>
        </p:nvSpPr>
        <p:spPr>
          <a:xfrm>
            <a:off x="314655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28" name="Google Shape;128;p17"/>
          <p:cNvSpPr/>
          <p:nvPr/>
        </p:nvSpPr>
        <p:spPr>
          <a:xfrm>
            <a:off x="381560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29" name="Google Shape;129;p17"/>
          <p:cNvSpPr/>
          <p:nvPr/>
        </p:nvSpPr>
        <p:spPr>
          <a:xfrm>
            <a:off x="448465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0" name="Google Shape;130;p17"/>
          <p:cNvSpPr/>
          <p:nvPr/>
        </p:nvSpPr>
        <p:spPr>
          <a:xfrm>
            <a:off x="649180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131" name="Google Shape;131;p17"/>
          <p:cNvSpPr/>
          <p:nvPr/>
        </p:nvSpPr>
        <p:spPr>
          <a:xfrm>
            <a:off x="582275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132" name="Google Shape;132;p17"/>
          <p:cNvSpPr/>
          <p:nvPr/>
        </p:nvSpPr>
        <p:spPr>
          <a:xfrm>
            <a:off x="515370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33" name="Google Shape;133;p17"/>
          <p:cNvSpPr/>
          <p:nvPr/>
        </p:nvSpPr>
        <p:spPr>
          <a:xfrm>
            <a:off x="7160850" y="3468825"/>
            <a:ext cx="525000" cy="428700"/>
          </a:xfrm>
          <a:prstGeom prst="roundRect">
            <a:avLst>
              <a:gd fmla="val 16667" name="adj"/>
            </a:avLst>
          </a:prstGeom>
          <a:solidFill>
            <a:schemeClr val="lt2"/>
          </a:solid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Annotation</a:t>
            </a:r>
            <a:endParaRPr/>
          </a:p>
        </p:txBody>
      </p:sp>
      <p:sp>
        <p:nvSpPr>
          <p:cNvPr id="139" name="Google Shape;139;p18"/>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Source: </a:t>
            </a:r>
            <a:r>
              <a:rPr lang="en" sz="1100" u="sng">
                <a:solidFill>
                  <a:schemeClr val="hlink"/>
                </a:solidFill>
                <a:latin typeface="Arial"/>
                <a:ea typeface="Arial"/>
                <a:cs typeface="Arial"/>
                <a:sym typeface="Arial"/>
                <a:hlinkClick r:id="rId3"/>
              </a:rPr>
              <a:t>https://hyperskill.org/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