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9">
  <p:sldMasterIdLst>
    <p:sldMasterId id="2147483648" r:id="rId1"/>
  </p:sldMasterIdLst>
  <p:notesMasterIdLst>
    <p:notesMasterId r:id="rId52"/>
  </p:notesMasterIdLst>
  <p:sldIdLst>
    <p:sldId id="256" r:id="rId2"/>
    <p:sldId id="281" r:id="rId3"/>
    <p:sldId id="312" r:id="rId4"/>
    <p:sldId id="311" r:id="rId5"/>
    <p:sldId id="308" r:id="rId6"/>
    <p:sldId id="313" r:id="rId7"/>
    <p:sldId id="314" r:id="rId8"/>
    <p:sldId id="315" r:id="rId9"/>
    <p:sldId id="316" r:id="rId10"/>
    <p:sldId id="317" r:id="rId11"/>
    <p:sldId id="318" r:id="rId12"/>
    <p:sldId id="301" r:id="rId13"/>
    <p:sldId id="282" r:id="rId14"/>
    <p:sldId id="288" r:id="rId15"/>
    <p:sldId id="283" r:id="rId16"/>
    <p:sldId id="289" r:id="rId17"/>
    <p:sldId id="284" r:id="rId18"/>
    <p:sldId id="319" r:id="rId19"/>
    <p:sldId id="290" r:id="rId20"/>
    <p:sldId id="291" r:id="rId21"/>
    <p:sldId id="302" r:id="rId22"/>
    <p:sldId id="303" r:id="rId23"/>
    <p:sldId id="292" r:id="rId24"/>
    <p:sldId id="294" r:id="rId25"/>
    <p:sldId id="296" r:id="rId26"/>
    <p:sldId id="297" r:id="rId27"/>
    <p:sldId id="299" r:id="rId28"/>
    <p:sldId id="264" r:id="rId29"/>
    <p:sldId id="263" r:id="rId30"/>
    <p:sldId id="265" r:id="rId31"/>
    <p:sldId id="320" r:id="rId32"/>
    <p:sldId id="262" r:id="rId33"/>
    <p:sldId id="324" r:id="rId34"/>
    <p:sldId id="325" r:id="rId35"/>
    <p:sldId id="322" r:id="rId36"/>
    <p:sldId id="328" r:id="rId37"/>
    <p:sldId id="327" r:id="rId38"/>
    <p:sldId id="323" r:id="rId39"/>
    <p:sldId id="259" r:id="rId40"/>
    <p:sldId id="260" r:id="rId41"/>
    <p:sldId id="321" r:id="rId42"/>
    <p:sldId id="271" r:id="rId43"/>
    <p:sldId id="275" r:id="rId44"/>
    <p:sldId id="270" r:id="rId45"/>
    <p:sldId id="269" r:id="rId46"/>
    <p:sldId id="276" r:id="rId47"/>
    <p:sldId id="277" r:id="rId48"/>
    <p:sldId id="278" r:id="rId49"/>
    <p:sldId id="279"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B7C"/>
    <a:srgbClr val="B68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7810" autoAdjust="0"/>
  </p:normalViewPr>
  <p:slideViewPr>
    <p:cSldViewPr snapToGrid="0">
      <p:cViewPr varScale="1">
        <p:scale>
          <a:sx n="69" d="100"/>
          <a:sy n="69" d="100"/>
        </p:scale>
        <p:origin x="1262" y="62"/>
      </p:cViewPr>
      <p:guideLst>
        <p:guide orient="horz" pos="2160"/>
        <p:guide pos="3840"/>
      </p:guideLst>
    </p:cSldViewPr>
  </p:slideViewPr>
  <p:outlineViewPr>
    <p:cViewPr>
      <p:scale>
        <a:sx n="33" d="100"/>
        <a:sy n="33" d="100"/>
      </p:scale>
      <p:origin x="0" y="-1026"/>
    </p:cViewPr>
  </p:outlineViewPr>
  <p:notesTextViewPr>
    <p:cViewPr>
      <p:scale>
        <a:sx n="1" d="1"/>
        <a:sy n="1" d="1"/>
      </p:scale>
      <p:origin x="0" y="0"/>
    </p:cViewPr>
  </p:notesTextViewPr>
  <p:sorterViewPr>
    <p:cViewPr>
      <p:scale>
        <a:sx n="100" d="100"/>
        <a:sy n="100" d="100"/>
      </p:scale>
      <p:origin x="0" y="-572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dgm:t>
        <a:bodyPr/>
        <a:lstStyle/>
        <a:p>
          <a:r>
            <a:rPr lang="en-US" sz="1800" b="1" dirty="0">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dgm:t>
        <a:bodyPr/>
        <a:lstStyle/>
        <a:p>
          <a:r>
            <a:rPr lang="en-US" sz="1800" b="1" dirty="0">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dgm:t>
        <a:bodyPr/>
        <a:lstStyle/>
        <a:p>
          <a:r>
            <a:rPr lang="en-US" sz="1800" b="1">
              <a:latin typeface="Times New Roman" panose="02020603050405020304" pitchFamily="18" charset="0"/>
              <a:cs typeface="Times New Roman" panose="02020603050405020304" pitchFamily="18" charset="0"/>
            </a:rPr>
            <a:t>Simulation</a:t>
          </a:r>
          <a:endParaRPr lang="en-US" sz="1800" b="1" dirty="0">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noFill/>
      </dgm:spPr>
      <dgm:t>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a:noFill/>
        <a:ln>
          <a:solidFill>
            <a:schemeClr val="tx1"/>
          </a:solidFill>
        </a:ln>
      </dgm:spPr>
      <dgm:t>
        <a:bodyPr/>
        <a:lstStyle/>
        <a:p>
          <a:r>
            <a:rPr lang="en-US" sz="1800" b="1" dirty="0">
              <a:solidFill>
                <a:schemeClr val="tx1"/>
              </a:solidFill>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a:solidFill>
          <a:srgbClr val="393B7C"/>
        </a:solidFill>
        <a:ln>
          <a:noFill/>
        </a:ln>
      </dgm:spPr>
      <dgm:t>
        <a:bodyPr/>
        <a:lstStyle/>
        <a:p>
          <a:r>
            <a:rPr lang="en-US" sz="1800" b="1">
              <a:solidFill>
                <a:schemeClr val="bg1"/>
              </a:solidFill>
              <a:latin typeface="Times New Roman" panose="02020603050405020304" pitchFamily="18" charset="0"/>
              <a:cs typeface="Times New Roman" panose="02020603050405020304" pitchFamily="18" charset="0"/>
            </a:rPr>
            <a:t>Simulation</a:t>
          </a:r>
          <a:endParaRPr lang="en-US" sz="1800" b="1" dirty="0">
            <a:solidFill>
              <a:schemeClr val="bg1"/>
            </a:solidFill>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544D81-B1E2-46AE-ACAF-45725F813E0C}"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US"/>
        </a:p>
      </dgm:t>
    </dgm:pt>
    <dgm:pt modelId="{9A6FEF8B-9EB2-4D50-AC16-5ABA7EA5694F}">
      <dgm:prSet phldrT="[Text]" custT="1"/>
      <dgm:spPr/>
      <dgm:t>
        <a:bodyPr/>
        <a:lstStyle/>
        <a:p>
          <a:r>
            <a:rPr lang="en-US" sz="1800" b="0" dirty="0">
              <a:latin typeface="Times New Roman" panose="02020603050405020304" pitchFamily="18" charset="0"/>
              <a:cs typeface="Times New Roman" panose="02020603050405020304" pitchFamily="18" charset="0"/>
            </a:rPr>
            <a:t>Design </a:t>
          </a:r>
          <a:r>
            <a:rPr lang="en-US" sz="1800" b="1" dirty="0">
              <a:latin typeface="Times New Roman" panose="02020603050405020304" pitchFamily="18" charset="0"/>
              <a:cs typeface="Times New Roman" panose="02020603050405020304" pitchFamily="18" charset="0"/>
            </a:rPr>
            <a:t>atop antireflection electrode based on dielectric fiber arrays</a:t>
          </a:r>
        </a:p>
      </dgm:t>
    </dgm:pt>
    <dgm:pt modelId="{FD27F78A-817E-4C3A-92F5-55103653A194}" type="parTrans" cxnId="{3D648EFE-C3A7-4832-A4FC-60262B5C3B84}">
      <dgm:prSet/>
      <dgm:spPr/>
      <dgm:t>
        <a:bodyPr/>
        <a:lstStyle/>
        <a:p>
          <a:endParaRPr lang="en-US" sz="1800" b="0">
            <a:latin typeface="Times New Roman" panose="02020603050405020304" pitchFamily="18" charset="0"/>
            <a:cs typeface="Times New Roman" panose="02020603050405020304" pitchFamily="18" charset="0"/>
          </a:endParaRPr>
        </a:p>
      </dgm:t>
    </dgm:pt>
    <dgm:pt modelId="{6B280A5A-5301-4433-81DA-247A158F0CFC}" type="sibTrans" cxnId="{3D648EFE-C3A7-4832-A4FC-60262B5C3B84}">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B04DF5DE-62B5-4ADB-8FB7-89730DC2C13B}">
      <dgm:prSet custT="1"/>
      <dgm:spPr/>
      <dgm:t>
        <a:bodyPr/>
        <a:lstStyle/>
        <a:p>
          <a:r>
            <a:rPr lang="en-US" sz="1800" b="0" dirty="0">
              <a:latin typeface="Times New Roman" panose="02020603050405020304" pitchFamily="18" charset="0"/>
              <a:cs typeface="Times New Roman" panose="02020603050405020304" pitchFamily="18" charset="0"/>
            </a:rPr>
            <a:t>Optimize fiber radius &amp; spacing </a:t>
          </a:r>
        </a:p>
      </dgm:t>
    </dgm:pt>
    <dgm:pt modelId="{9D889450-A4CE-45E2-A13D-5EC9E2B3934E}" type="parTrans" cxnId="{66AA07C5-97B4-49A4-8BF4-92EB92672BD5}">
      <dgm:prSet/>
      <dgm:spPr/>
      <dgm:t>
        <a:bodyPr/>
        <a:lstStyle/>
        <a:p>
          <a:endParaRPr lang="en-US" sz="1800" b="0">
            <a:latin typeface="Times New Roman" panose="02020603050405020304" pitchFamily="18" charset="0"/>
            <a:cs typeface="Times New Roman" panose="02020603050405020304" pitchFamily="18" charset="0"/>
          </a:endParaRPr>
        </a:p>
      </dgm:t>
    </dgm:pt>
    <dgm:pt modelId="{B29744BC-CF73-45D5-A983-7919573B6B47}" type="sibTrans" cxnId="{66AA07C5-97B4-49A4-8BF4-92EB92672BD5}">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0DE07368-8510-474B-9F2A-3D7FF2E6D039}">
      <dgm:prSet custT="1"/>
      <dgm:spPr/>
      <dgm:t>
        <a:bodyPr/>
        <a:lstStyle/>
        <a:p>
          <a:r>
            <a:rPr lang="en-US" sz="1800" b="0">
              <a:latin typeface="Times New Roman" panose="02020603050405020304" pitchFamily="18" charset="0"/>
              <a:cs typeface="Times New Roman" panose="02020603050405020304" pitchFamily="18" charset="0"/>
            </a:rPr>
            <a:t>Investigate Transmission Absorption </a:t>
          </a:r>
          <a:r>
            <a:rPr lang="en-US" sz="1800" b="0" dirty="0">
              <a:latin typeface="Times New Roman" panose="02020603050405020304" pitchFamily="18" charset="0"/>
              <a:cs typeface="Times New Roman" panose="02020603050405020304" pitchFamily="18" charset="0"/>
            </a:rPr>
            <a:t>and Reflection Profiles</a:t>
          </a:r>
        </a:p>
      </dgm:t>
    </dgm:pt>
    <dgm:pt modelId="{E4440FA6-29D6-4B71-808D-C842AE822182}" type="parTrans" cxnId="{9E2FF5C3-A745-4751-9683-FB7F5BB993B5}">
      <dgm:prSet/>
      <dgm:spPr/>
      <dgm:t>
        <a:bodyPr/>
        <a:lstStyle/>
        <a:p>
          <a:endParaRPr lang="en-US" sz="1800" b="0">
            <a:latin typeface="Times New Roman" panose="02020603050405020304" pitchFamily="18" charset="0"/>
            <a:cs typeface="Times New Roman" panose="02020603050405020304" pitchFamily="18" charset="0"/>
          </a:endParaRPr>
        </a:p>
      </dgm:t>
    </dgm:pt>
    <dgm:pt modelId="{EC79B1EF-AFB1-4B27-BA76-17499D7D8F14}" type="sibTrans" cxnId="{9E2FF5C3-A745-4751-9683-FB7F5BB993B5}">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4500C684-DF74-45F1-92CA-C47697331C32}">
      <dgm:prSet custT="1"/>
      <dgm:spPr/>
      <dgm:t>
        <a:bodyPr/>
        <a:lstStyle/>
        <a:p>
          <a:r>
            <a:rPr lang="en-US" sz="1800" b="0" dirty="0">
              <a:latin typeface="Times New Roman" panose="02020603050405020304" pitchFamily="18" charset="0"/>
              <a:cs typeface="Times New Roman" panose="02020603050405020304" pitchFamily="18" charset="0"/>
            </a:rPr>
            <a:t>Investigate </a:t>
          </a:r>
          <a:r>
            <a:rPr lang="en-US" sz="1800" b="0" dirty="0" err="1">
              <a:latin typeface="Times New Roman" panose="02020603050405020304" pitchFamily="18" charset="0"/>
              <a:cs typeface="Times New Roman" panose="02020603050405020304" pitchFamily="18" charset="0"/>
            </a:rPr>
            <a:t>Jsc</a:t>
          </a:r>
          <a:r>
            <a:rPr lang="en-US" sz="1800" b="0" dirty="0">
              <a:latin typeface="Times New Roman" panose="02020603050405020304" pitchFamily="18" charset="0"/>
              <a:cs typeface="Times New Roman" panose="02020603050405020304" pitchFamily="18" charset="0"/>
            </a:rPr>
            <a:t> and PCE improvement</a:t>
          </a:r>
        </a:p>
      </dgm:t>
    </dgm:pt>
    <dgm:pt modelId="{E4D1E9B1-1D83-4CED-A1C1-1420974A55FB}" type="parTrans" cxnId="{A41F08BE-F94B-4D43-9794-C651CD12C2B6}">
      <dgm:prSet/>
      <dgm:spPr/>
      <dgm:t>
        <a:bodyPr/>
        <a:lstStyle/>
        <a:p>
          <a:endParaRPr lang="en-US" sz="1800" b="0">
            <a:latin typeface="Times New Roman" panose="02020603050405020304" pitchFamily="18" charset="0"/>
            <a:cs typeface="Times New Roman" panose="02020603050405020304" pitchFamily="18" charset="0"/>
          </a:endParaRPr>
        </a:p>
      </dgm:t>
    </dgm:pt>
    <dgm:pt modelId="{E90068F5-86B3-4C8F-A911-A5949AE8B5DD}" type="sibTrans" cxnId="{A41F08BE-F94B-4D43-9794-C651CD12C2B6}">
      <dgm:prSet/>
      <dgm:spPr/>
      <dgm:t>
        <a:bodyPr/>
        <a:lstStyle/>
        <a:p>
          <a:endParaRPr lang="en-US" sz="1800" b="0">
            <a:latin typeface="Times New Roman" panose="02020603050405020304" pitchFamily="18" charset="0"/>
            <a:cs typeface="Times New Roman" panose="02020603050405020304" pitchFamily="18" charset="0"/>
          </a:endParaRPr>
        </a:p>
      </dgm:t>
    </dgm:pt>
    <dgm:pt modelId="{CD7350DE-4444-4B35-AD00-3CCF12F94FD2}">
      <dgm:prSet phldrT="[Text]" custT="1"/>
      <dgm:spPr/>
      <dgm:t>
        <a:bodyPr/>
        <a:lstStyle/>
        <a:p>
          <a:r>
            <a:rPr lang="en-US" sz="1800" b="0" dirty="0">
              <a:latin typeface="Times New Roman" panose="02020603050405020304" pitchFamily="18" charset="0"/>
              <a:cs typeface="Times New Roman" panose="02020603050405020304" pitchFamily="18" charset="0"/>
            </a:rPr>
            <a:t>Apply in front layer</a:t>
          </a:r>
        </a:p>
      </dgm:t>
    </dgm:pt>
    <dgm:pt modelId="{B7A3C4B8-EBEE-4065-9D4A-4E282F3C0125}" type="parTrans" cxnId="{16C1C546-4D4D-4128-92BA-B1C23516EBBB}">
      <dgm:prSet/>
      <dgm:spPr/>
      <dgm:t>
        <a:bodyPr/>
        <a:lstStyle/>
        <a:p>
          <a:endParaRPr lang="en-US" sz="1800" b="0">
            <a:latin typeface="Times New Roman" panose="02020603050405020304" pitchFamily="18" charset="0"/>
            <a:cs typeface="Times New Roman" panose="02020603050405020304" pitchFamily="18" charset="0"/>
          </a:endParaRPr>
        </a:p>
      </dgm:t>
    </dgm:pt>
    <dgm:pt modelId="{1B6AA423-1610-4A1A-A8AC-DF4E3FAF5FC1}" type="sibTrans" cxnId="{16C1C546-4D4D-4128-92BA-B1C23516EBBB}">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1C7E96E0-D034-4C28-96AE-7F380111EC98}" type="pres">
      <dgm:prSet presAssocID="{A1544D81-B1E2-46AE-ACAF-45725F813E0C}" presName="Name0" presStyleCnt="0">
        <dgm:presLayoutVars>
          <dgm:dir/>
          <dgm:resizeHandles val="exact"/>
        </dgm:presLayoutVars>
      </dgm:prSet>
      <dgm:spPr/>
    </dgm:pt>
    <dgm:pt modelId="{62A67440-DCB0-4114-9848-FA7731F3B806}" type="pres">
      <dgm:prSet presAssocID="{9A6FEF8B-9EB2-4D50-AC16-5ABA7EA5694F}" presName="node" presStyleLbl="node1" presStyleIdx="0" presStyleCnt="5" custScaleX="140960" custScaleY="96502" custLinFactNeighborX="10295" custLinFactNeighborY="1984">
        <dgm:presLayoutVars>
          <dgm:bulletEnabled val="1"/>
        </dgm:presLayoutVars>
      </dgm:prSet>
      <dgm:spPr/>
    </dgm:pt>
    <dgm:pt modelId="{4C4262D9-6572-4AE6-9F49-51C7E6772037}" type="pres">
      <dgm:prSet presAssocID="{6B280A5A-5301-4433-81DA-247A158F0CFC}" presName="sibTrans" presStyleLbl="sibTrans2D1" presStyleIdx="0" presStyleCnt="4"/>
      <dgm:spPr/>
    </dgm:pt>
    <dgm:pt modelId="{E51B6D4B-1EC7-4B16-9C93-C79892276317}" type="pres">
      <dgm:prSet presAssocID="{6B280A5A-5301-4433-81DA-247A158F0CFC}" presName="connectorText" presStyleLbl="sibTrans2D1" presStyleIdx="0" presStyleCnt="4"/>
      <dgm:spPr/>
    </dgm:pt>
    <dgm:pt modelId="{60A9D5A9-6173-4777-9D04-23E901E9510B}" type="pres">
      <dgm:prSet presAssocID="{CD7350DE-4444-4B35-AD00-3CCF12F94FD2}" presName="node" presStyleLbl="node1" presStyleIdx="1" presStyleCnt="5" custScaleX="136904">
        <dgm:presLayoutVars>
          <dgm:bulletEnabled val="1"/>
        </dgm:presLayoutVars>
      </dgm:prSet>
      <dgm:spPr/>
    </dgm:pt>
    <dgm:pt modelId="{80E1B200-D13A-4B54-B8EF-F3CE3FC78049}" type="pres">
      <dgm:prSet presAssocID="{1B6AA423-1610-4A1A-A8AC-DF4E3FAF5FC1}" presName="sibTrans" presStyleLbl="sibTrans2D1" presStyleIdx="1" presStyleCnt="4"/>
      <dgm:spPr/>
    </dgm:pt>
    <dgm:pt modelId="{CDDEFD3E-0592-4BC5-BD16-C84C5BA771F5}" type="pres">
      <dgm:prSet presAssocID="{1B6AA423-1610-4A1A-A8AC-DF4E3FAF5FC1}" presName="connectorText" presStyleLbl="sibTrans2D1" presStyleIdx="1" presStyleCnt="4"/>
      <dgm:spPr/>
    </dgm:pt>
    <dgm:pt modelId="{7601C065-C71A-4619-A6E4-F38CA6D5B4DF}" type="pres">
      <dgm:prSet presAssocID="{B04DF5DE-62B5-4ADB-8FB7-89730DC2C13B}" presName="node" presStyleLbl="node1" presStyleIdx="2" presStyleCnt="5" custScaleX="141350">
        <dgm:presLayoutVars>
          <dgm:bulletEnabled val="1"/>
        </dgm:presLayoutVars>
      </dgm:prSet>
      <dgm:spPr/>
    </dgm:pt>
    <dgm:pt modelId="{8AC6E38E-668D-46F6-A9F7-9790FBEA9680}" type="pres">
      <dgm:prSet presAssocID="{B29744BC-CF73-45D5-A983-7919573B6B47}" presName="sibTrans" presStyleLbl="sibTrans2D1" presStyleIdx="2" presStyleCnt="4"/>
      <dgm:spPr/>
    </dgm:pt>
    <dgm:pt modelId="{A1AAC7CF-06EF-49EF-A7A8-AC532CC7015C}" type="pres">
      <dgm:prSet presAssocID="{B29744BC-CF73-45D5-A983-7919573B6B47}" presName="connectorText" presStyleLbl="sibTrans2D1" presStyleIdx="2" presStyleCnt="4"/>
      <dgm:spPr/>
    </dgm:pt>
    <dgm:pt modelId="{DB35C980-2B5A-4EEB-8F1D-406FDDB95166}" type="pres">
      <dgm:prSet presAssocID="{0DE07368-8510-474B-9F2A-3D7FF2E6D039}" presName="node" presStyleLbl="node1" presStyleIdx="3" presStyleCnt="5" custScaleX="118734">
        <dgm:presLayoutVars>
          <dgm:bulletEnabled val="1"/>
        </dgm:presLayoutVars>
      </dgm:prSet>
      <dgm:spPr/>
    </dgm:pt>
    <dgm:pt modelId="{BED54DFE-EA5B-48DF-AB81-85B795B7371A}" type="pres">
      <dgm:prSet presAssocID="{EC79B1EF-AFB1-4B27-BA76-17499D7D8F14}" presName="sibTrans" presStyleLbl="sibTrans2D1" presStyleIdx="3" presStyleCnt="4"/>
      <dgm:spPr/>
    </dgm:pt>
    <dgm:pt modelId="{8AF6F82A-1AE3-4A73-9180-A1EA4492E77B}" type="pres">
      <dgm:prSet presAssocID="{EC79B1EF-AFB1-4B27-BA76-17499D7D8F14}" presName="connectorText" presStyleLbl="sibTrans2D1" presStyleIdx="3" presStyleCnt="4"/>
      <dgm:spPr/>
    </dgm:pt>
    <dgm:pt modelId="{1F283C2F-4DDD-45EC-B913-1B009ED1AB4D}" type="pres">
      <dgm:prSet presAssocID="{4500C684-DF74-45F1-92CA-C47697331C32}" presName="node" presStyleLbl="node1" presStyleIdx="4" presStyleCnt="5">
        <dgm:presLayoutVars>
          <dgm:bulletEnabled val="1"/>
        </dgm:presLayoutVars>
      </dgm:prSet>
      <dgm:spPr/>
    </dgm:pt>
  </dgm:ptLst>
  <dgm:cxnLst>
    <dgm:cxn modelId="{7B6CB913-5A96-4A76-AC58-A8EBB0A9C300}" type="presOf" srcId="{6B280A5A-5301-4433-81DA-247A158F0CFC}" destId="{4C4262D9-6572-4AE6-9F49-51C7E6772037}" srcOrd="0" destOrd="0" presId="urn:microsoft.com/office/officeart/2005/8/layout/process1"/>
    <dgm:cxn modelId="{76B7231B-1B7B-47DC-A1D4-60828E1D2950}" type="presOf" srcId="{B29744BC-CF73-45D5-A983-7919573B6B47}" destId="{A1AAC7CF-06EF-49EF-A7A8-AC532CC7015C}" srcOrd="1" destOrd="0" presId="urn:microsoft.com/office/officeart/2005/8/layout/process1"/>
    <dgm:cxn modelId="{7A0D2936-5296-464B-AED5-96CAAE114DDC}" type="presOf" srcId="{A1544D81-B1E2-46AE-ACAF-45725F813E0C}" destId="{1C7E96E0-D034-4C28-96AE-7F380111EC98}" srcOrd="0" destOrd="0" presId="urn:microsoft.com/office/officeart/2005/8/layout/process1"/>
    <dgm:cxn modelId="{E5C0FC63-7D85-4320-B1DA-BEB30367E934}" type="presOf" srcId="{B04DF5DE-62B5-4ADB-8FB7-89730DC2C13B}" destId="{7601C065-C71A-4619-A6E4-F38CA6D5B4DF}" srcOrd="0" destOrd="0" presId="urn:microsoft.com/office/officeart/2005/8/layout/process1"/>
    <dgm:cxn modelId="{16C1C546-4D4D-4128-92BA-B1C23516EBBB}" srcId="{A1544D81-B1E2-46AE-ACAF-45725F813E0C}" destId="{CD7350DE-4444-4B35-AD00-3CCF12F94FD2}" srcOrd="1" destOrd="0" parTransId="{B7A3C4B8-EBEE-4065-9D4A-4E282F3C0125}" sibTransId="{1B6AA423-1610-4A1A-A8AC-DF4E3FAF5FC1}"/>
    <dgm:cxn modelId="{7DB24847-0951-4556-ACBD-2BB76AA66331}" type="presOf" srcId="{CD7350DE-4444-4B35-AD00-3CCF12F94FD2}" destId="{60A9D5A9-6173-4777-9D04-23E901E9510B}" srcOrd="0" destOrd="0" presId="urn:microsoft.com/office/officeart/2005/8/layout/process1"/>
    <dgm:cxn modelId="{5F82246A-964E-49A6-8F2D-A718F26712A8}" type="presOf" srcId="{0DE07368-8510-474B-9F2A-3D7FF2E6D039}" destId="{DB35C980-2B5A-4EEB-8F1D-406FDDB95166}" srcOrd="0" destOrd="0" presId="urn:microsoft.com/office/officeart/2005/8/layout/process1"/>
    <dgm:cxn modelId="{D524784B-1E26-4841-8AAE-C040FF38C4BE}" type="presOf" srcId="{B29744BC-CF73-45D5-A983-7919573B6B47}" destId="{8AC6E38E-668D-46F6-A9F7-9790FBEA9680}" srcOrd="0" destOrd="0" presId="urn:microsoft.com/office/officeart/2005/8/layout/process1"/>
    <dgm:cxn modelId="{EA31C3AA-5886-4B47-B423-D96CA2548D1D}" type="presOf" srcId="{4500C684-DF74-45F1-92CA-C47697331C32}" destId="{1F283C2F-4DDD-45EC-B913-1B009ED1AB4D}" srcOrd="0" destOrd="0" presId="urn:microsoft.com/office/officeart/2005/8/layout/process1"/>
    <dgm:cxn modelId="{C3C993B4-2654-4ECC-8543-19E11BE76A43}" type="presOf" srcId="{1B6AA423-1610-4A1A-A8AC-DF4E3FAF5FC1}" destId="{80E1B200-D13A-4B54-B8EF-F3CE3FC78049}" srcOrd="0" destOrd="0" presId="urn:microsoft.com/office/officeart/2005/8/layout/process1"/>
    <dgm:cxn modelId="{A41F08BE-F94B-4D43-9794-C651CD12C2B6}" srcId="{A1544D81-B1E2-46AE-ACAF-45725F813E0C}" destId="{4500C684-DF74-45F1-92CA-C47697331C32}" srcOrd="4" destOrd="0" parTransId="{E4D1E9B1-1D83-4CED-A1C1-1420974A55FB}" sibTransId="{E90068F5-86B3-4C8F-A911-A5949AE8B5DD}"/>
    <dgm:cxn modelId="{9E2FF5C3-A745-4751-9683-FB7F5BB993B5}" srcId="{A1544D81-B1E2-46AE-ACAF-45725F813E0C}" destId="{0DE07368-8510-474B-9F2A-3D7FF2E6D039}" srcOrd="3" destOrd="0" parTransId="{E4440FA6-29D6-4B71-808D-C842AE822182}" sibTransId="{EC79B1EF-AFB1-4B27-BA76-17499D7D8F14}"/>
    <dgm:cxn modelId="{66AA07C5-97B4-49A4-8BF4-92EB92672BD5}" srcId="{A1544D81-B1E2-46AE-ACAF-45725F813E0C}" destId="{B04DF5DE-62B5-4ADB-8FB7-89730DC2C13B}" srcOrd="2" destOrd="0" parTransId="{9D889450-A4CE-45E2-A13D-5EC9E2B3934E}" sibTransId="{B29744BC-CF73-45D5-A983-7919573B6B47}"/>
    <dgm:cxn modelId="{839C2DC9-BC95-497B-81F3-8BD9A168090C}" type="presOf" srcId="{1B6AA423-1610-4A1A-A8AC-DF4E3FAF5FC1}" destId="{CDDEFD3E-0592-4BC5-BD16-C84C5BA771F5}" srcOrd="1" destOrd="0" presId="urn:microsoft.com/office/officeart/2005/8/layout/process1"/>
    <dgm:cxn modelId="{FBC584D2-7F96-4452-8817-D03923D14CBE}" type="presOf" srcId="{EC79B1EF-AFB1-4B27-BA76-17499D7D8F14}" destId="{8AF6F82A-1AE3-4A73-9180-A1EA4492E77B}" srcOrd="1" destOrd="0" presId="urn:microsoft.com/office/officeart/2005/8/layout/process1"/>
    <dgm:cxn modelId="{0F65B5DE-A787-4CD6-9AB0-31BDFCEE6CFC}" type="presOf" srcId="{EC79B1EF-AFB1-4B27-BA76-17499D7D8F14}" destId="{BED54DFE-EA5B-48DF-AB81-85B795B7371A}" srcOrd="0" destOrd="0" presId="urn:microsoft.com/office/officeart/2005/8/layout/process1"/>
    <dgm:cxn modelId="{50552DEC-C74B-4D76-BECC-0B870FB21432}" type="presOf" srcId="{6B280A5A-5301-4433-81DA-247A158F0CFC}" destId="{E51B6D4B-1EC7-4B16-9C93-C79892276317}" srcOrd="1" destOrd="0" presId="urn:microsoft.com/office/officeart/2005/8/layout/process1"/>
    <dgm:cxn modelId="{0D1464F8-14C3-4F6A-A608-1AF3C238192C}" type="presOf" srcId="{9A6FEF8B-9EB2-4D50-AC16-5ABA7EA5694F}" destId="{62A67440-DCB0-4114-9848-FA7731F3B806}" srcOrd="0" destOrd="0" presId="urn:microsoft.com/office/officeart/2005/8/layout/process1"/>
    <dgm:cxn modelId="{3D648EFE-C3A7-4832-A4FC-60262B5C3B84}" srcId="{A1544D81-B1E2-46AE-ACAF-45725F813E0C}" destId="{9A6FEF8B-9EB2-4D50-AC16-5ABA7EA5694F}" srcOrd="0" destOrd="0" parTransId="{FD27F78A-817E-4C3A-92F5-55103653A194}" sibTransId="{6B280A5A-5301-4433-81DA-247A158F0CFC}"/>
    <dgm:cxn modelId="{CD915675-2CD7-4B5B-8294-31A377EF3101}" type="presParOf" srcId="{1C7E96E0-D034-4C28-96AE-7F380111EC98}" destId="{62A67440-DCB0-4114-9848-FA7731F3B806}" srcOrd="0" destOrd="0" presId="urn:microsoft.com/office/officeart/2005/8/layout/process1"/>
    <dgm:cxn modelId="{92EB19A9-AF59-48EC-BA89-D91BEFBB97F6}" type="presParOf" srcId="{1C7E96E0-D034-4C28-96AE-7F380111EC98}" destId="{4C4262D9-6572-4AE6-9F49-51C7E6772037}" srcOrd="1" destOrd="0" presId="urn:microsoft.com/office/officeart/2005/8/layout/process1"/>
    <dgm:cxn modelId="{3837979E-7F86-4052-9077-06AD2AB4A6BC}" type="presParOf" srcId="{4C4262D9-6572-4AE6-9F49-51C7E6772037}" destId="{E51B6D4B-1EC7-4B16-9C93-C79892276317}" srcOrd="0" destOrd="0" presId="urn:microsoft.com/office/officeart/2005/8/layout/process1"/>
    <dgm:cxn modelId="{24B50915-B9A6-419F-AF35-4490821F8D6A}" type="presParOf" srcId="{1C7E96E0-D034-4C28-96AE-7F380111EC98}" destId="{60A9D5A9-6173-4777-9D04-23E901E9510B}" srcOrd="2" destOrd="0" presId="urn:microsoft.com/office/officeart/2005/8/layout/process1"/>
    <dgm:cxn modelId="{C575A2E0-3C18-4D4E-B867-2C62912BDB88}" type="presParOf" srcId="{1C7E96E0-D034-4C28-96AE-7F380111EC98}" destId="{80E1B200-D13A-4B54-B8EF-F3CE3FC78049}" srcOrd="3" destOrd="0" presId="urn:microsoft.com/office/officeart/2005/8/layout/process1"/>
    <dgm:cxn modelId="{4086F8A6-0888-4E54-90C8-0FD2ECC76A37}" type="presParOf" srcId="{80E1B200-D13A-4B54-B8EF-F3CE3FC78049}" destId="{CDDEFD3E-0592-4BC5-BD16-C84C5BA771F5}" srcOrd="0" destOrd="0" presId="urn:microsoft.com/office/officeart/2005/8/layout/process1"/>
    <dgm:cxn modelId="{54791E92-9E85-481F-A400-982A7770DAB2}" type="presParOf" srcId="{1C7E96E0-D034-4C28-96AE-7F380111EC98}" destId="{7601C065-C71A-4619-A6E4-F38CA6D5B4DF}" srcOrd="4" destOrd="0" presId="urn:microsoft.com/office/officeart/2005/8/layout/process1"/>
    <dgm:cxn modelId="{A5FA4A84-0F85-425B-815E-E074B4A44E1E}" type="presParOf" srcId="{1C7E96E0-D034-4C28-96AE-7F380111EC98}" destId="{8AC6E38E-668D-46F6-A9F7-9790FBEA9680}" srcOrd="5" destOrd="0" presId="urn:microsoft.com/office/officeart/2005/8/layout/process1"/>
    <dgm:cxn modelId="{EB1A73D8-1035-48B2-97B2-E6F8C28E5260}" type="presParOf" srcId="{8AC6E38E-668D-46F6-A9F7-9790FBEA9680}" destId="{A1AAC7CF-06EF-49EF-A7A8-AC532CC7015C}" srcOrd="0" destOrd="0" presId="urn:microsoft.com/office/officeart/2005/8/layout/process1"/>
    <dgm:cxn modelId="{6984FD76-5019-4BA4-A42A-28CEAC0D7ACC}" type="presParOf" srcId="{1C7E96E0-D034-4C28-96AE-7F380111EC98}" destId="{DB35C980-2B5A-4EEB-8F1D-406FDDB95166}" srcOrd="6" destOrd="0" presId="urn:microsoft.com/office/officeart/2005/8/layout/process1"/>
    <dgm:cxn modelId="{10A2C2ED-BE72-4BF3-98FF-0FEEF1E62276}" type="presParOf" srcId="{1C7E96E0-D034-4C28-96AE-7F380111EC98}" destId="{BED54DFE-EA5B-48DF-AB81-85B795B7371A}" srcOrd="7" destOrd="0" presId="urn:microsoft.com/office/officeart/2005/8/layout/process1"/>
    <dgm:cxn modelId="{3AAB975F-922D-41E3-8002-F4601B7D3A0A}" type="presParOf" srcId="{BED54DFE-EA5B-48DF-AB81-85B795B7371A}" destId="{8AF6F82A-1AE3-4A73-9180-A1EA4492E77B}" srcOrd="0" destOrd="0" presId="urn:microsoft.com/office/officeart/2005/8/layout/process1"/>
    <dgm:cxn modelId="{68C431AB-2545-4E37-B422-6769C4AD67E1}" type="presParOf" srcId="{1C7E96E0-D034-4C28-96AE-7F380111EC98}" destId="{1F283C2F-4DDD-45EC-B913-1B009ED1AB4D}"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noFill/>
      </dgm:spPr>
      <dgm:t>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a:noFill/>
        <a:ln>
          <a:solidFill>
            <a:schemeClr val="tx1"/>
          </a:solidFill>
        </a:ln>
      </dgm:spPr>
      <dgm:t>
        <a:bodyPr/>
        <a:lstStyle/>
        <a:p>
          <a:r>
            <a:rPr lang="en-US" sz="1800" b="1" dirty="0">
              <a:solidFill>
                <a:schemeClr val="tx1"/>
              </a:solidFill>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a:solidFill>
          <a:schemeClr val="bg1"/>
        </a:solidFill>
        <a:ln>
          <a:solidFill>
            <a:schemeClr val="tx1"/>
          </a:solidFill>
        </a:ln>
      </dgm:spPr>
      <dgm:t>
        <a:bodyPr/>
        <a:lstStyle/>
        <a:p>
          <a:r>
            <a:rPr lang="en-US" sz="1800" b="1">
              <a:solidFill>
                <a:sysClr val="windowText" lastClr="000000"/>
              </a:solidFill>
              <a:latin typeface="Times New Roman" panose="02020603050405020304" pitchFamily="18" charset="0"/>
              <a:cs typeface="Times New Roman" panose="02020603050405020304" pitchFamily="18" charset="0"/>
            </a:rPr>
            <a:t>Simulation</a:t>
          </a:r>
          <a:endParaRPr lang="en-US" sz="1800" b="1" dirty="0">
            <a:solidFill>
              <a:sysClr val="windowText" lastClr="000000"/>
            </a:solidFill>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a:solidFill>
          <a:srgbClr val="393B7C"/>
        </a:solidFill>
        <a:ln>
          <a:noFill/>
        </a:ln>
      </dgm:spPr>
      <dgm:t>
        <a:bodyPr/>
        <a:lstStyle/>
        <a:p>
          <a:r>
            <a:rPr lang="en-US" sz="1800" b="1" dirty="0">
              <a:solidFill>
                <a:schemeClr val="bg1"/>
              </a:solidFill>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solidFill>
          <a:srgbClr val="393B7C"/>
        </a:solidFill>
      </dgm:spPr>
      <dgm:t>
        <a:bodyPr/>
        <a:lstStyle/>
        <a:p>
          <a:r>
            <a:rPr lang="en-US" sz="1800" b="1" dirty="0">
              <a:solidFill>
                <a:schemeClr val="bg1"/>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dgm:t>
        <a:bodyPr/>
        <a:lstStyle/>
        <a:p>
          <a:r>
            <a:rPr lang="en-US" sz="1800" b="1" dirty="0">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dgm:t>
        <a:bodyPr/>
        <a:lstStyle/>
        <a:p>
          <a:r>
            <a:rPr lang="en-US" sz="1800" b="1">
              <a:latin typeface="Times New Roman" panose="02020603050405020304" pitchFamily="18" charset="0"/>
              <a:cs typeface="Times New Roman" panose="02020603050405020304" pitchFamily="18" charset="0"/>
            </a:rPr>
            <a:t>Simulation</a:t>
          </a:r>
          <a:endParaRPr lang="en-US" sz="1800" b="1" dirty="0">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solidFill>
          <a:srgbClr val="393B7C"/>
        </a:solidFill>
      </dgm:spPr>
      <dgm:t>
        <a:bodyPr/>
        <a:lstStyle/>
        <a:p>
          <a:r>
            <a:rPr lang="en-US" sz="1800" b="1" dirty="0">
              <a:solidFill>
                <a:schemeClr val="bg1"/>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dgm:t>
        <a:bodyPr/>
        <a:lstStyle/>
        <a:p>
          <a:r>
            <a:rPr lang="en-US" sz="1800" b="1" dirty="0">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dgm:t>
        <a:bodyPr/>
        <a:lstStyle/>
        <a:p>
          <a:r>
            <a:rPr lang="en-US" sz="1800" b="1">
              <a:latin typeface="Times New Roman" panose="02020603050405020304" pitchFamily="18" charset="0"/>
              <a:cs typeface="Times New Roman" panose="02020603050405020304" pitchFamily="18" charset="0"/>
            </a:rPr>
            <a:t>Simulation</a:t>
          </a:r>
          <a:endParaRPr lang="en-US" sz="1800" b="1" dirty="0">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solidFill>
          <a:srgbClr val="393B7C"/>
        </a:solidFill>
      </dgm:spPr>
      <dgm:t>
        <a:bodyPr/>
        <a:lstStyle/>
        <a:p>
          <a:r>
            <a:rPr lang="en-US" sz="1800" b="1" dirty="0">
              <a:solidFill>
                <a:schemeClr val="bg1"/>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dgm:t>
        <a:bodyPr/>
        <a:lstStyle/>
        <a:p>
          <a:r>
            <a:rPr lang="en-US" sz="1800" b="1" dirty="0">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dgm:t>
        <a:bodyPr/>
        <a:lstStyle/>
        <a:p>
          <a:r>
            <a:rPr lang="en-US" sz="1800" b="1">
              <a:latin typeface="Times New Roman" panose="02020603050405020304" pitchFamily="18" charset="0"/>
              <a:cs typeface="Times New Roman" panose="02020603050405020304" pitchFamily="18" charset="0"/>
            </a:rPr>
            <a:t>Simulation</a:t>
          </a:r>
          <a:endParaRPr lang="en-US" sz="1800" b="1" dirty="0">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noFill/>
      </dgm:spPr>
      <dgm:t>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a:solidFill>
          <a:srgbClr val="393B7C"/>
        </a:solidFill>
        <a:ln>
          <a:noFill/>
        </a:ln>
      </dgm:spPr>
      <dgm:t>
        <a:bodyPr/>
        <a:lstStyle/>
        <a:p>
          <a:r>
            <a:rPr lang="en-US" sz="1800" b="1" dirty="0">
              <a:solidFill>
                <a:schemeClr val="bg1"/>
              </a:solidFill>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dgm:t>
        <a:bodyPr/>
        <a:lstStyle/>
        <a:p>
          <a:r>
            <a:rPr lang="en-US" sz="1800" b="1">
              <a:latin typeface="Times New Roman" panose="02020603050405020304" pitchFamily="18" charset="0"/>
              <a:cs typeface="Times New Roman" panose="02020603050405020304" pitchFamily="18" charset="0"/>
            </a:rPr>
            <a:t>Simulation</a:t>
          </a:r>
          <a:endParaRPr lang="en-US" sz="1800" b="1" dirty="0">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noFill/>
      </dgm:spPr>
      <dgm:t>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a:noFill/>
        <a:ln>
          <a:solidFill>
            <a:schemeClr val="tx1"/>
          </a:solidFill>
        </a:ln>
      </dgm:spPr>
      <dgm:t>
        <a:bodyPr/>
        <a:lstStyle/>
        <a:p>
          <a:r>
            <a:rPr lang="en-US" sz="1800" b="1" dirty="0">
              <a:solidFill>
                <a:schemeClr val="tx1"/>
              </a:solidFill>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a:solidFill>
          <a:srgbClr val="393B7C"/>
        </a:solidFill>
        <a:ln>
          <a:noFill/>
        </a:ln>
      </dgm:spPr>
      <dgm:t>
        <a:bodyPr/>
        <a:lstStyle/>
        <a:p>
          <a:r>
            <a:rPr lang="en-US" sz="1800" b="1">
              <a:solidFill>
                <a:schemeClr val="bg1"/>
              </a:solidFill>
              <a:latin typeface="Times New Roman" panose="02020603050405020304" pitchFamily="18" charset="0"/>
              <a:cs typeface="Times New Roman" panose="02020603050405020304" pitchFamily="18" charset="0"/>
            </a:rPr>
            <a:t>Simulation</a:t>
          </a:r>
          <a:endParaRPr lang="en-US" sz="1800" b="1" dirty="0">
            <a:solidFill>
              <a:schemeClr val="bg1"/>
            </a:solidFill>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E5C869-DDCF-4D71-BEF5-AFE2183AF389}" type="doc">
      <dgm:prSet loTypeId="urn:microsoft.com/office/officeart/2005/8/layout/process1" loCatId="process" qsTypeId="urn:microsoft.com/office/officeart/2005/8/quickstyle/simple1" qsCatId="simple" csTypeId="urn:microsoft.com/office/officeart/2005/8/colors/accent0_1" csCatId="mainScheme" phldr="1"/>
      <dgm:spPr/>
    </dgm:pt>
    <dgm:pt modelId="{C7DA5842-092C-4FA4-923A-68589F4C17C8}">
      <dgm:prSet phldrT="[Text]" custT="1"/>
      <dgm:spPr/>
      <dgm:t>
        <a:bodyPr/>
        <a:lstStyle/>
        <a:p>
          <a:r>
            <a:rPr lang="en-US" sz="1800" b="0" dirty="0">
              <a:latin typeface="Times New Roman" panose="02020603050405020304" pitchFamily="18" charset="0"/>
              <a:cs typeface="Times New Roman" panose="02020603050405020304" pitchFamily="18" charset="0"/>
            </a:rPr>
            <a:t>Select </a:t>
          </a:r>
          <a:r>
            <a:rPr lang="en-US" sz="1800" b="1" dirty="0">
              <a:latin typeface="Times New Roman" panose="02020603050405020304" pitchFamily="18" charset="0"/>
              <a:cs typeface="Times New Roman" panose="02020603050405020304" pitchFamily="18" charset="0"/>
            </a:rPr>
            <a:t>ARC Material </a:t>
          </a:r>
          <a:r>
            <a:rPr lang="en-US" sz="1800" b="0" dirty="0">
              <a:latin typeface="Times New Roman" panose="02020603050405020304" pitchFamily="18" charset="0"/>
              <a:cs typeface="Times New Roman" panose="02020603050405020304" pitchFamily="18" charset="0"/>
            </a:rPr>
            <a:t>with Proper Refractive Index</a:t>
          </a:r>
        </a:p>
      </dgm:t>
    </dgm:pt>
    <dgm:pt modelId="{5D5E1617-3417-4F2C-A250-05A6F005FBF6}" type="parTrans" cxnId="{3D223266-4B32-431B-92DE-7A34A99078CA}">
      <dgm:prSet/>
      <dgm:spPr/>
      <dgm:t>
        <a:bodyPr/>
        <a:lstStyle/>
        <a:p>
          <a:endParaRPr lang="en-US" sz="1800" b="0">
            <a:latin typeface="Times New Roman" panose="02020603050405020304" pitchFamily="18" charset="0"/>
            <a:cs typeface="Times New Roman" panose="02020603050405020304" pitchFamily="18" charset="0"/>
          </a:endParaRPr>
        </a:p>
      </dgm:t>
    </dgm:pt>
    <dgm:pt modelId="{5C1035AB-5D46-44EC-98D0-CDD514E09EFB}" type="sibTrans" cxnId="{3D223266-4B32-431B-92DE-7A34A99078CA}">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4723F2BD-358F-4E7B-A020-ECA0D4E00A00}">
      <dgm:prSet custT="1"/>
      <dgm:spPr/>
      <dgm:t>
        <a:bodyPr/>
        <a:lstStyle/>
        <a:p>
          <a:r>
            <a:rPr lang="en-US" sz="1800" b="0" dirty="0">
              <a:latin typeface="Times New Roman" panose="02020603050405020304" pitchFamily="18" charset="0"/>
              <a:cs typeface="Times New Roman" panose="02020603050405020304" pitchFamily="18" charset="0"/>
            </a:rPr>
            <a:t>Apply in the Top Portion</a:t>
          </a:r>
        </a:p>
      </dgm:t>
    </dgm:pt>
    <dgm:pt modelId="{76D32EB2-093C-4E25-BE5A-AAB32090B03E}" type="parTrans" cxnId="{B1D65568-ED2F-4C82-9564-F3FCC982896A}">
      <dgm:prSet/>
      <dgm:spPr/>
      <dgm:t>
        <a:bodyPr/>
        <a:lstStyle/>
        <a:p>
          <a:endParaRPr lang="en-US" sz="1800" b="0">
            <a:latin typeface="Times New Roman" panose="02020603050405020304" pitchFamily="18" charset="0"/>
            <a:cs typeface="Times New Roman" panose="02020603050405020304" pitchFamily="18" charset="0"/>
          </a:endParaRPr>
        </a:p>
      </dgm:t>
    </dgm:pt>
    <dgm:pt modelId="{27671BBC-EEF7-4343-B315-239D6DB3AA56}" type="sibTrans" cxnId="{B1D65568-ED2F-4C82-9564-F3FCC982896A}">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A42AA666-2D2B-48FE-AEC0-34232D6D0EDE}">
      <dgm:prSet custT="1"/>
      <dgm:spPr/>
      <dgm:t>
        <a:bodyPr/>
        <a:lstStyle/>
        <a:p>
          <a:r>
            <a:rPr lang="en-US" sz="1800" b="0" dirty="0">
              <a:latin typeface="Times New Roman" panose="02020603050405020304" pitchFamily="18" charset="0"/>
              <a:cs typeface="Times New Roman" panose="02020603050405020304" pitchFamily="18" charset="0"/>
            </a:rPr>
            <a:t>Optimize Thickness </a:t>
          </a:r>
        </a:p>
      </dgm:t>
    </dgm:pt>
    <dgm:pt modelId="{66B82110-6BFF-4C2F-9C01-F4F173CE2551}" type="parTrans" cxnId="{5D534C28-5EDC-4E0B-921B-D8FE954EC8B7}">
      <dgm:prSet/>
      <dgm:spPr/>
      <dgm:t>
        <a:bodyPr/>
        <a:lstStyle/>
        <a:p>
          <a:endParaRPr lang="en-US" sz="1800" b="0">
            <a:latin typeface="Times New Roman" panose="02020603050405020304" pitchFamily="18" charset="0"/>
            <a:cs typeface="Times New Roman" panose="02020603050405020304" pitchFamily="18" charset="0"/>
          </a:endParaRPr>
        </a:p>
      </dgm:t>
    </dgm:pt>
    <dgm:pt modelId="{42F63555-04CE-4D72-B762-6C4C1310EB97}" type="sibTrans" cxnId="{5D534C28-5EDC-4E0B-921B-D8FE954EC8B7}">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DFDA70B4-47F0-4517-9103-292B75A930C3}">
      <dgm:prSet custT="1"/>
      <dgm:spPr/>
      <dgm:t>
        <a:bodyPr/>
        <a:lstStyle/>
        <a:p>
          <a:r>
            <a:rPr lang="en-US" sz="1800" b="0" dirty="0">
              <a:latin typeface="Times New Roman" panose="02020603050405020304" pitchFamily="18" charset="0"/>
              <a:cs typeface="Times New Roman" panose="02020603050405020304" pitchFamily="18" charset="0"/>
            </a:rPr>
            <a:t>Investigate Transmission, Absorption &amp; Reflection Profiles</a:t>
          </a:r>
        </a:p>
      </dgm:t>
    </dgm:pt>
    <dgm:pt modelId="{C776BE1E-04D3-4E7A-9F0A-CC3720924D63}" type="parTrans" cxnId="{A96D6274-C188-4CDF-9C99-4B64E354AA0A}">
      <dgm:prSet/>
      <dgm:spPr/>
      <dgm:t>
        <a:bodyPr/>
        <a:lstStyle/>
        <a:p>
          <a:endParaRPr lang="en-US" sz="1800" b="0">
            <a:latin typeface="Times New Roman" panose="02020603050405020304" pitchFamily="18" charset="0"/>
            <a:cs typeface="Times New Roman" panose="02020603050405020304" pitchFamily="18" charset="0"/>
          </a:endParaRPr>
        </a:p>
      </dgm:t>
    </dgm:pt>
    <dgm:pt modelId="{8F76EC3A-9BE1-474E-8915-F2A2D781A98F}" type="sibTrans" cxnId="{A96D6274-C188-4CDF-9C99-4B64E354AA0A}">
      <dgm:prSet custT="1"/>
      <dgm:spPr/>
      <dgm:t>
        <a:bodyPr/>
        <a:lstStyle/>
        <a:p>
          <a:endParaRPr lang="en-US" sz="1800" b="0">
            <a:latin typeface="Times New Roman" panose="02020603050405020304" pitchFamily="18" charset="0"/>
            <a:cs typeface="Times New Roman" panose="02020603050405020304" pitchFamily="18" charset="0"/>
          </a:endParaRPr>
        </a:p>
      </dgm:t>
    </dgm:pt>
    <dgm:pt modelId="{6962781F-B593-4134-8D55-5E08DCA975A3}">
      <dgm:prSet custT="1"/>
      <dgm:spPr/>
      <dgm:t>
        <a:bodyPr/>
        <a:lstStyle/>
        <a:p>
          <a:r>
            <a:rPr lang="en-US" sz="1800" b="0" dirty="0">
              <a:latin typeface="Times New Roman" panose="02020603050405020304" pitchFamily="18" charset="0"/>
              <a:cs typeface="Times New Roman" panose="02020603050405020304" pitchFamily="18" charset="0"/>
            </a:rPr>
            <a:t>Investigate </a:t>
          </a:r>
          <a:r>
            <a:rPr lang="en-US" sz="1800" b="0" dirty="0" err="1">
              <a:latin typeface="Times New Roman" panose="02020603050405020304" pitchFamily="18" charset="0"/>
              <a:cs typeface="Times New Roman" panose="02020603050405020304" pitchFamily="18" charset="0"/>
            </a:rPr>
            <a:t>Jsc</a:t>
          </a:r>
          <a:r>
            <a:rPr lang="en-US" sz="1800" b="0" dirty="0">
              <a:latin typeface="Times New Roman" panose="02020603050405020304" pitchFamily="18" charset="0"/>
              <a:cs typeface="Times New Roman" panose="02020603050405020304" pitchFamily="18" charset="0"/>
            </a:rPr>
            <a:t> &amp; PCE improvement</a:t>
          </a:r>
        </a:p>
      </dgm:t>
    </dgm:pt>
    <dgm:pt modelId="{294B8091-0F4E-4FF0-BEFA-8C1171555DD4}" type="parTrans" cxnId="{CC134BE6-8B77-4819-BC7D-E6B980DBB156}">
      <dgm:prSet/>
      <dgm:spPr/>
      <dgm:t>
        <a:bodyPr/>
        <a:lstStyle/>
        <a:p>
          <a:endParaRPr lang="en-US" sz="1800" b="0">
            <a:latin typeface="Times New Roman" panose="02020603050405020304" pitchFamily="18" charset="0"/>
            <a:cs typeface="Times New Roman" panose="02020603050405020304" pitchFamily="18" charset="0"/>
          </a:endParaRPr>
        </a:p>
      </dgm:t>
    </dgm:pt>
    <dgm:pt modelId="{B26B6400-A70A-465D-ACFC-7528CCB9A377}" type="sibTrans" cxnId="{CC134BE6-8B77-4819-BC7D-E6B980DBB156}">
      <dgm:prSet/>
      <dgm:spPr/>
      <dgm:t>
        <a:bodyPr/>
        <a:lstStyle/>
        <a:p>
          <a:endParaRPr lang="en-US" sz="1800" b="0">
            <a:latin typeface="Times New Roman" panose="02020603050405020304" pitchFamily="18" charset="0"/>
            <a:cs typeface="Times New Roman" panose="02020603050405020304" pitchFamily="18" charset="0"/>
          </a:endParaRPr>
        </a:p>
      </dgm:t>
    </dgm:pt>
    <dgm:pt modelId="{0F9D5163-FDF7-463B-9D52-9F066B14381E}" type="pres">
      <dgm:prSet presAssocID="{07E5C869-DDCF-4D71-BEF5-AFE2183AF389}" presName="Name0" presStyleCnt="0">
        <dgm:presLayoutVars>
          <dgm:dir/>
          <dgm:resizeHandles val="exact"/>
        </dgm:presLayoutVars>
      </dgm:prSet>
      <dgm:spPr/>
    </dgm:pt>
    <dgm:pt modelId="{317D0EDC-2A30-4B51-9824-DA6E7AAB651A}" type="pres">
      <dgm:prSet presAssocID="{C7DA5842-092C-4FA4-923A-68589F4C17C8}" presName="node" presStyleLbl="node1" presStyleIdx="0" presStyleCnt="5">
        <dgm:presLayoutVars>
          <dgm:bulletEnabled val="1"/>
        </dgm:presLayoutVars>
      </dgm:prSet>
      <dgm:spPr/>
    </dgm:pt>
    <dgm:pt modelId="{3E37A72F-5DEF-42DA-AE89-DE5473043756}" type="pres">
      <dgm:prSet presAssocID="{5C1035AB-5D46-44EC-98D0-CDD514E09EFB}" presName="sibTrans" presStyleLbl="sibTrans2D1" presStyleIdx="0" presStyleCnt="4" custScaleX="118328" custScaleY="59426" custLinFactNeighborY="8577"/>
      <dgm:spPr/>
    </dgm:pt>
    <dgm:pt modelId="{8F1D5949-6AEC-47EA-A85D-A94B04D5CCB0}" type="pres">
      <dgm:prSet presAssocID="{5C1035AB-5D46-44EC-98D0-CDD514E09EFB}" presName="connectorText" presStyleLbl="sibTrans2D1" presStyleIdx="0" presStyleCnt="4"/>
      <dgm:spPr/>
    </dgm:pt>
    <dgm:pt modelId="{52C27622-A5EA-4231-BBAC-F40F27C60542}" type="pres">
      <dgm:prSet presAssocID="{4723F2BD-358F-4E7B-A020-ECA0D4E00A00}" presName="node" presStyleLbl="node1" presStyleIdx="1" presStyleCnt="5">
        <dgm:presLayoutVars>
          <dgm:bulletEnabled val="1"/>
        </dgm:presLayoutVars>
      </dgm:prSet>
      <dgm:spPr/>
    </dgm:pt>
    <dgm:pt modelId="{E7C06BD8-077D-4A8E-A8FE-0A4F702936D7}" type="pres">
      <dgm:prSet presAssocID="{27671BBC-EEF7-4343-B315-239D6DB3AA56}" presName="sibTrans" presStyleLbl="sibTrans2D1" presStyleIdx="1" presStyleCnt="4" custScaleX="118328" custScaleY="59426" custLinFactNeighborY="8577"/>
      <dgm:spPr/>
    </dgm:pt>
    <dgm:pt modelId="{63F111C5-D59A-4165-BBAE-943CDF4F4845}" type="pres">
      <dgm:prSet presAssocID="{27671BBC-EEF7-4343-B315-239D6DB3AA56}" presName="connectorText" presStyleLbl="sibTrans2D1" presStyleIdx="1" presStyleCnt="4"/>
      <dgm:spPr/>
    </dgm:pt>
    <dgm:pt modelId="{FDB0F230-656B-47FB-9903-533026AA83B5}" type="pres">
      <dgm:prSet presAssocID="{A42AA666-2D2B-48FE-AEC0-34232D6D0EDE}" presName="node" presStyleLbl="node1" presStyleIdx="2" presStyleCnt="5">
        <dgm:presLayoutVars>
          <dgm:bulletEnabled val="1"/>
        </dgm:presLayoutVars>
      </dgm:prSet>
      <dgm:spPr/>
    </dgm:pt>
    <dgm:pt modelId="{E020ADE4-5761-44E6-8893-9446C3984739}" type="pres">
      <dgm:prSet presAssocID="{42F63555-04CE-4D72-B762-6C4C1310EB97}" presName="sibTrans" presStyleLbl="sibTrans2D1" presStyleIdx="2" presStyleCnt="4" custScaleX="118328" custScaleY="59426"/>
      <dgm:spPr/>
    </dgm:pt>
    <dgm:pt modelId="{B46A05C0-4667-4215-AAD3-15938BA1326D}" type="pres">
      <dgm:prSet presAssocID="{42F63555-04CE-4D72-B762-6C4C1310EB97}" presName="connectorText" presStyleLbl="sibTrans2D1" presStyleIdx="2" presStyleCnt="4"/>
      <dgm:spPr/>
    </dgm:pt>
    <dgm:pt modelId="{F90CBCD1-9BE3-4212-ADB9-78B48218FC6B}" type="pres">
      <dgm:prSet presAssocID="{DFDA70B4-47F0-4517-9103-292B75A930C3}" presName="node" presStyleLbl="node1" presStyleIdx="3" presStyleCnt="5" custScaleX="120776">
        <dgm:presLayoutVars>
          <dgm:bulletEnabled val="1"/>
        </dgm:presLayoutVars>
      </dgm:prSet>
      <dgm:spPr/>
    </dgm:pt>
    <dgm:pt modelId="{79A5C622-1C5C-41D3-BDE6-B61D21FC2855}" type="pres">
      <dgm:prSet presAssocID="{8F76EC3A-9BE1-474E-8915-F2A2D781A98F}" presName="sibTrans" presStyleLbl="sibTrans2D1" presStyleIdx="3" presStyleCnt="4" custScaleX="118328" custScaleY="59426"/>
      <dgm:spPr/>
    </dgm:pt>
    <dgm:pt modelId="{F3E8564E-DE4C-43C5-9AB2-8E6A096BA48C}" type="pres">
      <dgm:prSet presAssocID="{8F76EC3A-9BE1-474E-8915-F2A2D781A98F}" presName="connectorText" presStyleLbl="sibTrans2D1" presStyleIdx="3" presStyleCnt="4"/>
      <dgm:spPr/>
    </dgm:pt>
    <dgm:pt modelId="{7BCDC15A-2738-42DF-B2FA-F1E652A344BD}" type="pres">
      <dgm:prSet presAssocID="{6962781F-B593-4134-8D55-5E08DCA975A3}" presName="node" presStyleLbl="node1" presStyleIdx="4" presStyleCnt="5" custScaleX="112228">
        <dgm:presLayoutVars>
          <dgm:bulletEnabled val="1"/>
        </dgm:presLayoutVars>
      </dgm:prSet>
      <dgm:spPr/>
    </dgm:pt>
  </dgm:ptLst>
  <dgm:cxnLst>
    <dgm:cxn modelId="{5D534C28-5EDC-4E0B-921B-D8FE954EC8B7}" srcId="{07E5C869-DDCF-4D71-BEF5-AFE2183AF389}" destId="{A42AA666-2D2B-48FE-AEC0-34232D6D0EDE}" srcOrd="2" destOrd="0" parTransId="{66B82110-6BFF-4C2F-9C01-F4F173CE2551}" sibTransId="{42F63555-04CE-4D72-B762-6C4C1310EB97}"/>
    <dgm:cxn modelId="{02F08C60-4EBC-4E7D-B55F-037D01BFFD35}" type="presOf" srcId="{DFDA70B4-47F0-4517-9103-292B75A930C3}" destId="{F90CBCD1-9BE3-4212-ADB9-78B48218FC6B}" srcOrd="0" destOrd="0" presId="urn:microsoft.com/office/officeart/2005/8/layout/process1"/>
    <dgm:cxn modelId="{3D223266-4B32-431B-92DE-7A34A99078CA}" srcId="{07E5C869-DDCF-4D71-BEF5-AFE2183AF389}" destId="{C7DA5842-092C-4FA4-923A-68589F4C17C8}" srcOrd="0" destOrd="0" parTransId="{5D5E1617-3417-4F2C-A250-05A6F005FBF6}" sibTransId="{5C1035AB-5D46-44EC-98D0-CDD514E09EFB}"/>
    <dgm:cxn modelId="{01D53747-1E37-4B61-98ED-835348D4FCF6}" type="presOf" srcId="{5C1035AB-5D46-44EC-98D0-CDD514E09EFB}" destId="{3E37A72F-5DEF-42DA-AE89-DE5473043756}" srcOrd="0" destOrd="0" presId="urn:microsoft.com/office/officeart/2005/8/layout/process1"/>
    <dgm:cxn modelId="{B1D65568-ED2F-4C82-9564-F3FCC982896A}" srcId="{07E5C869-DDCF-4D71-BEF5-AFE2183AF389}" destId="{4723F2BD-358F-4E7B-A020-ECA0D4E00A00}" srcOrd="1" destOrd="0" parTransId="{76D32EB2-093C-4E25-BE5A-AAB32090B03E}" sibTransId="{27671BBC-EEF7-4343-B315-239D6DB3AA56}"/>
    <dgm:cxn modelId="{BEC4EB6A-3416-4575-A345-29CE32160458}" type="presOf" srcId="{4723F2BD-358F-4E7B-A020-ECA0D4E00A00}" destId="{52C27622-A5EA-4231-BBAC-F40F27C60542}" srcOrd="0" destOrd="0" presId="urn:microsoft.com/office/officeart/2005/8/layout/process1"/>
    <dgm:cxn modelId="{0D36944E-59B1-48E4-9239-7699BD5A3796}" type="presOf" srcId="{A42AA666-2D2B-48FE-AEC0-34232D6D0EDE}" destId="{FDB0F230-656B-47FB-9903-533026AA83B5}" srcOrd="0" destOrd="0" presId="urn:microsoft.com/office/officeart/2005/8/layout/process1"/>
    <dgm:cxn modelId="{A96D6274-C188-4CDF-9C99-4B64E354AA0A}" srcId="{07E5C869-DDCF-4D71-BEF5-AFE2183AF389}" destId="{DFDA70B4-47F0-4517-9103-292B75A930C3}" srcOrd="3" destOrd="0" parTransId="{C776BE1E-04D3-4E7A-9F0A-CC3720924D63}" sibTransId="{8F76EC3A-9BE1-474E-8915-F2A2D781A98F}"/>
    <dgm:cxn modelId="{4871E157-335D-47A8-9528-0EA4DD865F6D}" type="presOf" srcId="{27671BBC-EEF7-4343-B315-239D6DB3AA56}" destId="{63F111C5-D59A-4165-BBAE-943CDF4F4845}" srcOrd="1" destOrd="0" presId="urn:microsoft.com/office/officeart/2005/8/layout/process1"/>
    <dgm:cxn modelId="{8CAB5091-EBE1-41AC-BAF9-3994CB2B5B2D}" type="presOf" srcId="{27671BBC-EEF7-4343-B315-239D6DB3AA56}" destId="{E7C06BD8-077D-4A8E-A8FE-0A4F702936D7}" srcOrd="0" destOrd="0" presId="urn:microsoft.com/office/officeart/2005/8/layout/process1"/>
    <dgm:cxn modelId="{8B20A1A1-BA4C-4A57-84A4-3BA40429CC2A}" type="presOf" srcId="{42F63555-04CE-4D72-B762-6C4C1310EB97}" destId="{B46A05C0-4667-4215-AAD3-15938BA1326D}" srcOrd="1" destOrd="0" presId="urn:microsoft.com/office/officeart/2005/8/layout/process1"/>
    <dgm:cxn modelId="{22458CA4-887D-432B-B419-546CC6BE6E1B}" type="presOf" srcId="{42F63555-04CE-4D72-B762-6C4C1310EB97}" destId="{E020ADE4-5761-44E6-8893-9446C3984739}" srcOrd="0" destOrd="0" presId="urn:microsoft.com/office/officeart/2005/8/layout/process1"/>
    <dgm:cxn modelId="{9D3C8BA7-A00F-4C47-AB6E-30E51D633782}" type="presOf" srcId="{6962781F-B593-4134-8D55-5E08DCA975A3}" destId="{7BCDC15A-2738-42DF-B2FA-F1E652A344BD}" srcOrd="0" destOrd="0" presId="urn:microsoft.com/office/officeart/2005/8/layout/process1"/>
    <dgm:cxn modelId="{884941B5-9140-4333-A7A6-AFD0B3717EC1}" type="presOf" srcId="{07E5C869-DDCF-4D71-BEF5-AFE2183AF389}" destId="{0F9D5163-FDF7-463B-9D52-9F066B14381E}" srcOrd="0" destOrd="0" presId="urn:microsoft.com/office/officeart/2005/8/layout/process1"/>
    <dgm:cxn modelId="{904423BB-15F9-41FF-9BA8-262B8C1D84FE}" type="presOf" srcId="{5C1035AB-5D46-44EC-98D0-CDD514E09EFB}" destId="{8F1D5949-6AEC-47EA-A85D-A94B04D5CCB0}" srcOrd="1" destOrd="0" presId="urn:microsoft.com/office/officeart/2005/8/layout/process1"/>
    <dgm:cxn modelId="{E78404DA-7C96-48CA-AC81-EE0539ADB2A0}" type="presOf" srcId="{C7DA5842-092C-4FA4-923A-68589F4C17C8}" destId="{317D0EDC-2A30-4B51-9824-DA6E7AAB651A}" srcOrd="0" destOrd="0" presId="urn:microsoft.com/office/officeart/2005/8/layout/process1"/>
    <dgm:cxn modelId="{CC134BE6-8B77-4819-BC7D-E6B980DBB156}" srcId="{07E5C869-DDCF-4D71-BEF5-AFE2183AF389}" destId="{6962781F-B593-4134-8D55-5E08DCA975A3}" srcOrd="4" destOrd="0" parTransId="{294B8091-0F4E-4FF0-BEFA-8C1171555DD4}" sibTransId="{B26B6400-A70A-465D-ACFC-7528CCB9A377}"/>
    <dgm:cxn modelId="{5F3147EA-2A86-4A52-A74E-A71B604A86E5}" type="presOf" srcId="{8F76EC3A-9BE1-474E-8915-F2A2D781A98F}" destId="{79A5C622-1C5C-41D3-BDE6-B61D21FC2855}" srcOrd="0" destOrd="0" presId="urn:microsoft.com/office/officeart/2005/8/layout/process1"/>
    <dgm:cxn modelId="{BC6424F9-F38C-4A25-AE46-1DE4BDF7E7EF}" type="presOf" srcId="{8F76EC3A-9BE1-474E-8915-F2A2D781A98F}" destId="{F3E8564E-DE4C-43C5-9AB2-8E6A096BA48C}" srcOrd="1" destOrd="0" presId="urn:microsoft.com/office/officeart/2005/8/layout/process1"/>
    <dgm:cxn modelId="{94558DC3-2BC8-4C6B-A92C-E6C8CD083B9C}" type="presParOf" srcId="{0F9D5163-FDF7-463B-9D52-9F066B14381E}" destId="{317D0EDC-2A30-4B51-9824-DA6E7AAB651A}" srcOrd="0" destOrd="0" presId="urn:microsoft.com/office/officeart/2005/8/layout/process1"/>
    <dgm:cxn modelId="{F9CE1C4B-3874-4B8B-8FF6-6D1BCE567E1F}" type="presParOf" srcId="{0F9D5163-FDF7-463B-9D52-9F066B14381E}" destId="{3E37A72F-5DEF-42DA-AE89-DE5473043756}" srcOrd="1" destOrd="0" presId="urn:microsoft.com/office/officeart/2005/8/layout/process1"/>
    <dgm:cxn modelId="{92092982-0692-4737-9598-CCCD4A61EAA8}" type="presParOf" srcId="{3E37A72F-5DEF-42DA-AE89-DE5473043756}" destId="{8F1D5949-6AEC-47EA-A85D-A94B04D5CCB0}" srcOrd="0" destOrd="0" presId="urn:microsoft.com/office/officeart/2005/8/layout/process1"/>
    <dgm:cxn modelId="{61E46701-F32C-4E08-9CC1-2CC2C710A85E}" type="presParOf" srcId="{0F9D5163-FDF7-463B-9D52-9F066B14381E}" destId="{52C27622-A5EA-4231-BBAC-F40F27C60542}" srcOrd="2" destOrd="0" presId="urn:microsoft.com/office/officeart/2005/8/layout/process1"/>
    <dgm:cxn modelId="{E5308C1B-B764-4911-B853-9C5B6DC427D5}" type="presParOf" srcId="{0F9D5163-FDF7-463B-9D52-9F066B14381E}" destId="{E7C06BD8-077D-4A8E-A8FE-0A4F702936D7}" srcOrd="3" destOrd="0" presId="urn:microsoft.com/office/officeart/2005/8/layout/process1"/>
    <dgm:cxn modelId="{3618DBA1-0CBE-4C47-8991-EDBFFBAC8EBC}" type="presParOf" srcId="{E7C06BD8-077D-4A8E-A8FE-0A4F702936D7}" destId="{63F111C5-D59A-4165-BBAE-943CDF4F4845}" srcOrd="0" destOrd="0" presId="urn:microsoft.com/office/officeart/2005/8/layout/process1"/>
    <dgm:cxn modelId="{804993BD-BC18-4167-A953-FA10FB62CFC5}" type="presParOf" srcId="{0F9D5163-FDF7-463B-9D52-9F066B14381E}" destId="{FDB0F230-656B-47FB-9903-533026AA83B5}" srcOrd="4" destOrd="0" presId="urn:microsoft.com/office/officeart/2005/8/layout/process1"/>
    <dgm:cxn modelId="{5E90822A-BD83-4E37-816A-0A2908C3ABC6}" type="presParOf" srcId="{0F9D5163-FDF7-463B-9D52-9F066B14381E}" destId="{E020ADE4-5761-44E6-8893-9446C3984739}" srcOrd="5" destOrd="0" presId="urn:microsoft.com/office/officeart/2005/8/layout/process1"/>
    <dgm:cxn modelId="{8ACFC3DC-CA4E-460E-BA82-5FDA8CBCE7D0}" type="presParOf" srcId="{E020ADE4-5761-44E6-8893-9446C3984739}" destId="{B46A05C0-4667-4215-AAD3-15938BA1326D}" srcOrd="0" destOrd="0" presId="urn:microsoft.com/office/officeart/2005/8/layout/process1"/>
    <dgm:cxn modelId="{F1336AB8-7A8B-423A-8922-0B6122A29F12}" type="presParOf" srcId="{0F9D5163-FDF7-463B-9D52-9F066B14381E}" destId="{F90CBCD1-9BE3-4212-ADB9-78B48218FC6B}" srcOrd="6" destOrd="0" presId="urn:microsoft.com/office/officeart/2005/8/layout/process1"/>
    <dgm:cxn modelId="{DE881223-25F8-49DE-9B17-29BF45986517}" type="presParOf" srcId="{0F9D5163-FDF7-463B-9D52-9F066B14381E}" destId="{79A5C622-1C5C-41D3-BDE6-B61D21FC2855}" srcOrd="7" destOrd="0" presId="urn:microsoft.com/office/officeart/2005/8/layout/process1"/>
    <dgm:cxn modelId="{3124C325-6272-449F-86AC-4310C90E9C98}" type="presParOf" srcId="{79A5C622-1C5C-41D3-BDE6-B61D21FC2855}" destId="{F3E8564E-DE4C-43C5-9AB2-8E6A096BA48C}" srcOrd="0" destOrd="0" presId="urn:microsoft.com/office/officeart/2005/8/layout/process1"/>
    <dgm:cxn modelId="{9ACE430B-BCCE-4B30-8A1A-216B656C36C9}" type="presParOf" srcId="{0F9D5163-FDF7-463B-9D52-9F066B14381E}" destId="{7BCDC15A-2738-42DF-B2FA-F1E652A344BD}"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B25268-3BCE-4F68-A894-0A4039BBD673}" type="doc">
      <dgm:prSet loTypeId="urn:microsoft.com/office/officeart/2005/8/layout/process1" loCatId="process" qsTypeId="urn:microsoft.com/office/officeart/2005/8/quickstyle/simple1" qsCatId="simple" csTypeId="urn:microsoft.com/office/officeart/2005/8/colors/accent0_1" csCatId="mainScheme" phldr="1"/>
      <dgm:spPr/>
    </dgm:pt>
    <dgm:pt modelId="{FBE98AED-3F86-4E09-A340-6454FC4BDE16}">
      <dgm:prSet phldrT="[Text]" custT="1"/>
      <dgm:spPr>
        <a:noFill/>
      </dgm:spPr>
      <dgm:t>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Design  a reference cell</a:t>
          </a:r>
        </a:p>
      </dgm:t>
    </dgm:pt>
    <dgm:pt modelId="{25BA6F34-0614-4F9D-8EC7-8EDA064C507E}" type="parTrans" cxnId="{BC164892-0F8A-4F3D-8DFA-1D2B38478B93}">
      <dgm:prSet/>
      <dgm:spPr/>
      <dgm:t>
        <a:bodyPr/>
        <a:lstStyle/>
        <a:p>
          <a:endParaRPr lang="en-US" sz="1800" b="1">
            <a:latin typeface="Times New Roman" panose="02020603050405020304" pitchFamily="18" charset="0"/>
            <a:cs typeface="Times New Roman" panose="02020603050405020304" pitchFamily="18" charset="0"/>
          </a:endParaRPr>
        </a:p>
      </dgm:t>
    </dgm:pt>
    <dgm:pt modelId="{F044F582-D0B9-4CA1-BE7E-53BAEDDE2FEC}" type="sibTrans" cxnId="{BC164892-0F8A-4F3D-8DFA-1D2B38478B93}">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84F8D0DE-4096-4FFF-BD2E-06DFBA186ECA}">
      <dgm:prSet phldrT="[Text]" custT="1"/>
      <dgm:spPr>
        <a:noFill/>
        <a:ln>
          <a:solidFill>
            <a:schemeClr val="tx1"/>
          </a:solidFill>
        </a:ln>
      </dgm:spPr>
      <dgm:t>
        <a:bodyPr/>
        <a:lstStyle/>
        <a:p>
          <a:r>
            <a:rPr lang="en-US" sz="1800" b="1" dirty="0">
              <a:solidFill>
                <a:schemeClr val="tx1"/>
              </a:solidFill>
              <a:latin typeface="Times New Roman" panose="02020603050405020304" pitchFamily="18" charset="0"/>
              <a:cs typeface="Times New Roman" panose="02020603050405020304" pitchFamily="18" charset="0"/>
            </a:rPr>
            <a:t>Parameter Considerations</a:t>
          </a:r>
        </a:p>
      </dgm:t>
    </dgm:pt>
    <dgm:pt modelId="{B4256E74-4686-44B3-AB55-62EECD3F887C}" type="parTrans" cxnId="{4BAC6631-2FB6-4B63-9874-0531BD5712B9}">
      <dgm:prSet/>
      <dgm:spPr/>
      <dgm:t>
        <a:bodyPr/>
        <a:lstStyle/>
        <a:p>
          <a:endParaRPr lang="en-US" sz="1800" b="1">
            <a:latin typeface="Times New Roman" panose="02020603050405020304" pitchFamily="18" charset="0"/>
            <a:cs typeface="Times New Roman" panose="02020603050405020304" pitchFamily="18" charset="0"/>
          </a:endParaRPr>
        </a:p>
      </dgm:t>
    </dgm:pt>
    <dgm:pt modelId="{4B6F47CD-C5B8-430E-824A-778C51BEBEF9}" type="sibTrans" cxnId="{4BAC6631-2FB6-4B63-9874-0531BD5712B9}">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1341DDD9-AA2A-4CD0-993F-1F3039C2702F}">
      <dgm:prSet phldrT="[Text]" custT="1"/>
      <dgm:spPr>
        <a:solidFill>
          <a:srgbClr val="393B7C"/>
        </a:solidFill>
        <a:ln>
          <a:noFill/>
        </a:ln>
      </dgm:spPr>
      <dgm:t>
        <a:bodyPr/>
        <a:lstStyle/>
        <a:p>
          <a:r>
            <a:rPr lang="en-US" sz="1800" b="1">
              <a:solidFill>
                <a:schemeClr val="bg1"/>
              </a:solidFill>
              <a:latin typeface="Times New Roman" panose="02020603050405020304" pitchFamily="18" charset="0"/>
              <a:cs typeface="Times New Roman" panose="02020603050405020304" pitchFamily="18" charset="0"/>
            </a:rPr>
            <a:t>Simulation</a:t>
          </a:r>
          <a:endParaRPr lang="en-US" sz="1800" b="1" dirty="0">
            <a:solidFill>
              <a:schemeClr val="bg1"/>
            </a:solidFill>
            <a:latin typeface="Times New Roman" panose="02020603050405020304" pitchFamily="18" charset="0"/>
            <a:cs typeface="Times New Roman" panose="02020603050405020304" pitchFamily="18" charset="0"/>
          </a:endParaRPr>
        </a:p>
      </dgm:t>
    </dgm:pt>
    <dgm:pt modelId="{8CF0C195-14DD-4669-914D-49A6506D35E7}" type="parTrans" cxnId="{9435B342-5841-4686-B6F5-706DD2122BFC}">
      <dgm:prSet/>
      <dgm:spPr/>
      <dgm:t>
        <a:bodyPr/>
        <a:lstStyle/>
        <a:p>
          <a:endParaRPr lang="en-US" sz="1800" b="1">
            <a:latin typeface="Times New Roman" panose="02020603050405020304" pitchFamily="18" charset="0"/>
            <a:cs typeface="Times New Roman" panose="02020603050405020304" pitchFamily="18" charset="0"/>
          </a:endParaRPr>
        </a:p>
      </dgm:t>
    </dgm:pt>
    <dgm:pt modelId="{E3DB640E-B7AA-4A64-9607-4D8DC76D2EEC}" type="sibTrans" cxnId="{9435B342-5841-4686-B6F5-706DD2122BFC}">
      <dgm:prSet custT="1"/>
      <dgm:spPr/>
      <dgm:t>
        <a:bodyPr/>
        <a:lstStyle/>
        <a:p>
          <a:endParaRPr lang="en-US" sz="1800" b="1">
            <a:latin typeface="Times New Roman" panose="02020603050405020304" pitchFamily="18" charset="0"/>
            <a:cs typeface="Times New Roman" panose="02020603050405020304" pitchFamily="18" charset="0"/>
          </a:endParaRPr>
        </a:p>
      </dgm:t>
    </dgm:pt>
    <dgm:pt modelId="{9888CAB2-EE10-41B5-BFAE-FAE2DD35DC7A}">
      <dgm:prSet phldrT="[Text]" custT="1"/>
      <dgm:spPr/>
      <dgm:t>
        <a:bodyPr/>
        <a:lstStyle/>
        <a:p>
          <a:r>
            <a:rPr lang="en-US" sz="1800" b="1" dirty="0">
              <a:latin typeface="Times New Roman" panose="02020603050405020304" pitchFamily="18" charset="0"/>
              <a:cs typeface="Times New Roman" panose="02020603050405020304" pitchFamily="18" charset="0"/>
            </a:rPr>
            <a:t>Review and Result Analysis</a:t>
          </a:r>
        </a:p>
      </dgm:t>
    </dgm:pt>
    <dgm:pt modelId="{F34B4289-3A95-4708-9F71-0BDB91505FC5}" type="par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A4F1B328-8D1A-4165-9DF0-382A553B0973}" type="sibTrans" cxnId="{05670C88-C2F7-4799-B5E7-27AAB5C86FB5}">
      <dgm:prSet/>
      <dgm:spPr/>
      <dgm:t>
        <a:bodyPr/>
        <a:lstStyle/>
        <a:p>
          <a:endParaRPr lang="en-US" sz="1800" b="1">
            <a:latin typeface="Times New Roman" panose="02020603050405020304" pitchFamily="18" charset="0"/>
            <a:cs typeface="Times New Roman" panose="02020603050405020304" pitchFamily="18" charset="0"/>
          </a:endParaRPr>
        </a:p>
      </dgm:t>
    </dgm:pt>
    <dgm:pt modelId="{6B9C5843-721B-4ECF-BE03-BCACC855A620}" type="pres">
      <dgm:prSet presAssocID="{E6B25268-3BCE-4F68-A894-0A4039BBD673}" presName="Name0" presStyleCnt="0">
        <dgm:presLayoutVars>
          <dgm:dir/>
          <dgm:resizeHandles val="exact"/>
        </dgm:presLayoutVars>
      </dgm:prSet>
      <dgm:spPr/>
    </dgm:pt>
    <dgm:pt modelId="{12AB224F-9F11-486A-B21E-AA6CC3E6382F}" type="pres">
      <dgm:prSet presAssocID="{FBE98AED-3F86-4E09-A340-6454FC4BDE16}" presName="node" presStyleLbl="node1" presStyleIdx="0" presStyleCnt="4">
        <dgm:presLayoutVars>
          <dgm:bulletEnabled val="1"/>
        </dgm:presLayoutVars>
      </dgm:prSet>
      <dgm:spPr/>
    </dgm:pt>
    <dgm:pt modelId="{D9D52C3D-5699-420B-B55B-4AAF8EE35C4C}" type="pres">
      <dgm:prSet presAssocID="{F044F582-D0B9-4CA1-BE7E-53BAEDDE2FEC}" presName="sibTrans" presStyleLbl="sibTrans2D1" presStyleIdx="0" presStyleCnt="3" custScaleX="154325"/>
      <dgm:spPr/>
    </dgm:pt>
    <dgm:pt modelId="{55746BDF-56A7-4A4C-AED1-673F83056CD5}" type="pres">
      <dgm:prSet presAssocID="{F044F582-D0B9-4CA1-BE7E-53BAEDDE2FEC}" presName="connectorText" presStyleLbl="sibTrans2D1" presStyleIdx="0" presStyleCnt="3"/>
      <dgm:spPr/>
    </dgm:pt>
    <dgm:pt modelId="{05999E9C-2344-40E1-894D-F7C992C25472}" type="pres">
      <dgm:prSet presAssocID="{84F8D0DE-4096-4FFF-BD2E-06DFBA186ECA}" presName="node" presStyleLbl="node1" presStyleIdx="1" presStyleCnt="4">
        <dgm:presLayoutVars>
          <dgm:bulletEnabled val="1"/>
        </dgm:presLayoutVars>
      </dgm:prSet>
      <dgm:spPr/>
    </dgm:pt>
    <dgm:pt modelId="{FD7892A5-B73E-426F-9231-02E6E7C484D3}" type="pres">
      <dgm:prSet presAssocID="{4B6F47CD-C5B8-430E-824A-778C51BEBEF9}" presName="sibTrans" presStyleLbl="sibTrans2D1" presStyleIdx="1" presStyleCnt="3" custScaleX="123924"/>
      <dgm:spPr/>
    </dgm:pt>
    <dgm:pt modelId="{39327FA9-8F98-4C43-8743-DA715D43C949}" type="pres">
      <dgm:prSet presAssocID="{4B6F47CD-C5B8-430E-824A-778C51BEBEF9}" presName="connectorText" presStyleLbl="sibTrans2D1" presStyleIdx="1" presStyleCnt="3"/>
      <dgm:spPr/>
    </dgm:pt>
    <dgm:pt modelId="{D3ED7A9A-3545-4616-8E20-516DED276142}" type="pres">
      <dgm:prSet presAssocID="{1341DDD9-AA2A-4CD0-993F-1F3039C2702F}" presName="node" presStyleLbl="node1" presStyleIdx="2" presStyleCnt="4">
        <dgm:presLayoutVars>
          <dgm:bulletEnabled val="1"/>
        </dgm:presLayoutVars>
      </dgm:prSet>
      <dgm:spPr/>
    </dgm:pt>
    <dgm:pt modelId="{9FCC6520-0480-4AB0-A06A-3EABDCB12FD9}" type="pres">
      <dgm:prSet presAssocID="{E3DB640E-B7AA-4A64-9607-4D8DC76D2EEC}" presName="sibTrans" presStyleLbl="sibTrans2D1" presStyleIdx="2" presStyleCnt="3" custScaleX="144349"/>
      <dgm:spPr/>
    </dgm:pt>
    <dgm:pt modelId="{5EC5D28E-4E73-4EFE-8404-5371F6B98993}" type="pres">
      <dgm:prSet presAssocID="{E3DB640E-B7AA-4A64-9607-4D8DC76D2EEC}" presName="connectorText" presStyleLbl="sibTrans2D1" presStyleIdx="2" presStyleCnt="3"/>
      <dgm:spPr/>
    </dgm:pt>
    <dgm:pt modelId="{F59B1AEE-7DDE-40C9-87EA-E5D14EC0A5F5}" type="pres">
      <dgm:prSet presAssocID="{9888CAB2-EE10-41B5-BFAE-FAE2DD35DC7A}" presName="node" presStyleLbl="node1" presStyleIdx="3" presStyleCnt="4">
        <dgm:presLayoutVars>
          <dgm:bulletEnabled val="1"/>
        </dgm:presLayoutVars>
      </dgm:prSet>
      <dgm:spPr/>
    </dgm:pt>
  </dgm:ptLst>
  <dgm:cxnLst>
    <dgm:cxn modelId="{4BAC6631-2FB6-4B63-9874-0531BD5712B9}" srcId="{E6B25268-3BCE-4F68-A894-0A4039BBD673}" destId="{84F8D0DE-4096-4FFF-BD2E-06DFBA186ECA}" srcOrd="1" destOrd="0" parTransId="{B4256E74-4686-44B3-AB55-62EECD3F887C}" sibTransId="{4B6F47CD-C5B8-430E-824A-778C51BEBEF9}"/>
    <dgm:cxn modelId="{5C2EA939-7707-462D-8C2D-ECB185BFF768}" type="presOf" srcId="{E3DB640E-B7AA-4A64-9607-4D8DC76D2EEC}" destId="{5EC5D28E-4E73-4EFE-8404-5371F6B98993}" srcOrd="1" destOrd="0" presId="urn:microsoft.com/office/officeart/2005/8/layout/process1"/>
    <dgm:cxn modelId="{D04CF639-7350-4C26-9071-D8BD80F286CE}" type="presOf" srcId="{FBE98AED-3F86-4E09-A340-6454FC4BDE16}" destId="{12AB224F-9F11-486A-B21E-AA6CC3E6382F}" srcOrd="0" destOrd="0" presId="urn:microsoft.com/office/officeart/2005/8/layout/process1"/>
    <dgm:cxn modelId="{6A2CAC42-FE6D-4857-82C7-1106E9723312}" type="presOf" srcId="{F044F582-D0B9-4CA1-BE7E-53BAEDDE2FEC}" destId="{55746BDF-56A7-4A4C-AED1-673F83056CD5}" srcOrd="1" destOrd="0" presId="urn:microsoft.com/office/officeart/2005/8/layout/process1"/>
    <dgm:cxn modelId="{9435B342-5841-4686-B6F5-706DD2122BFC}" srcId="{E6B25268-3BCE-4F68-A894-0A4039BBD673}" destId="{1341DDD9-AA2A-4CD0-993F-1F3039C2702F}" srcOrd="2" destOrd="0" parTransId="{8CF0C195-14DD-4669-914D-49A6506D35E7}" sibTransId="{E3DB640E-B7AA-4A64-9607-4D8DC76D2EEC}"/>
    <dgm:cxn modelId="{C08EED6B-D0AA-4901-AC9B-279034FD2349}" type="presOf" srcId="{4B6F47CD-C5B8-430E-824A-778C51BEBEF9}" destId="{39327FA9-8F98-4C43-8743-DA715D43C949}" srcOrd="1" destOrd="0" presId="urn:microsoft.com/office/officeart/2005/8/layout/process1"/>
    <dgm:cxn modelId="{05670C88-C2F7-4799-B5E7-27AAB5C86FB5}" srcId="{E6B25268-3BCE-4F68-A894-0A4039BBD673}" destId="{9888CAB2-EE10-41B5-BFAE-FAE2DD35DC7A}" srcOrd="3" destOrd="0" parTransId="{F34B4289-3A95-4708-9F71-0BDB91505FC5}" sibTransId="{A4F1B328-8D1A-4165-9DF0-382A553B0973}"/>
    <dgm:cxn modelId="{6998058A-E0B5-4DCC-BB16-CD386CE253DC}" type="presOf" srcId="{1341DDD9-AA2A-4CD0-993F-1F3039C2702F}" destId="{D3ED7A9A-3545-4616-8E20-516DED276142}" srcOrd="0" destOrd="0" presId="urn:microsoft.com/office/officeart/2005/8/layout/process1"/>
    <dgm:cxn modelId="{FA5A5F8A-6FF8-4E20-AF6D-8FE859447F85}" type="presOf" srcId="{9888CAB2-EE10-41B5-BFAE-FAE2DD35DC7A}" destId="{F59B1AEE-7DDE-40C9-87EA-E5D14EC0A5F5}" srcOrd="0" destOrd="0" presId="urn:microsoft.com/office/officeart/2005/8/layout/process1"/>
    <dgm:cxn modelId="{BC164892-0F8A-4F3D-8DFA-1D2B38478B93}" srcId="{E6B25268-3BCE-4F68-A894-0A4039BBD673}" destId="{FBE98AED-3F86-4E09-A340-6454FC4BDE16}" srcOrd="0" destOrd="0" parTransId="{25BA6F34-0614-4F9D-8EC7-8EDA064C507E}" sibTransId="{F044F582-D0B9-4CA1-BE7E-53BAEDDE2FEC}"/>
    <dgm:cxn modelId="{8C3ECFA1-E1BE-4582-B310-617F232DBE51}" type="presOf" srcId="{F044F582-D0B9-4CA1-BE7E-53BAEDDE2FEC}" destId="{D9D52C3D-5699-420B-B55B-4AAF8EE35C4C}" srcOrd="0" destOrd="0" presId="urn:microsoft.com/office/officeart/2005/8/layout/process1"/>
    <dgm:cxn modelId="{FD3BF4BC-B6A7-43CF-BB99-57D6314DC825}" type="presOf" srcId="{84F8D0DE-4096-4FFF-BD2E-06DFBA186ECA}" destId="{05999E9C-2344-40E1-894D-F7C992C25472}" srcOrd="0" destOrd="0" presId="urn:microsoft.com/office/officeart/2005/8/layout/process1"/>
    <dgm:cxn modelId="{CF1EC1C3-F556-41F9-AE6D-9B4903BBA3C1}" type="presOf" srcId="{E6B25268-3BCE-4F68-A894-0A4039BBD673}" destId="{6B9C5843-721B-4ECF-BE03-BCACC855A620}" srcOrd="0" destOrd="0" presId="urn:microsoft.com/office/officeart/2005/8/layout/process1"/>
    <dgm:cxn modelId="{FCEC4EEE-11B4-4EA7-9ECD-8AD5B9B11BD4}" type="presOf" srcId="{4B6F47CD-C5B8-430E-824A-778C51BEBEF9}" destId="{FD7892A5-B73E-426F-9231-02E6E7C484D3}" srcOrd="0" destOrd="0" presId="urn:microsoft.com/office/officeart/2005/8/layout/process1"/>
    <dgm:cxn modelId="{39D68DF7-40C0-45F1-9CB9-93879878CB26}" type="presOf" srcId="{E3DB640E-B7AA-4A64-9607-4D8DC76D2EEC}" destId="{9FCC6520-0480-4AB0-A06A-3EABDCB12FD9}" srcOrd="0" destOrd="0" presId="urn:microsoft.com/office/officeart/2005/8/layout/process1"/>
    <dgm:cxn modelId="{C34DF2F6-E060-4253-8A1F-A91687AD44B6}" type="presParOf" srcId="{6B9C5843-721B-4ECF-BE03-BCACC855A620}" destId="{12AB224F-9F11-486A-B21E-AA6CC3E6382F}" srcOrd="0" destOrd="0" presId="urn:microsoft.com/office/officeart/2005/8/layout/process1"/>
    <dgm:cxn modelId="{F3777B09-213D-422C-9834-0E9C0C818B11}" type="presParOf" srcId="{6B9C5843-721B-4ECF-BE03-BCACC855A620}" destId="{D9D52C3D-5699-420B-B55B-4AAF8EE35C4C}" srcOrd="1" destOrd="0" presId="urn:microsoft.com/office/officeart/2005/8/layout/process1"/>
    <dgm:cxn modelId="{5307C5B7-3F86-4582-9097-0E1F481FF467}" type="presParOf" srcId="{D9D52C3D-5699-420B-B55B-4AAF8EE35C4C}" destId="{55746BDF-56A7-4A4C-AED1-673F83056CD5}" srcOrd="0" destOrd="0" presId="urn:microsoft.com/office/officeart/2005/8/layout/process1"/>
    <dgm:cxn modelId="{333B1650-9AA8-4A28-9C4C-E97A84C841E3}" type="presParOf" srcId="{6B9C5843-721B-4ECF-BE03-BCACC855A620}" destId="{05999E9C-2344-40E1-894D-F7C992C25472}" srcOrd="2" destOrd="0" presId="urn:microsoft.com/office/officeart/2005/8/layout/process1"/>
    <dgm:cxn modelId="{5F388771-2B37-474B-8F12-DF81FBEC3AAC}" type="presParOf" srcId="{6B9C5843-721B-4ECF-BE03-BCACC855A620}" destId="{FD7892A5-B73E-426F-9231-02E6E7C484D3}" srcOrd="3" destOrd="0" presId="urn:microsoft.com/office/officeart/2005/8/layout/process1"/>
    <dgm:cxn modelId="{079CB4CF-AFBC-49AF-8A21-CC94026321F7}" type="presParOf" srcId="{FD7892A5-B73E-426F-9231-02E6E7C484D3}" destId="{39327FA9-8F98-4C43-8743-DA715D43C949}" srcOrd="0" destOrd="0" presId="urn:microsoft.com/office/officeart/2005/8/layout/process1"/>
    <dgm:cxn modelId="{8287A607-8533-4B4C-8540-1E41D65C44B6}" type="presParOf" srcId="{6B9C5843-721B-4ECF-BE03-BCACC855A620}" destId="{D3ED7A9A-3545-4616-8E20-516DED276142}" srcOrd="4" destOrd="0" presId="urn:microsoft.com/office/officeart/2005/8/layout/process1"/>
    <dgm:cxn modelId="{5157DB29-6617-4889-87E8-C436D19AA4C8}" type="presParOf" srcId="{6B9C5843-721B-4ECF-BE03-BCACC855A620}" destId="{9FCC6520-0480-4AB0-A06A-3EABDCB12FD9}" srcOrd="5" destOrd="0" presId="urn:microsoft.com/office/officeart/2005/8/layout/process1"/>
    <dgm:cxn modelId="{21907882-4926-4430-A150-94686FA8CA27}" type="presParOf" srcId="{9FCC6520-0480-4AB0-A06A-3EABDCB12FD9}" destId="{5EC5D28E-4E73-4EFE-8404-5371F6B98993}" srcOrd="0" destOrd="0" presId="urn:microsoft.com/office/officeart/2005/8/layout/process1"/>
    <dgm:cxn modelId="{2098FCE2-5DE0-49CE-9396-373CD4D010A2}" type="presParOf" srcId="{6B9C5843-721B-4ECF-BE03-BCACC855A620}" destId="{F59B1AEE-7DDE-40C9-87EA-E5D14EC0A5F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544D81-B1E2-46AE-ACAF-45725F813E0C}"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US"/>
        </a:p>
      </dgm:t>
    </dgm:pt>
    <dgm:pt modelId="{9A6FEF8B-9EB2-4D50-AC16-5ABA7EA5694F}">
      <dgm:prSet phldrT="[Text]" custT="1"/>
      <dgm:spPr/>
      <dgm:t>
        <a:bodyPr/>
        <a:lstStyle/>
        <a:p>
          <a:r>
            <a:rPr lang="en-US" sz="1800" b="0" dirty="0">
              <a:latin typeface="Times New Roman" panose="02020603050405020304" pitchFamily="18" charset="0"/>
              <a:ea typeface="Tahoma" panose="020B0604030504040204" pitchFamily="34" charset="0"/>
              <a:cs typeface="Times New Roman" panose="02020603050405020304" pitchFamily="18" charset="0"/>
            </a:rPr>
            <a:t>Design </a:t>
          </a:r>
          <a:r>
            <a:rPr lang="en-US" sz="1800" b="1" dirty="0">
              <a:latin typeface="Times New Roman" panose="02020603050405020304" pitchFamily="18" charset="0"/>
              <a:ea typeface="Tahoma" panose="020B0604030504040204" pitchFamily="34" charset="0"/>
              <a:cs typeface="Times New Roman" panose="02020603050405020304" pitchFamily="18" charset="0"/>
            </a:rPr>
            <a:t>Ag nanoparticle </a:t>
          </a:r>
          <a:r>
            <a:rPr lang="en-US" sz="1800" b="0" dirty="0">
              <a:latin typeface="Times New Roman" panose="02020603050405020304" pitchFamily="18" charset="0"/>
              <a:ea typeface="Tahoma" panose="020B0604030504040204" pitchFamily="34" charset="0"/>
              <a:cs typeface="Times New Roman" panose="02020603050405020304" pitchFamily="18" charset="0"/>
            </a:rPr>
            <a:t>components</a:t>
          </a:r>
        </a:p>
      </dgm:t>
    </dgm:pt>
    <dgm:pt modelId="{FD27F78A-817E-4C3A-92F5-55103653A194}" type="parTrans" cxnId="{3D648EFE-C3A7-4832-A4FC-60262B5C3B84}">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6B280A5A-5301-4433-81DA-247A158F0CFC}" type="sibTrans" cxnId="{3D648EFE-C3A7-4832-A4FC-60262B5C3B84}">
      <dgm:prSet custT="1"/>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B04DF5DE-62B5-4ADB-8FB7-89730DC2C13B}">
      <dgm:prSet custT="1"/>
      <dgm:spPr/>
      <dgm:t>
        <a:bodyPr/>
        <a:lstStyle/>
        <a:p>
          <a:r>
            <a:rPr lang="en-US" sz="1800" b="0" dirty="0">
              <a:latin typeface="Times New Roman" panose="02020603050405020304" pitchFamily="18" charset="0"/>
              <a:ea typeface="Tahoma" panose="020B0604030504040204" pitchFamily="34" charset="0"/>
              <a:cs typeface="Times New Roman" panose="02020603050405020304" pitchFamily="18" charset="0"/>
            </a:rPr>
            <a:t>Optimize eccentricity</a:t>
          </a:r>
        </a:p>
      </dgm:t>
    </dgm:pt>
    <dgm:pt modelId="{9D889450-A4CE-45E2-A13D-5EC9E2B3934E}" type="parTrans" cxnId="{66AA07C5-97B4-49A4-8BF4-92EB92672BD5}">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B29744BC-CF73-45D5-A983-7919573B6B47}" type="sibTrans" cxnId="{66AA07C5-97B4-49A4-8BF4-92EB92672BD5}">
      <dgm:prSet custT="1"/>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0DE07368-8510-474B-9F2A-3D7FF2E6D039}">
      <dgm:prSet custT="1"/>
      <dgm:spPr/>
      <dgm:t>
        <a:bodyPr/>
        <a:lstStyle/>
        <a:p>
          <a:r>
            <a:rPr lang="en-US" sz="1800" b="0" dirty="0">
              <a:latin typeface="Times New Roman" panose="02020603050405020304" pitchFamily="18" charset="0"/>
              <a:ea typeface="Tahoma" panose="020B0604030504040204" pitchFamily="34" charset="0"/>
              <a:cs typeface="Times New Roman" panose="02020603050405020304" pitchFamily="18" charset="0"/>
            </a:rPr>
            <a:t>Investigate Scattering, Absorption and Reflection</a:t>
          </a:r>
        </a:p>
      </dgm:t>
    </dgm:pt>
    <dgm:pt modelId="{E4440FA6-29D6-4B71-808D-C842AE822182}" type="parTrans" cxnId="{9E2FF5C3-A745-4751-9683-FB7F5BB993B5}">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EC79B1EF-AFB1-4B27-BA76-17499D7D8F14}" type="sibTrans" cxnId="{9E2FF5C3-A745-4751-9683-FB7F5BB993B5}">
      <dgm:prSet custT="1"/>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4500C684-DF74-45F1-92CA-C47697331C32}">
      <dgm:prSet custT="1"/>
      <dgm:spPr/>
      <dgm:t>
        <a:bodyPr/>
        <a:lstStyle/>
        <a:p>
          <a:r>
            <a:rPr lang="en-US" sz="1800" b="0" dirty="0">
              <a:latin typeface="Times New Roman" panose="02020603050405020304" pitchFamily="18" charset="0"/>
              <a:ea typeface="Tahoma" panose="020B0604030504040204" pitchFamily="34" charset="0"/>
              <a:cs typeface="Times New Roman" panose="02020603050405020304" pitchFamily="18" charset="0"/>
            </a:rPr>
            <a:t>Investigate </a:t>
          </a:r>
          <a:r>
            <a:rPr lang="en-US" sz="1800" b="0" dirty="0" err="1">
              <a:latin typeface="Times New Roman" panose="02020603050405020304" pitchFamily="18" charset="0"/>
              <a:ea typeface="Tahoma" panose="020B0604030504040204" pitchFamily="34" charset="0"/>
              <a:cs typeface="Times New Roman" panose="02020603050405020304" pitchFamily="18" charset="0"/>
            </a:rPr>
            <a:t>Jsc</a:t>
          </a:r>
          <a:r>
            <a:rPr lang="en-US" sz="1800" b="0" dirty="0">
              <a:latin typeface="Times New Roman" panose="02020603050405020304" pitchFamily="18" charset="0"/>
              <a:ea typeface="Tahoma" panose="020B0604030504040204" pitchFamily="34" charset="0"/>
              <a:cs typeface="Times New Roman" panose="02020603050405020304" pitchFamily="18" charset="0"/>
            </a:rPr>
            <a:t> and PCE improvement</a:t>
          </a:r>
        </a:p>
      </dgm:t>
    </dgm:pt>
    <dgm:pt modelId="{E4D1E9B1-1D83-4CED-A1C1-1420974A55FB}" type="parTrans" cxnId="{A41F08BE-F94B-4D43-9794-C651CD12C2B6}">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E90068F5-86B3-4C8F-A911-A5949AE8B5DD}" type="sibTrans" cxnId="{A41F08BE-F94B-4D43-9794-C651CD12C2B6}">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CD7350DE-4444-4B35-AD00-3CCF12F94FD2}">
      <dgm:prSet phldrT="[Text]" custT="1"/>
      <dgm:spPr/>
      <dgm:t>
        <a:bodyPr/>
        <a:lstStyle/>
        <a:p>
          <a:r>
            <a:rPr lang="en-US" sz="1800" b="0">
              <a:latin typeface="Times New Roman" panose="02020603050405020304" pitchFamily="18" charset="0"/>
              <a:ea typeface="Tahoma" panose="020B0604030504040204" pitchFamily="34" charset="0"/>
              <a:cs typeface="Times New Roman" panose="02020603050405020304" pitchFamily="18" charset="0"/>
            </a:rPr>
            <a:t>Apply </a:t>
          </a:r>
          <a:r>
            <a:rPr lang="en-US" sz="1800" b="0" dirty="0">
              <a:latin typeface="Times New Roman" panose="02020603050405020304" pitchFamily="18" charset="0"/>
              <a:ea typeface="Tahoma" panose="020B0604030504040204" pitchFamily="34" charset="0"/>
              <a:cs typeface="Times New Roman" panose="02020603050405020304" pitchFamily="18" charset="0"/>
            </a:rPr>
            <a:t>in the back layer</a:t>
          </a:r>
        </a:p>
      </dgm:t>
    </dgm:pt>
    <dgm:pt modelId="{B7A3C4B8-EBEE-4065-9D4A-4E282F3C0125}" type="parTrans" cxnId="{16C1C546-4D4D-4128-92BA-B1C23516EBBB}">
      <dgm:prSet/>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1B6AA423-1610-4A1A-A8AC-DF4E3FAF5FC1}" type="sibTrans" cxnId="{16C1C546-4D4D-4128-92BA-B1C23516EBBB}">
      <dgm:prSet custT="1"/>
      <dgm:spPr/>
      <dgm:t>
        <a:bodyPr/>
        <a:lstStyle/>
        <a:p>
          <a:endParaRPr lang="en-US" sz="1800" b="0">
            <a:latin typeface="Times New Roman" panose="02020603050405020304" pitchFamily="18" charset="0"/>
            <a:ea typeface="Tahoma" panose="020B0604030504040204" pitchFamily="34" charset="0"/>
            <a:cs typeface="Times New Roman" panose="02020603050405020304" pitchFamily="18" charset="0"/>
          </a:endParaRPr>
        </a:p>
      </dgm:t>
    </dgm:pt>
    <dgm:pt modelId="{1C7E96E0-D034-4C28-96AE-7F380111EC98}" type="pres">
      <dgm:prSet presAssocID="{A1544D81-B1E2-46AE-ACAF-45725F813E0C}" presName="Name0" presStyleCnt="0">
        <dgm:presLayoutVars>
          <dgm:dir/>
          <dgm:resizeHandles val="exact"/>
        </dgm:presLayoutVars>
      </dgm:prSet>
      <dgm:spPr/>
    </dgm:pt>
    <dgm:pt modelId="{62A67440-DCB0-4114-9848-FA7731F3B806}" type="pres">
      <dgm:prSet presAssocID="{9A6FEF8B-9EB2-4D50-AC16-5ABA7EA5694F}" presName="node" presStyleLbl="node1" presStyleIdx="0" presStyleCnt="5" custScaleX="145063" custScaleY="102515">
        <dgm:presLayoutVars>
          <dgm:bulletEnabled val="1"/>
        </dgm:presLayoutVars>
      </dgm:prSet>
      <dgm:spPr/>
    </dgm:pt>
    <dgm:pt modelId="{4C4262D9-6572-4AE6-9F49-51C7E6772037}" type="pres">
      <dgm:prSet presAssocID="{6B280A5A-5301-4433-81DA-247A158F0CFC}" presName="sibTrans" presStyleLbl="sibTrans2D1" presStyleIdx="0" presStyleCnt="4" custScaleX="115057" custScaleY="49802"/>
      <dgm:spPr/>
    </dgm:pt>
    <dgm:pt modelId="{E51B6D4B-1EC7-4B16-9C93-C79892276317}" type="pres">
      <dgm:prSet presAssocID="{6B280A5A-5301-4433-81DA-247A158F0CFC}" presName="connectorText" presStyleLbl="sibTrans2D1" presStyleIdx="0" presStyleCnt="4"/>
      <dgm:spPr/>
    </dgm:pt>
    <dgm:pt modelId="{60A9D5A9-6173-4777-9D04-23E901E9510B}" type="pres">
      <dgm:prSet presAssocID="{CD7350DE-4444-4B35-AD00-3CCF12F94FD2}" presName="node" presStyleLbl="node1" presStyleIdx="1" presStyleCnt="5">
        <dgm:presLayoutVars>
          <dgm:bulletEnabled val="1"/>
        </dgm:presLayoutVars>
      </dgm:prSet>
      <dgm:spPr/>
    </dgm:pt>
    <dgm:pt modelId="{80E1B200-D13A-4B54-B8EF-F3CE3FC78049}" type="pres">
      <dgm:prSet presAssocID="{1B6AA423-1610-4A1A-A8AC-DF4E3FAF5FC1}" presName="sibTrans" presStyleLbl="sibTrans2D1" presStyleIdx="1" presStyleCnt="4" custScaleX="115057" custScaleY="49802"/>
      <dgm:spPr/>
    </dgm:pt>
    <dgm:pt modelId="{CDDEFD3E-0592-4BC5-BD16-C84C5BA771F5}" type="pres">
      <dgm:prSet presAssocID="{1B6AA423-1610-4A1A-A8AC-DF4E3FAF5FC1}" presName="connectorText" presStyleLbl="sibTrans2D1" presStyleIdx="1" presStyleCnt="4"/>
      <dgm:spPr/>
    </dgm:pt>
    <dgm:pt modelId="{7601C065-C71A-4619-A6E4-F38CA6D5B4DF}" type="pres">
      <dgm:prSet presAssocID="{B04DF5DE-62B5-4ADB-8FB7-89730DC2C13B}" presName="node" presStyleLbl="node1" presStyleIdx="2" presStyleCnt="5" custScaleX="138393">
        <dgm:presLayoutVars>
          <dgm:bulletEnabled val="1"/>
        </dgm:presLayoutVars>
      </dgm:prSet>
      <dgm:spPr/>
    </dgm:pt>
    <dgm:pt modelId="{8AC6E38E-668D-46F6-A9F7-9790FBEA9680}" type="pres">
      <dgm:prSet presAssocID="{B29744BC-CF73-45D5-A983-7919573B6B47}" presName="sibTrans" presStyleLbl="sibTrans2D1" presStyleIdx="2" presStyleCnt="4" custScaleX="115057" custScaleY="49802"/>
      <dgm:spPr/>
    </dgm:pt>
    <dgm:pt modelId="{A1AAC7CF-06EF-49EF-A7A8-AC532CC7015C}" type="pres">
      <dgm:prSet presAssocID="{B29744BC-CF73-45D5-A983-7919573B6B47}" presName="connectorText" presStyleLbl="sibTrans2D1" presStyleIdx="2" presStyleCnt="4"/>
      <dgm:spPr/>
    </dgm:pt>
    <dgm:pt modelId="{DB35C980-2B5A-4EEB-8F1D-406FDDB95166}" type="pres">
      <dgm:prSet presAssocID="{0DE07368-8510-474B-9F2A-3D7FF2E6D039}" presName="node" presStyleLbl="node1" presStyleIdx="3" presStyleCnt="5" custScaleX="146389">
        <dgm:presLayoutVars>
          <dgm:bulletEnabled val="1"/>
        </dgm:presLayoutVars>
      </dgm:prSet>
      <dgm:spPr/>
    </dgm:pt>
    <dgm:pt modelId="{BED54DFE-EA5B-48DF-AB81-85B795B7371A}" type="pres">
      <dgm:prSet presAssocID="{EC79B1EF-AFB1-4B27-BA76-17499D7D8F14}" presName="sibTrans" presStyleLbl="sibTrans2D1" presStyleIdx="3" presStyleCnt="4" custScaleX="115057" custScaleY="49802"/>
      <dgm:spPr/>
    </dgm:pt>
    <dgm:pt modelId="{8AF6F82A-1AE3-4A73-9180-A1EA4492E77B}" type="pres">
      <dgm:prSet presAssocID="{EC79B1EF-AFB1-4B27-BA76-17499D7D8F14}" presName="connectorText" presStyleLbl="sibTrans2D1" presStyleIdx="3" presStyleCnt="4"/>
      <dgm:spPr/>
    </dgm:pt>
    <dgm:pt modelId="{1F283C2F-4DDD-45EC-B913-1B009ED1AB4D}" type="pres">
      <dgm:prSet presAssocID="{4500C684-DF74-45F1-92CA-C47697331C32}" presName="node" presStyleLbl="node1" presStyleIdx="4" presStyleCnt="5" custScaleX="157438" custScaleY="95703">
        <dgm:presLayoutVars>
          <dgm:bulletEnabled val="1"/>
        </dgm:presLayoutVars>
      </dgm:prSet>
      <dgm:spPr/>
    </dgm:pt>
  </dgm:ptLst>
  <dgm:cxnLst>
    <dgm:cxn modelId="{7B6CB913-5A96-4A76-AC58-A8EBB0A9C300}" type="presOf" srcId="{6B280A5A-5301-4433-81DA-247A158F0CFC}" destId="{4C4262D9-6572-4AE6-9F49-51C7E6772037}" srcOrd="0" destOrd="0" presId="urn:microsoft.com/office/officeart/2005/8/layout/process1"/>
    <dgm:cxn modelId="{76B7231B-1B7B-47DC-A1D4-60828E1D2950}" type="presOf" srcId="{B29744BC-CF73-45D5-A983-7919573B6B47}" destId="{A1AAC7CF-06EF-49EF-A7A8-AC532CC7015C}" srcOrd="1" destOrd="0" presId="urn:microsoft.com/office/officeart/2005/8/layout/process1"/>
    <dgm:cxn modelId="{7A0D2936-5296-464B-AED5-96CAAE114DDC}" type="presOf" srcId="{A1544D81-B1E2-46AE-ACAF-45725F813E0C}" destId="{1C7E96E0-D034-4C28-96AE-7F380111EC98}" srcOrd="0" destOrd="0" presId="urn:microsoft.com/office/officeart/2005/8/layout/process1"/>
    <dgm:cxn modelId="{E5C0FC63-7D85-4320-B1DA-BEB30367E934}" type="presOf" srcId="{B04DF5DE-62B5-4ADB-8FB7-89730DC2C13B}" destId="{7601C065-C71A-4619-A6E4-F38CA6D5B4DF}" srcOrd="0" destOrd="0" presId="urn:microsoft.com/office/officeart/2005/8/layout/process1"/>
    <dgm:cxn modelId="{16C1C546-4D4D-4128-92BA-B1C23516EBBB}" srcId="{A1544D81-B1E2-46AE-ACAF-45725F813E0C}" destId="{CD7350DE-4444-4B35-AD00-3CCF12F94FD2}" srcOrd="1" destOrd="0" parTransId="{B7A3C4B8-EBEE-4065-9D4A-4E282F3C0125}" sibTransId="{1B6AA423-1610-4A1A-A8AC-DF4E3FAF5FC1}"/>
    <dgm:cxn modelId="{7DB24847-0951-4556-ACBD-2BB76AA66331}" type="presOf" srcId="{CD7350DE-4444-4B35-AD00-3CCF12F94FD2}" destId="{60A9D5A9-6173-4777-9D04-23E901E9510B}" srcOrd="0" destOrd="0" presId="urn:microsoft.com/office/officeart/2005/8/layout/process1"/>
    <dgm:cxn modelId="{5F82246A-964E-49A6-8F2D-A718F26712A8}" type="presOf" srcId="{0DE07368-8510-474B-9F2A-3D7FF2E6D039}" destId="{DB35C980-2B5A-4EEB-8F1D-406FDDB95166}" srcOrd="0" destOrd="0" presId="urn:microsoft.com/office/officeart/2005/8/layout/process1"/>
    <dgm:cxn modelId="{D524784B-1E26-4841-8AAE-C040FF38C4BE}" type="presOf" srcId="{B29744BC-CF73-45D5-A983-7919573B6B47}" destId="{8AC6E38E-668D-46F6-A9F7-9790FBEA9680}" srcOrd="0" destOrd="0" presId="urn:microsoft.com/office/officeart/2005/8/layout/process1"/>
    <dgm:cxn modelId="{EA31C3AA-5886-4B47-B423-D96CA2548D1D}" type="presOf" srcId="{4500C684-DF74-45F1-92CA-C47697331C32}" destId="{1F283C2F-4DDD-45EC-B913-1B009ED1AB4D}" srcOrd="0" destOrd="0" presId="urn:microsoft.com/office/officeart/2005/8/layout/process1"/>
    <dgm:cxn modelId="{C3C993B4-2654-4ECC-8543-19E11BE76A43}" type="presOf" srcId="{1B6AA423-1610-4A1A-A8AC-DF4E3FAF5FC1}" destId="{80E1B200-D13A-4B54-B8EF-F3CE3FC78049}" srcOrd="0" destOrd="0" presId="urn:microsoft.com/office/officeart/2005/8/layout/process1"/>
    <dgm:cxn modelId="{A41F08BE-F94B-4D43-9794-C651CD12C2B6}" srcId="{A1544D81-B1E2-46AE-ACAF-45725F813E0C}" destId="{4500C684-DF74-45F1-92CA-C47697331C32}" srcOrd="4" destOrd="0" parTransId="{E4D1E9B1-1D83-4CED-A1C1-1420974A55FB}" sibTransId="{E90068F5-86B3-4C8F-A911-A5949AE8B5DD}"/>
    <dgm:cxn modelId="{9E2FF5C3-A745-4751-9683-FB7F5BB993B5}" srcId="{A1544D81-B1E2-46AE-ACAF-45725F813E0C}" destId="{0DE07368-8510-474B-9F2A-3D7FF2E6D039}" srcOrd="3" destOrd="0" parTransId="{E4440FA6-29D6-4B71-808D-C842AE822182}" sibTransId="{EC79B1EF-AFB1-4B27-BA76-17499D7D8F14}"/>
    <dgm:cxn modelId="{66AA07C5-97B4-49A4-8BF4-92EB92672BD5}" srcId="{A1544D81-B1E2-46AE-ACAF-45725F813E0C}" destId="{B04DF5DE-62B5-4ADB-8FB7-89730DC2C13B}" srcOrd="2" destOrd="0" parTransId="{9D889450-A4CE-45E2-A13D-5EC9E2B3934E}" sibTransId="{B29744BC-CF73-45D5-A983-7919573B6B47}"/>
    <dgm:cxn modelId="{839C2DC9-BC95-497B-81F3-8BD9A168090C}" type="presOf" srcId="{1B6AA423-1610-4A1A-A8AC-DF4E3FAF5FC1}" destId="{CDDEFD3E-0592-4BC5-BD16-C84C5BA771F5}" srcOrd="1" destOrd="0" presId="urn:microsoft.com/office/officeart/2005/8/layout/process1"/>
    <dgm:cxn modelId="{FBC584D2-7F96-4452-8817-D03923D14CBE}" type="presOf" srcId="{EC79B1EF-AFB1-4B27-BA76-17499D7D8F14}" destId="{8AF6F82A-1AE3-4A73-9180-A1EA4492E77B}" srcOrd="1" destOrd="0" presId="urn:microsoft.com/office/officeart/2005/8/layout/process1"/>
    <dgm:cxn modelId="{0F65B5DE-A787-4CD6-9AB0-31BDFCEE6CFC}" type="presOf" srcId="{EC79B1EF-AFB1-4B27-BA76-17499D7D8F14}" destId="{BED54DFE-EA5B-48DF-AB81-85B795B7371A}" srcOrd="0" destOrd="0" presId="urn:microsoft.com/office/officeart/2005/8/layout/process1"/>
    <dgm:cxn modelId="{50552DEC-C74B-4D76-BECC-0B870FB21432}" type="presOf" srcId="{6B280A5A-5301-4433-81DA-247A158F0CFC}" destId="{E51B6D4B-1EC7-4B16-9C93-C79892276317}" srcOrd="1" destOrd="0" presId="urn:microsoft.com/office/officeart/2005/8/layout/process1"/>
    <dgm:cxn modelId="{0D1464F8-14C3-4F6A-A608-1AF3C238192C}" type="presOf" srcId="{9A6FEF8B-9EB2-4D50-AC16-5ABA7EA5694F}" destId="{62A67440-DCB0-4114-9848-FA7731F3B806}" srcOrd="0" destOrd="0" presId="urn:microsoft.com/office/officeart/2005/8/layout/process1"/>
    <dgm:cxn modelId="{3D648EFE-C3A7-4832-A4FC-60262B5C3B84}" srcId="{A1544D81-B1E2-46AE-ACAF-45725F813E0C}" destId="{9A6FEF8B-9EB2-4D50-AC16-5ABA7EA5694F}" srcOrd="0" destOrd="0" parTransId="{FD27F78A-817E-4C3A-92F5-55103653A194}" sibTransId="{6B280A5A-5301-4433-81DA-247A158F0CFC}"/>
    <dgm:cxn modelId="{CD915675-2CD7-4B5B-8294-31A377EF3101}" type="presParOf" srcId="{1C7E96E0-D034-4C28-96AE-7F380111EC98}" destId="{62A67440-DCB0-4114-9848-FA7731F3B806}" srcOrd="0" destOrd="0" presId="urn:microsoft.com/office/officeart/2005/8/layout/process1"/>
    <dgm:cxn modelId="{92EB19A9-AF59-48EC-BA89-D91BEFBB97F6}" type="presParOf" srcId="{1C7E96E0-D034-4C28-96AE-7F380111EC98}" destId="{4C4262D9-6572-4AE6-9F49-51C7E6772037}" srcOrd="1" destOrd="0" presId="urn:microsoft.com/office/officeart/2005/8/layout/process1"/>
    <dgm:cxn modelId="{3837979E-7F86-4052-9077-06AD2AB4A6BC}" type="presParOf" srcId="{4C4262D9-6572-4AE6-9F49-51C7E6772037}" destId="{E51B6D4B-1EC7-4B16-9C93-C79892276317}" srcOrd="0" destOrd="0" presId="urn:microsoft.com/office/officeart/2005/8/layout/process1"/>
    <dgm:cxn modelId="{24B50915-B9A6-419F-AF35-4490821F8D6A}" type="presParOf" srcId="{1C7E96E0-D034-4C28-96AE-7F380111EC98}" destId="{60A9D5A9-6173-4777-9D04-23E901E9510B}" srcOrd="2" destOrd="0" presId="urn:microsoft.com/office/officeart/2005/8/layout/process1"/>
    <dgm:cxn modelId="{C575A2E0-3C18-4D4E-B867-2C62912BDB88}" type="presParOf" srcId="{1C7E96E0-D034-4C28-96AE-7F380111EC98}" destId="{80E1B200-D13A-4B54-B8EF-F3CE3FC78049}" srcOrd="3" destOrd="0" presId="urn:microsoft.com/office/officeart/2005/8/layout/process1"/>
    <dgm:cxn modelId="{4086F8A6-0888-4E54-90C8-0FD2ECC76A37}" type="presParOf" srcId="{80E1B200-D13A-4B54-B8EF-F3CE3FC78049}" destId="{CDDEFD3E-0592-4BC5-BD16-C84C5BA771F5}" srcOrd="0" destOrd="0" presId="urn:microsoft.com/office/officeart/2005/8/layout/process1"/>
    <dgm:cxn modelId="{54791E92-9E85-481F-A400-982A7770DAB2}" type="presParOf" srcId="{1C7E96E0-D034-4C28-96AE-7F380111EC98}" destId="{7601C065-C71A-4619-A6E4-F38CA6D5B4DF}" srcOrd="4" destOrd="0" presId="urn:microsoft.com/office/officeart/2005/8/layout/process1"/>
    <dgm:cxn modelId="{A5FA4A84-0F85-425B-815E-E074B4A44E1E}" type="presParOf" srcId="{1C7E96E0-D034-4C28-96AE-7F380111EC98}" destId="{8AC6E38E-668D-46F6-A9F7-9790FBEA9680}" srcOrd="5" destOrd="0" presId="urn:microsoft.com/office/officeart/2005/8/layout/process1"/>
    <dgm:cxn modelId="{EB1A73D8-1035-48B2-97B2-E6F8C28E5260}" type="presParOf" srcId="{8AC6E38E-668D-46F6-A9F7-9790FBEA9680}" destId="{A1AAC7CF-06EF-49EF-A7A8-AC532CC7015C}" srcOrd="0" destOrd="0" presId="urn:microsoft.com/office/officeart/2005/8/layout/process1"/>
    <dgm:cxn modelId="{6984FD76-5019-4BA4-A42A-28CEAC0D7ACC}" type="presParOf" srcId="{1C7E96E0-D034-4C28-96AE-7F380111EC98}" destId="{DB35C980-2B5A-4EEB-8F1D-406FDDB95166}" srcOrd="6" destOrd="0" presId="urn:microsoft.com/office/officeart/2005/8/layout/process1"/>
    <dgm:cxn modelId="{10A2C2ED-BE72-4BF3-98FF-0FEEF1E62276}" type="presParOf" srcId="{1C7E96E0-D034-4C28-96AE-7F380111EC98}" destId="{BED54DFE-EA5B-48DF-AB81-85B795B7371A}" srcOrd="7" destOrd="0" presId="urn:microsoft.com/office/officeart/2005/8/layout/process1"/>
    <dgm:cxn modelId="{3AAB975F-922D-41E3-8002-F4601B7D3A0A}" type="presParOf" srcId="{BED54DFE-EA5B-48DF-AB81-85B795B7371A}" destId="{8AF6F82A-1AE3-4A73-9180-A1EA4492E77B}" srcOrd="0" destOrd="0" presId="urn:microsoft.com/office/officeart/2005/8/layout/process1"/>
    <dgm:cxn modelId="{68C431AB-2545-4E37-B422-6769C4AD67E1}" type="presParOf" srcId="{1C7E96E0-D034-4C28-96AE-7F380111EC98}" destId="{1F283C2F-4DDD-45EC-B913-1B009ED1AB4D}"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Simulation</a:t>
          </a:r>
          <a:endParaRPr lang="en-US" sz="1800" b="1" kern="1200" dirty="0">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rgbClr val="393B7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1"/>
              </a:solidFill>
              <a:latin typeface="Times New Roman" panose="02020603050405020304" pitchFamily="18" charset="0"/>
              <a:cs typeface="Times New Roman" panose="02020603050405020304" pitchFamily="18" charset="0"/>
            </a:rPr>
            <a:t>Simulation</a:t>
          </a:r>
          <a:endParaRPr lang="en-US" sz="1800" b="1" kern="1200" dirty="0">
            <a:solidFill>
              <a:schemeClr val="bg1"/>
            </a:solidFill>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67440-DCB0-4114-9848-FA7731F3B806}">
      <dsp:nvSpPr>
        <dsp:cNvPr id="0" name=""/>
        <dsp:cNvSpPr/>
      </dsp:nvSpPr>
      <dsp:spPr>
        <a:xfrm>
          <a:off x="70327" y="277541"/>
          <a:ext cx="2085046" cy="136085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Design </a:t>
          </a:r>
          <a:r>
            <a:rPr lang="en-US" sz="1800" b="1" kern="1200" dirty="0">
              <a:latin typeface="Times New Roman" panose="02020603050405020304" pitchFamily="18" charset="0"/>
              <a:cs typeface="Times New Roman" panose="02020603050405020304" pitchFamily="18" charset="0"/>
            </a:rPr>
            <a:t>atop antireflection electrode based on dielectric fiber arrays</a:t>
          </a:r>
        </a:p>
      </dsp:txBody>
      <dsp:txXfrm>
        <a:off x="110185" y="317399"/>
        <a:ext cx="2005330" cy="1281137"/>
      </dsp:txXfrm>
    </dsp:sp>
    <dsp:sp modelId="{4C4262D9-6572-4AE6-9F49-51C7E6772037}">
      <dsp:nvSpPr>
        <dsp:cNvPr id="0" name=""/>
        <dsp:cNvSpPr/>
      </dsp:nvSpPr>
      <dsp:spPr>
        <a:xfrm rot="21562806">
          <a:off x="2288055" y="760312"/>
          <a:ext cx="281318" cy="36683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2288057" y="834136"/>
        <a:ext cx="196923" cy="220101"/>
      </dsp:txXfrm>
    </dsp:sp>
    <dsp:sp modelId="{60A9D5A9-6173-4777-9D04-23E901E9510B}">
      <dsp:nvSpPr>
        <dsp:cNvPr id="0" name=""/>
        <dsp:cNvSpPr/>
      </dsp:nvSpPr>
      <dsp:spPr>
        <a:xfrm>
          <a:off x="2686131" y="224899"/>
          <a:ext cx="2025050" cy="141018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Apply in front layer</a:t>
          </a:r>
        </a:p>
      </dsp:txBody>
      <dsp:txXfrm>
        <a:off x="2727434" y="266202"/>
        <a:ext cx="1942444" cy="1327575"/>
      </dsp:txXfrm>
    </dsp:sp>
    <dsp:sp modelId="{80E1B200-D13A-4B54-B8EF-F3CE3FC78049}">
      <dsp:nvSpPr>
        <dsp:cNvPr id="0" name=""/>
        <dsp:cNvSpPr/>
      </dsp:nvSpPr>
      <dsp:spPr>
        <a:xfrm>
          <a:off x="4859100" y="746572"/>
          <a:ext cx="313585" cy="36683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4859100" y="819939"/>
        <a:ext cx="219510" cy="220101"/>
      </dsp:txXfrm>
    </dsp:sp>
    <dsp:sp modelId="{7601C065-C71A-4619-A6E4-F38CA6D5B4DF}">
      <dsp:nvSpPr>
        <dsp:cNvPr id="0" name=""/>
        <dsp:cNvSpPr/>
      </dsp:nvSpPr>
      <dsp:spPr>
        <a:xfrm>
          <a:off x="5302853" y="224899"/>
          <a:ext cx="2090815" cy="141018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Optimize fiber radius &amp; spacing </a:t>
          </a:r>
        </a:p>
      </dsp:txBody>
      <dsp:txXfrm>
        <a:off x="5344156" y="266202"/>
        <a:ext cx="2008209" cy="1327575"/>
      </dsp:txXfrm>
    </dsp:sp>
    <dsp:sp modelId="{8AC6E38E-668D-46F6-A9F7-9790FBEA9680}">
      <dsp:nvSpPr>
        <dsp:cNvPr id="0" name=""/>
        <dsp:cNvSpPr/>
      </dsp:nvSpPr>
      <dsp:spPr>
        <a:xfrm>
          <a:off x="7541586" y="746572"/>
          <a:ext cx="313585" cy="36683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7541586" y="819939"/>
        <a:ext cx="219510" cy="220101"/>
      </dsp:txXfrm>
    </dsp:sp>
    <dsp:sp modelId="{DB35C980-2B5A-4EEB-8F1D-406FDDB95166}">
      <dsp:nvSpPr>
        <dsp:cNvPr id="0" name=""/>
        <dsp:cNvSpPr/>
      </dsp:nvSpPr>
      <dsp:spPr>
        <a:xfrm>
          <a:off x="7985338" y="224899"/>
          <a:ext cx="1756284" cy="141018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Times New Roman" panose="02020603050405020304" pitchFamily="18" charset="0"/>
              <a:cs typeface="Times New Roman" panose="02020603050405020304" pitchFamily="18" charset="0"/>
            </a:rPr>
            <a:t>Investigate Transmission Absorption </a:t>
          </a:r>
          <a:r>
            <a:rPr lang="en-US" sz="1800" b="0" kern="1200" dirty="0">
              <a:latin typeface="Times New Roman" panose="02020603050405020304" pitchFamily="18" charset="0"/>
              <a:cs typeface="Times New Roman" panose="02020603050405020304" pitchFamily="18" charset="0"/>
            </a:rPr>
            <a:t>and Reflection Profiles</a:t>
          </a:r>
        </a:p>
      </dsp:txBody>
      <dsp:txXfrm>
        <a:off x="8026641" y="266202"/>
        <a:ext cx="1673678" cy="1327575"/>
      </dsp:txXfrm>
    </dsp:sp>
    <dsp:sp modelId="{BED54DFE-EA5B-48DF-AB81-85B795B7371A}">
      <dsp:nvSpPr>
        <dsp:cNvPr id="0" name=""/>
        <dsp:cNvSpPr/>
      </dsp:nvSpPr>
      <dsp:spPr>
        <a:xfrm>
          <a:off x="9889541" y="746572"/>
          <a:ext cx="313585" cy="36683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9889541" y="819939"/>
        <a:ext cx="219510" cy="220101"/>
      </dsp:txXfrm>
    </dsp:sp>
    <dsp:sp modelId="{1F283C2F-4DDD-45EC-B913-1B009ED1AB4D}">
      <dsp:nvSpPr>
        <dsp:cNvPr id="0" name=""/>
        <dsp:cNvSpPr/>
      </dsp:nvSpPr>
      <dsp:spPr>
        <a:xfrm>
          <a:off x="10333293" y="224899"/>
          <a:ext cx="1479175" cy="141018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Investigate </a:t>
          </a:r>
          <a:r>
            <a:rPr lang="en-US" sz="1800" b="0" kern="1200" dirty="0" err="1">
              <a:latin typeface="Times New Roman" panose="02020603050405020304" pitchFamily="18" charset="0"/>
              <a:cs typeface="Times New Roman" panose="02020603050405020304" pitchFamily="18" charset="0"/>
            </a:rPr>
            <a:t>Jsc</a:t>
          </a:r>
          <a:r>
            <a:rPr lang="en-US" sz="1800" b="0" kern="1200" dirty="0">
              <a:latin typeface="Times New Roman" panose="02020603050405020304" pitchFamily="18" charset="0"/>
              <a:cs typeface="Times New Roman" panose="02020603050405020304" pitchFamily="18" charset="0"/>
            </a:rPr>
            <a:t> and PCE improvement</a:t>
          </a:r>
        </a:p>
      </dsp:txBody>
      <dsp:txXfrm>
        <a:off x="10374596" y="266202"/>
        <a:ext cx="1396569" cy="13275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ysClr val="windowText" lastClr="000000"/>
              </a:solidFill>
              <a:latin typeface="Times New Roman" panose="02020603050405020304" pitchFamily="18" charset="0"/>
              <a:cs typeface="Times New Roman" panose="02020603050405020304" pitchFamily="18" charset="0"/>
            </a:rPr>
            <a:t>Simulation</a:t>
          </a:r>
          <a:endParaRPr lang="en-US" sz="1800" b="1" kern="1200" dirty="0">
            <a:solidFill>
              <a:sysClr val="windowText" lastClr="000000"/>
            </a:solidFill>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rgbClr val="393B7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solidFill>
          <a:srgbClr val="393B7C"/>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Simulation</a:t>
          </a:r>
          <a:endParaRPr lang="en-US" sz="1800" b="1" kern="1200" dirty="0">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solidFill>
          <a:srgbClr val="393B7C"/>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Simulation</a:t>
          </a:r>
          <a:endParaRPr lang="en-US" sz="1800" b="1" kern="1200" dirty="0">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solidFill>
          <a:srgbClr val="393B7C"/>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Simulation</a:t>
          </a:r>
          <a:endParaRPr lang="en-US" sz="1800" b="1" kern="1200" dirty="0">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solidFill>
          <a:srgbClr val="393B7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Simulation</a:t>
          </a:r>
          <a:endParaRPr lang="en-US" sz="1800" b="1" kern="1200" dirty="0">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rgbClr val="393B7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1"/>
              </a:solidFill>
              <a:latin typeface="Times New Roman" panose="02020603050405020304" pitchFamily="18" charset="0"/>
              <a:cs typeface="Times New Roman" panose="02020603050405020304" pitchFamily="18" charset="0"/>
            </a:rPr>
            <a:t>Simulation</a:t>
          </a:r>
          <a:endParaRPr lang="en-US" sz="1800" b="1" kern="1200" dirty="0">
            <a:solidFill>
              <a:schemeClr val="bg1"/>
            </a:solidFill>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D0EDC-2A30-4B51-9824-DA6E7AAB651A}">
      <dsp:nvSpPr>
        <dsp:cNvPr id="0" name=""/>
        <dsp:cNvSpPr/>
      </dsp:nvSpPr>
      <dsp:spPr>
        <a:xfrm>
          <a:off x="499" y="486032"/>
          <a:ext cx="1705745" cy="14072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Select </a:t>
          </a:r>
          <a:r>
            <a:rPr lang="en-US" sz="1800" b="1" kern="1200" dirty="0">
              <a:latin typeface="Times New Roman" panose="02020603050405020304" pitchFamily="18" charset="0"/>
              <a:cs typeface="Times New Roman" panose="02020603050405020304" pitchFamily="18" charset="0"/>
            </a:rPr>
            <a:t>ARC Material </a:t>
          </a:r>
          <a:r>
            <a:rPr lang="en-US" sz="1800" b="0" kern="1200" dirty="0">
              <a:latin typeface="Times New Roman" panose="02020603050405020304" pitchFamily="18" charset="0"/>
              <a:cs typeface="Times New Roman" panose="02020603050405020304" pitchFamily="18" charset="0"/>
            </a:rPr>
            <a:t>with Proper Refractive Index</a:t>
          </a:r>
        </a:p>
      </dsp:txBody>
      <dsp:txXfrm>
        <a:off x="41716" y="527249"/>
        <a:ext cx="1623311" cy="1324806"/>
      </dsp:txXfrm>
    </dsp:sp>
    <dsp:sp modelId="{3E37A72F-5DEF-42DA-AE89-DE5473043756}">
      <dsp:nvSpPr>
        <dsp:cNvPr id="0" name=""/>
        <dsp:cNvSpPr/>
      </dsp:nvSpPr>
      <dsp:spPr>
        <a:xfrm>
          <a:off x="1843681" y="1100242"/>
          <a:ext cx="427895" cy="25138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1843681" y="1150519"/>
        <a:ext cx="352479" cy="150832"/>
      </dsp:txXfrm>
    </dsp:sp>
    <dsp:sp modelId="{52C27622-A5EA-4231-BBAC-F40F27C60542}">
      <dsp:nvSpPr>
        <dsp:cNvPr id="0" name=""/>
        <dsp:cNvSpPr/>
      </dsp:nvSpPr>
      <dsp:spPr>
        <a:xfrm>
          <a:off x="2388543" y="486032"/>
          <a:ext cx="1705745" cy="14072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Apply in the Top Portion</a:t>
          </a:r>
        </a:p>
      </dsp:txBody>
      <dsp:txXfrm>
        <a:off x="2429760" y="527249"/>
        <a:ext cx="1623311" cy="1324806"/>
      </dsp:txXfrm>
    </dsp:sp>
    <dsp:sp modelId="{E7C06BD8-077D-4A8E-A8FE-0A4F702936D7}">
      <dsp:nvSpPr>
        <dsp:cNvPr id="0" name=""/>
        <dsp:cNvSpPr/>
      </dsp:nvSpPr>
      <dsp:spPr>
        <a:xfrm>
          <a:off x="4231725" y="1100242"/>
          <a:ext cx="427895" cy="25138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4231725" y="1150519"/>
        <a:ext cx="352479" cy="150832"/>
      </dsp:txXfrm>
    </dsp:sp>
    <dsp:sp modelId="{FDB0F230-656B-47FB-9903-533026AA83B5}">
      <dsp:nvSpPr>
        <dsp:cNvPr id="0" name=""/>
        <dsp:cNvSpPr/>
      </dsp:nvSpPr>
      <dsp:spPr>
        <a:xfrm>
          <a:off x="4776587" y="486032"/>
          <a:ext cx="1705745" cy="14072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Optimize Thickness </a:t>
          </a:r>
        </a:p>
      </dsp:txBody>
      <dsp:txXfrm>
        <a:off x="4817804" y="527249"/>
        <a:ext cx="1623311" cy="1324806"/>
      </dsp:txXfrm>
    </dsp:sp>
    <dsp:sp modelId="{E020ADE4-5761-44E6-8893-9446C3984739}">
      <dsp:nvSpPr>
        <dsp:cNvPr id="0" name=""/>
        <dsp:cNvSpPr/>
      </dsp:nvSpPr>
      <dsp:spPr>
        <a:xfrm>
          <a:off x="6619769" y="1063959"/>
          <a:ext cx="427895" cy="25138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6619769" y="1114236"/>
        <a:ext cx="352479" cy="150832"/>
      </dsp:txXfrm>
    </dsp:sp>
    <dsp:sp modelId="{F90CBCD1-9BE3-4212-ADB9-78B48218FC6B}">
      <dsp:nvSpPr>
        <dsp:cNvPr id="0" name=""/>
        <dsp:cNvSpPr/>
      </dsp:nvSpPr>
      <dsp:spPr>
        <a:xfrm>
          <a:off x="7164632" y="486032"/>
          <a:ext cx="2060131" cy="14072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Investigate Transmission, Absorption &amp; Reflection Profiles</a:t>
          </a:r>
        </a:p>
      </dsp:txBody>
      <dsp:txXfrm>
        <a:off x="7205849" y="527249"/>
        <a:ext cx="1977697" cy="1324806"/>
      </dsp:txXfrm>
    </dsp:sp>
    <dsp:sp modelId="{79A5C622-1C5C-41D3-BDE6-B61D21FC2855}">
      <dsp:nvSpPr>
        <dsp:cNvPr id="0" name=""/>
        <dsp:cNvSpPr/>
      </dsp:nvSpPr>
      <dsp:spPr>
        <a:xfrm>
          <a:off x="9362199" y="1063959"/>
          <a:ext cx="427895" cy="25138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cs typeface="Times New Roman" panose="02020603050405020304" pitchFamily="18" charset="0"/>
          </a:endParaRPr>
        </a:p>
      </dsp:txBody>
      <dsp:txXfrm>
        <a:off x="9362199" y="1114236"/>
        <a:ext cx="352479" cy="150832"/>
      </dsp:txXfrm>
    </dsp:sp>
    <dsp:sp modelId="{7BCDC15A-2738-42DF-B2FA-F1E652A344BD}">
      <dsp:nvSpPr>
        <dsp:cNvPr id="0" name=""/>
        <dsp:cNvSpPr/>
      </dsp:nvSpPr>
      <dsp:spPr>
        <a:xfrm>
          <a:off x="9907061" y="486032"/>
          <a:ext cx="1914324" cy="14072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Investigate </a:t>
          </a:r>
          <a:r>
            <a:rPr lang="en-US" sz="1800" b="0" kern="1200" dirty="0" err="1">
              <a:latin typeface="Times New Roman" panose="02020603050405020304" pitchFamily="18" charset="0"/>
              <a:cs typeface="Times New Roman" panose="02020603050405020304" pitchFamily="18" charset="0"/>
            </a:rPr>
            <a:t>Jsc</a:t>
          </a:r>
          <a:r>
            <a:rPr lang="en-US" sz="1800" b="0" kern="1200" dirty="0">
              <a:latin typeface="Times New Roman" panose="02020603050405020304" pitchFamily="18" charset="0"/>
              <a:cs typeface="Times New Roman" panose="02020603050405020304" pitchFamily="18" charset="0"/>
            </a:rPr>
            <a:t> &amp; PCE improvement</a:t>
          </a:r>
        </a:p>
      </dsp:txBody>
      <dsp:txXfrm>
        <a:off x="9948278" y="527249"/>
        <a:ext cx="1831890" cy="13248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224F-9F11-486A-B21E-AA6CC3E6382F}">
      <dsp:nvSpPr>
        <dsp:cNvPr id="0" name=""/>
        <dsp:cNvSpPr/>
      </dsp:nvSpPr>
      <dsp:spPr>
        <a:xfrm>
          <a:off x="3881" y="502605"/>
          <a:ext cx="1697204" cy="1018322"/>
        </a:xfrm>
        <a:prstGeom prst="roundRect">
          <a:avLst>
            <a:gd name="adj" fmla="val 10000"/>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latin typeface="Times New Roman" panose="02020603050405020304" pitchFamily="18" charset="0"/>
              <a:cs typeface="Times New Roman" panose="02020603050405020304" pitchFamily="18" charset="0"/>
            </a:rPr>
            <a:t>Design  a reference cell</a:t>
          </a:r>
        </a:p>
      </dsp:txBody>
      <dsp:txXfrm>
        <a:off x="33707" y="532431"/>
        <a:ext cx="1637552" cy="958670"/>
      </dsp:txXfrm>
    </dsp:sp>
    <dsp:sp modelId="{D9D52C3D-5699-420B-B55B-4AAF8EE35C4C}">
      <dsp:nvSpPr>
        <dsp:cNvPr id="0" name=""/>
        <dsp:cNvSpPr/>
      </dsp:nvSpPr>
      <dsp:spPr>
        <a:xfrm>
          <a:off x="1773073" y="801313"/>
          <a:ext cx="555272"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1773073" y="885494"/>
        <a:ext cx="429000" cy="252544"/>
      </dsp:txXfrm>
    </dsp:sp>
    <dsp:sp modelId="{05999E9C-2344-40E1-894D-F7C992C25472}">
      <dsp:nvSpPr>
        <dsp:cNvPr id="0" name=""/>
        <dsp:cNvSpPr/>
      </dsp:nvSpPr>
      <dsp:spPr>
        <a:xfrm>
          <a:off x="2379967" y="502605"/>
          <a:ext cx="1697204" cy="10183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Parameter Considerations</a:t>
          </a:r>
        </a:p>
      </dsp:txBody>
      <dsp:txXfrm>
        <a:off x="2409793" y="532431"/>
        <a:ext cx="1637552" cy="958670"/>
      </dsp:txXfrm>
    </dsp:sp>
    <dsp:sp modelId="{FD7892A5-B73E-426F-9231-02E6E7C484D3}">
      <dsp:nvSpPr>
        <dsp:cNvPr id="0" name=""/>
        <dsp:cNvSpPr/>
      </dsp:nvSpPr>
      <dsp:spPr>
        <a:xfrm>
          <a:off x="4203852" y="801313"/>
          <a:ext cx="445887"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4203852" y="885494"/>
        <a:ext cx="319615" cy="252544"/>
      </dsp:txXfrm>
    </dsp:sp>
    <dsp:sp modelId="{D3ED7A9A-3545-4616-8E20-516DED276142}">
      <dsp:nvSpPr>
        <dsp:cNvPr id="0" name=""/>
        <dsp:cNvSpPr/>
      </dsp:nvSpPr>
      <dsp:spPr>
        <a:xfrm>
          <a:off x="4756053" y="502605"/>
          <a:ext cx="1697204" cy="1018322"/>
        </a:xfrm>
        <a:prstGeom prst="roundRect">
          <a:avLst>
            <a:gd name="adj" fmla="val 10000"/>
          </a:avLst>
        </a:prstGeom>
        <a:solidFill>
          <a:srgbClr val="393B7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1"/>
              </a:solidFill>
              <a:latin typeface="Times New Roman" panose="02020603050405020304" pitchFamily="18" charset="0"/>
              <a:cs typeface="Times New Roman" panose="02020603050405020304" pitchFamily="18" charset="0"/>
            </a:rPr>
            <a:t>Simulation</a:t>
          </a:r>
          <a:endParaRPr lang="en-US" sz="1800" b="1" kern="1200" dirty="0">
            <a:solidFill>
              <a:schemeClr val="bg1"/>
            </a:solidFill>
            <a:latin typeface="Times New Roman" panose="02020603050405020304" pitchFamily="18" charset="0"/>
            <a:cs typeface="Times New Roman" panose="02020603050405020304" pitchFamily="18" charset="0"/>
          </a:endParaRPr>
        </a:p>
      </dsp:txBody>
      <dsp:txXfrm>
        <a:off x="4785879" y="532431"/>
        <a:ext cx="1637552" cy="958670"/>
      </dsp:txXfrm>
    </dsp:sp>
    <dsp:sp modelId="{9FCC6520-0480-4AB0-A06A-3EABDCB12FD9}">
      <dsp:nvSpPr>
        <dsp:cNvPr id="0" name=""/>
        <dsp:cNvSpPr/>
      </dsp:nvSpPr>
      <dsp:spPr>
        <a:xfrm>
          <a:off x="6543193" y="801313"/>
          <a:ext cx="519378" cy="42090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latin typeface="Times New Roman" panose="02020603050405020304" pitchFamily="18" charset="0"/>
            <a:cs typeface="Times New Roman" panose="02020603050405020304" pitchFamily="18" charset="0"/>
          </a:endParaRPr>
        </a:p>
      </dsp:txBody>
      <dsp:txXfrm>
        <a:off x="6543193" y="885494"/>
        <a:ext cx="393106" cy="252544"/>
      </dsp:txXfrm>
    </dsp:sp>
    <dsp:sp modelId="{F59B1AEE-7DDE-40C9-87EA-E5D14EC0A5F5}">
      <dsp:nvSpPr>
        <dsp:cNvPr id="0" name=""/>
        <dsp:cNvSpPr/>
      </dsp:nvSpPr>
      <dsp:spPr>
        <a:xfrm>
          <a:off x="7132139" y="502605"/>
          <a:ext cx="1697204" cy="10183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Review and Result Analysis</a:t>
          </a:r>
        </a:p>
      </dsp:txBody>
      <dsp:txXfrm>
        <a:off x="7161965" y="532431"/>
        <a:ext cx="1637552" cy="9586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67440-DCB0-4114-9848-FA7731F3B806}">
      <dsp:nvSpPr>
        <dsp:cNvPr id="0" name=""/>
        <dsp:cNvSpPr/>
      </dsp:nvSpPr>
      <dsp:spPr>
        <a:xfrm>
          <a:off x="10995" y="153422"/>
          <a:ext cx="2020255" cy="116433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Design </a:t>
          </a:r>
          <a:r>
            <a:rPr lang="en-US" sz="1800" b="1" kern="1200" dirty="0">
              <a:latin typeface="Times New Roman" panose="02020603050405020304" pitchFamily="18" charset="0"/>
              <a:ea typeface="Tahoma" panose="020B0604030504040204" pitchFamily="34" charset="0"/>
              <a:cs typeface="Times New Roman" panose="02020603050405020304" pitchFamily="18" charset="0"/>
            </a:rPr>
            <a:t>Ag nanoparticle </a:t>
          </a: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components</a:t>
          </a:r>
        </a:p>
      </dsp:txBody>
      <dsp:txXfrm>
        <a:off x="45097" y="187524"/>
        <a:ext cx="1952051" cy="1096127"/>
      </dsp:txXfrm>
    </dsp:sp>
    <dsp:sp modelId="{4C4262D9-6572-4AE6-9F49-51C7E6772037}">
      <dsp:nvSpPr>
        <dsp:cNvPr id="0" name=""/>
        <dsp:cNvSpPr/>
      </dsp:nvSpPr>
      <dsp:spPr>
        <a:xfrm>
          <a:off x="2148291" y="649584"/>
          <a:ext cx="339702" cy="1720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ea typeface="Tahoma" panose="020B0604030504040204" pitchFamily="34" charset="0"/>
            <a:cs typeface="Times New Roman" panose="02020603050405020304" pitchFamily="18" charset="0"/>
          </a:endParaRPr>
        </a:p>
      </dsp:txBody>
      <dsp:txXfrm>
        <a:off x="2148291" y="683985"/>
        <a:ext cx="288100" cy="103205"/>
      </dsp:txXfrm>
    </dsp:sp>
    <dsp:sp modelId="{60A9D5A9-6173-4777-9D04-23E901E9510B}">
      <dsp:nvSpPr>
        <dsp:cNvPr id="0" name=""/>
        <dsp:cNvSpPr/>
      </dsp:nvSpPr>
      <dsp:spPr>
        <a:xfrm>
          <a:off x="2588321" y="167704"/>
          <a:ext cx="1392674" cy="113576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Times New Roman" panose="02020603050405020304" pitchFamily="18" charset="0"/>
              <a:ea typeface="Tahoma" panose="020B0604030504040204" pitchFamily="34" charset="0"/>
              <a:cs typeface="Times New Roman" panose="02020603050405020304" pitchFamily="18" charset="0"/>
            </a:rPr>
            <a:t>Apply </a:t>
          </a: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in the back layer</a:t>
          </a:r>
        </a:p>
      </dsp:txBody>
      <dsp:txXfrm>
        <a:off x="2621586" y="200969"/>
        <a:ext cx="1326144" cy="1069237"/>
      </dsp:txXfrm>
    </dsp:sp>
    <dsp:sp modelId="{80E1B200-D13A-4B54-B8EF-F3CE3FC78049}">
      <dsp:nvSpPr>
        <dsp:cNvPr id="0" name=""/>
        <dsp:cNvSpPr/>
      </dsp:nvSpPr>
      <dsp:spPr>
        <a:xfrm>
          <a:off x="4098035" y="649584"/>
          <a:ext cx="339702" cy="1720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ea typeface="Tahoma" panose="020B0604030504040204" pitchFamily="34" charset="0"/>
            <a:cs typeface="Times New Roman" panose="02020603050405020304" pitchFamily="18" charset="0"/>
          </a:endParaRPr>
        </a:p>
      </dsp:txBody>
      <dsp:txXfrm>
        <a:off x="4098035" y="683985"/>
        <a:ext cx="288100" cy="103205"/>
      </dsp:txXfrm>
    </dsp:sp>
    <dsp:sp modelId="{7601C065-C71A-4619-A6E4-F38CA6D5B4DF}">
      <dsp:nvSpPr>
        <dsp:cNvPr id="0" name=""/>
        <dsp:cNvSpPr/>
      </dsp:nvSpPr>
      <dsp:spPr>
        <a:xfrm>
          <a:off x="4538065" y="167704"/>
          <a:ext cx="1927364" cy="113576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Optimize eccentricity</a:t>
          </a:r>
        </a:p>
      </dsp:txBody>
      <dsp:txXfrm>
        <a:off x="4571330" y="200969"/>
        <a:ext cx="1860834" cy="1069237"/>
      </dsp:txXfrm>
    </dsp:sp>
    <dsp:sp modelId="{8AC6E38E-668D-46F6-A9F7-9790FBEA9680}">
      <dsp:nvSpPr>
        <dsp:cNvPr id="0" name=""/>
        <dsp:cNvSpPr/>
      </dsp:nvSpPr>
      <dsp:spPr>
        <a:xfrm>
          <a:off x="6582469" y="649584"/>
          <a:ext cx="339702" cy="1720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ea typeface="Tahoma" panose="020B0604030504040204" pitchFamily="34" charset="0"/>
            <a:cs typeface="Times New Roman" panose="02020603050405020304" pitchFamily="18" charset="0"/>
          </a:endParaRPr>
        </a:p>
      </dsp:txBody>
      <dsp:txXfrm>
        <a:off x="6582469" y="683985"/>
        <a:ext cx="288100" cy="103205"/>
      </dsp:txXfrm>
    </dsp:sp>
    <dsp:sp modelId="{DB35C980-2B5A-4EEB-8F1D-406FDDB95166}">
      <dsp:nvSpPr>
        <dsp:cNvPr id="0" name=""/>
        <dsp:cNvSpPr/>
      </dsp:nvSpPr>
      <dsp:spPr>
        <a:xfrm>
          <a:off x="7022499" y="167704"/>
          <a:ext cx="2038722" cy="113576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Investigate Scattering, Absorption and Reflection</a:t>
          </a:r>
        </a:p>
      </dsp:txBody>
      <dsp:txXfrm>
        <a:off x="7055764" y="200969"/>
        <a:ext cx="1972192" cy="1069237"/>
      </dsp:txXfrm>
    </dsp:sp>
    <dsp:sp modelId="{BED54DFE-EA5B-48DF-AB81-85B795B7371A}">
      <dsp:nvSpPr>
        <dsp:cNvPr id="0" name=""/>
        <dsp:cNvSpPr/>
      </dsp:nvSpPr>
      <dsp:spPr>
        <a:xfrm>
          <a:off x="9178261" y="649584"/>
          <a:ext cx="339702" cy="1720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0" kern="1200">
            <a:latin typeface="Times New Roman" panose="02020603050405020304" pitchFamily="18" charset="0"/>
            <a:ea typeface="Tahoma" panose="020B0604030504040204" pitchFamily="34" charset="0"/>
            <a:cs typeface="Times New Roman" panose="02020603050405020304" pitchFamily="18" charset="0"/>
          </a:endParaRPr>
        </a:p>
      </dsp:txBody>
      <dsp:txXfrm>
        <a:off x="9178261" y="683985"/>
        <a:ext cx="288100" cy="103205"/>
      </dsp:txXfrm>
    </dsp:sp>
    <dsp:sp modelId="{1F283C2F-4DDD-45EC-B913-1B009ED1AB4D}">
      <dsp:nvSpPr>
        <dsp:cNvPr id="0" name=""/>
        <dsp:cNvSpPr/>
      </dsp:nvSpPr>
      <dsp:spPr>
        <a:xfrm>
          <a:off x="9618291" y="192106"/>
          <a:ext cx="2192598" cy="108696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Investigate </a:t>
          </a:r>
          <a:r>
            <a:rPr lang="en-US" sz="1800" b="0" kern="1200" dirty="0" err="1">
              <a:latin typeface="Times New Roman" panose="02020603050405020304" pitchFamily="18" charset="0"/>
              <a:ea typeface="Tahoma" panose="020B0604030504040204" pitchFamily="34" charset="0"/>
              <a:cs typeface="Times New Roman" panose="02020603050405020304" pitchFamily="18" charset="0"/>
            </a:rPr>
            <a:t>Jsc</a:t>
          </a:r>
          <a:r>
            <a:rPr lang="en-US" sz="1800" b="0" kern="1200" dirty="0">
              <a:latin typeface="Times New Roman" panose="02020603050405020304" pitchFamily="18" charset="0"/>
              <a:ea typeface="Tahoma" panose="020B0604030504040204" pitchFamily="34" charset="0"/>
              <a:cs typeface="Times New Roman" panose="02020603050405020304" pitchFamily="18" charset="0"/>
            </a:rPr>
            <a:t> and PCE improvement</a:t>
          </a:r>
        </a:p>
      </dsp:txBody>
      <dsp:txXfrm>
        <a:off x="9650127" y="223942"/>
        <a:ext cx="2128926" cy="10232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5T10:59:02.527"/>
    </inkml:context>
    <inkml:brush xml:id="br0">
      <inkml:brushProperty name="width" value="0.35" units="cm"/>
      <inkml:brushProperty name="height" value="0.35" units="cm"/>
      <inkml:brushProperty name="color" value="#FFFFFF"/>
    </inkml:brush>
  </inkml:definitions>
  <inkml:trace contextRef="#ctx0" brushRef="#br0">1291 1018 24575,'0'0'0,"0"1"0,0 0 0,0-1 0,0 1 0,0 0 0,0-1 0,0 1 0,0-1 0,0 1 0,0 0 0,0-1 0,1 1 0,-1 0 0,0-1 0,0 1 0,1-1 0,-1 1 0,0-1 0,1 1 0,-1-1 0,0 1 0,1-1 0,-1 1 0,1-1 0,-1 1 0,1-1 0,-1 1 0,1-1 0,-1 0 0,1 1 0,0-1 0,-1 0 0,1 0 0,-1 0 0,1 1 0,0-1 0,-1 0 0,2 0 0,1 0 0,-1-1 0,1 1 0,-1-1 0,1 1 0,-1-1 0,1 0 0,-1 0 0,0 0 0,4-3 0,44-26 0,-2-3 0,-1-1 0,-2-3 0,-1-1 0,-2-3 0,37-46 0,-77 85 0,18-28 0,-19 29 0,-1 1 0,0-1 0,1 1 0,-1-1 0,0 1 0,1-1 0,-1 1 0,0-1 0,0 1 0,0-1 0,0 0 0,0 1 0,1-1 0,-1 1 0,0-1 0,0 0 0,0 1 0,0-1 0,-1 1 0,1-1 0,0 0 0,0 1 0,0-1 0,0 1 0,-1-1 0,1 1 0,0-1 0,0 1 0,-1-1 0,1 1 0,0-1 0,-1 1 0,1-1 0,-1 1 0,1-1 0,-1 1 0,1 0 0,-1-1 0,1 1 0,-1 0 0,1-1 0,-1 1 0,1 0 0,-1 0 0,1 0 0,-1-1 0,0 1 0,1 0 0,-1 0 0,1 0 0,-2 0 0,-14 0 0,-1 1 0,1 1 0,0 0 0,0 1 0,0 1 0,-26 10 0,11-5 0,-482 153 0,-196 20 0,593-153 0,-74 15 0,190-44 0,0 0 0,0-1 0,0 1 0,1 0 0,-1 0 0,0 0 0,0 0 0,0 0 0,0 0 0,0 0 0,0 0 0,0 0 0,0 0 0,0-1 0,0 1 0,1 0 0,-1 0 0,0 0 0,0 0 0,0 0 0,0 0 0,0 0 0,0-1 0,0 1 0,0 0 0,0 0 0,0 0 0,0 0 0,0 0 0,0 0 0,0-1 0,0 1 0,0 0 0,0 0 0,0 0 0,0 0 0,0 0 0,0 0 0,-1 0 0,1-1 0,0 1 0,0 0 0,0 0 0,0 0 0,0 0 0,0 0 0,0 0 0,0 0 0,0 0 0,0 0 0,-1 0 0,1-1 0,0 1 0,0 0 0,0 0 0,19-15 0,30-20 0,561-384 0,-595 408 0,-9 5 0,1 2 0,-1-1 0,1 1 0,0 0 0,0 0 0,12-4 0,-19 8 0,0 0 0,0 0 0,1 0 0,-1 0 0,0 0 0,0-1 0,0 1 0,1 0 0,-1 0 0,0 0 0,0 0 0,1 0 0,-1 0 0,0 0 0,1 0 0,-1 0 0,0 0 0,0 0 0,1 0 0,-1 0 0,0 0 0,0 0 0,1 0 0,-1 0 0,0 0 0,0 0 0,1 0 0,-1 1 0,0-1 0,0 0 0,0 0 0,1 0 0,-1 0 0,0 1 0,0-1 0,0 0 0,1 0 0,-1 0 0,0 1 0,0-1 0,0 0 0,0 0 0,0 0 0,0 1 0,1-1 0,-1 0 0,0 0 0,0 1 0,0-1 0,0 0 0,0 0 0,0 1 0,0-1 0,0 0 0,0 1 0,0-1 0,0 0 0,0 1 0,-9 16 0,-1 0 0,-2-2 0,0 1 0,-1-1 0,-16 14 0,-67 54 0,-1 1 0,-6 19 0,85-84 0,19-17 0,5-5 0,38-25 0,-39 24 0,52-38 0,1 2 0,69-35 0,238-127 0,-142 79 0,-205 115 0,0 1 0,1 0 0,0 2 0,0 0 0,1 1 0,-1 1 0,1 0 0,0 2 0,0 0 0,-1 2 0,1 0 0,0 1 0,0 1 0,27 7 0,-40-8 0,-2 0 0,0-1 0,1 0 0,-1 0 0,0 0 0,0-1 0,0 1 0,1-1 0,-1 0 0,6-2 0,-11 2 0,1 0 0,-1 0 0,0-1 0,0 1 0,1 0 0,-1-1 0,0 1 0,0 0 0,0-1 0,1 1 0,-1 0 0,0-1 0,0 1 0,0 0 0,0-1 0,0 1 0,0-1 0,0 1 0,0 0 0,0-1 0,0 1 0,0-1 0,0 1 0,0 0 0,0-1 0,0 1 0,0 0 0,0-1 0,0 1 0,0 0 0,-1-1 0,1 1 0,0 0 0,0-1 0,0 1 0,-1 0 0,1-1 0,0 1 0,-1 0 0,1-1 0,0 1 0,0 0 0,-1 0 0,1 0 0,0-1 0,-2 1 0,-8-10 0,-1 0 0,0 1 0,0 0 0,-1 1 0,0 0 0,-26-11 0,-87-30 0,118 47 0,-191-57 0,-250-42 0,338 79 0,29 4 0,-52-9 0,111 25 0,0 0 0,0 1 0,-1 1 0,-24 3 0,17 1 0,0 2 0,-42 13 0,59-14 0,-1 0 0,1 1 0,1 0 0,-1 1 0,1 0 0,0 1 0,-14 12 0,25-20 0,0 1 0,0 0 0,0 0 0,1 0 0,-1 0 0,0 0 0,0 0 0,1 0 0,-1 0 0,0 0 0,1 0 0,-1 0 0,1 0 0,0 0 0,-1 2 0,1-3 0,0 1 0,0 0 0,0-1 0,0 1 0,0-1 0,1 1 0,-1-1 0,0 1 0,0-1 0,0 1 0,1 0 0,-1-1 0,0 1 0,1-1 0,-1 0 0,0 1 0,1-1 0,-1 1 0,1-1 0,-1 1 0,1-1 0,0 1 0,2 0 0,1 1 0,-1 0 0,1-1 0,0 0 0,0 0 0,0 0 0,5 1 0,36 3 0,1-1 0,51-4 0,95-13 0,-81 4 0,-14 3 0,28-4 0,142 9 0,-243 4 0,0 1 0,-1 2 0,0 0 0,32 13 0,-23-8 0,38 9 0,-12-9 0,-1 3 0,-1 2 0,87 38 0,-126-46 0,-1 1 0,1 0 0,-1 1 0,-1 1 0,0 0 0,0 1 0,-1 1 0,-1 0 0,0 1 0,-1 0 0,-1 1 0,0 1 0,-1 0 0,0 0 0,8 20 0,-6-7 0,-1 0 0,8 38 0,-17-58 0,0 1 0,-1-1 0,0 1 0,-1-1 0,0 1 0,0-1 0,-1 1 0,0-1 0,-1 0 0,0 1 0,-5 14 0,2-12 0,0 0 0,0-1 0,-1 1 0,-1-1 0,1-1 0,-2 1 0,0-1 0,0-1 0,0 1 0,-16 12 0,23-22 0,0 1 0,0 0 0,1-1 0,-1 1 0,0 0 0,0-1 0,0 1 0,0-1 0,0 1 0,0-1 0,0 0 0,0 0 0,0 1 0,0-1 0,-1 0 0,1 0 0,0 0 0,0 0 0,0 0 0,0 0 0,0 0 0,0 0 0,0-1 0,0 1 0,0 0 0,0-1 0,0 1 0,-1-1 0,0-1 0,1 1 0,0-1 0,0 1 0,0-1 0,0 1 0,0-1 0,0 0 0,0 0 0,0 0 0,1 1 0,-1-1 0,1 0 0,0 0 0,-1-3 0,0-6 0,0-1 0,1 1 0,1-1 0,3-17 0,14-46 0,3 2 0,36-85 0,17-50 0,-34 41 0,-36 143 0,-1 0 0,-2-1 0,0 0 0,-5-46 0,1 44 0,9 449 0,-7-274 0,1-134 0,0 0 0,-1-1 0,-1 1 0,-1 0 0,1-1 0,-2 0 0,0 1 0,-1-2 0,0 1 0,-11 18 0,-3 3 0,-1 0 0,-48 58 0,37-58 0,-94 102 0,99-111 0,-1-1 0,-2-1 0,-32 21 0,46-36 0,0-1 0,-1 0 0,1-1 0,-2 0 0,1-1 0,0-1 0,-1-1 0,-24 2 0,-20-2 0,-62-4 0,62 0 0,-5 0 0,-80-2 0,124 1 0,0-1 0,0-1 0,0-1 0,-28-10 0,176 54 0,-21-5 0,1-5 0,216 31 0,-300-58 0,-1-1 0,1 0 0,0-2 0,-1 0 0,0-2 0,33-7 0,-40 6 0,1-1 0,-1 0 0,0-1 0,0-1 0,-1 0 0,0 0 0,0-2 0,-1 1 0,0-2 0,11-10 0,-3 1 0,-2-1 0,0-1 0,24-35 0,-33 40 111,-6 10-258,0 0-1,1 0 1,0 0-1,0 0 0,0 0 1,1 1-1,0 0 0,0 0 1,10-7-1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9FC48-7771-4CAE-9824-4955A14B6243}"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6406E-BF56-4EE6-90F5-4B1CAE9671BB}" type="slidenum">
              <a:rPr lang="en-US" smtClean="0"/>
              <a:t>‹#›</a:t>
            </a:fld>
            <a:endParaRPr lang="en-US"/>
          </a:p>
        </p:txBody>
      </p:sp>
    </p:spTree>
    <p:extLst>
      <p:ext uri="{BB962C8B-B14F-4D97-AF65-F5344CB8AC3E}">
        <p14:creationId xmlns:p14="http://schemas.microsoft.com/office/powerpoint/2010/main" val="321096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Assalamualaikum</a:t>
            </a:r>
            <a:r>
              <a:rPr lang="en-US" dirty="0"/>
              <a:t> Everyone. This is Iftekher, along with Ajmal Ahmed, on this very podium, presenting the proposal of our Thesis as a part of our academic coursework.  As you can see the title on the screen, we will be venturing into improving the containment of light within the solar cells hence titled it as </a:t>
            </a:r>
            <a:r>
              <a:rPr lang="en-US" b="0" dirty="0"/>
              <a:t>the </a:t>
            </a:r>
            <a:r>
              <a:rPr lang="en-US" sz="1200" b="0" dirty="0">
                <a:solidFill>
                  <a:srgbClr val="393B7C"/>
                </a:solidFill>
                <a:latin typeface="Times New Roman" panose="02020603050405020304" pitchFamily="18" charset="0"/>
                <a:cs typeface="Times New Roman" panose="02020603050405020304" pitchFamily="18" charset="0"/>
              </a:rPr>
              <a:t>Improvement of Optical Confinement for the Perovskite Solar Cell.</a:t>
            </a:r>
            <a:endParaRPr lang="en-US" b="0" dirty="0"/>
          </a:p>
        </p:txBody>
      </p:sp>
      <p:sp>
        <p:nvSpPr>
          <p:cNvPr id="4" name="Slide Number Placeholder 3"/>
          <p:cNvSpPr>
            <a:spLocks noGrp="1"/>
          </p:cNvSpPr>
          <p:nvPr>
            <p:ph type="sldNum" sz="quarter" idx="5"/>
          </p:nvPr>
        </p:nvSpPr>
        <p:spPr/>
        <p:txBody>
          <a:bodyPr/>
          <a:lstStyle/>
          <a:p>
            <a:fld id="{1096406E-BF56-4EE6-90F5-4B1CAE9671BB}" type="slidenum">
              <a:rPr lang="en-US" smtClean="0"/>
              <a:t>1</a:t>
            </a:fld>
            <a:endParaRPr lang="en-US"/>
          </a:p>
        </p:txBody>
      </p:sp>
    </p:spTree>
    <p:extLst>
      <p:ext uri="{BB962C8B-B14F-4D97-AF65-F5344CB8AC3E}">
        <p14:creationId xmlns:p14="http://schemas.microsoft.com/office/powerpoint/2010/main" val="41899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bg1"/>
                </a:solidFill>
                <a:latin typeface="Times New Roman" panose="02020603050405020304" pitchFamily="18" charset="0"/>
                <a:cs typeface="Times New Roman" panose="02020603050405020304" pitchFamily="18" charset="0"/>
              </a:rPr>
              <a:t>Photon Energy Below Band Gap of the absorber material itself</a:t>
            </a:r>
            <a:endParaRPr lang="en-US" sz="1200" b="0" dirty="0">
              <a:solidFill>
                <a:schemeClr val="bg1"/>
              </a:solidFill>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10</a:t>
            </a:fld>
            <a:endParaRPr lang="en-US"/>
          </a:p>
        </p:txBody>
      </p:sp>
    </p:spTree>
    <p:extLst>
      <p:ext uri="{BB962C8B-B14F-4D97-AF65-F5344CB8AC3E}">
        <p14:creationId xmlns:p14="http://schemas.microsoft.com/office/powerpoint/2010/main" val="2847125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more loss are accounted !</a:t>
            </a:r>
          </a:p>
        </p:txBody>
      </p:sp>
      <p:sp>
        <p:nvSpPr>
          <p:cNvPr id="4" name="Slide Number Placeholder 3"/>
          <p:cNvSpPr>
            <a:spLocks noGrp="1"/>
          </p:cNvSpPr>
          <p:nvPr>
            <p:ph type="sldNum" sz="quarter" idx="5"/>
          </p:nvPr>
        </p:nvSpPr>
        <p:spPr/>
        <p:txBody>
          <a:bodyPr/>
          <a:lstStyle/>
          <a:p>
            <a:fld id="{1096406E-BF56-4EE6-90F5-4B1CAE9671BB}" type="slidenum">
              <a:rPr lang="en-US" smtClean="0"/>
              <a:t>11</a:t>
            </a:fld>
            <a:endParaRPr lang="en-US"/>
          </a:p>
        </p:txBody>
      </p:sp>
    </p:spTree>
    <p:extLst>
      <p:ext uri="{BB962C8B-B14F-4D97-AF65-F5344CB8AC3E}">
        <p14:creationId xmlns:p14="http://schemas.microsoft.com/office/powerpoint/2010/main" val="291823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look forward to studying the optical confinement methods &gt; compare them &gt; finally propose techniques in a way that can be used in different classes of solar cells for increased efficiency.</a:t>
            </a:r>
          </a:p>
        </p:txBody>
      </p:sp>
      <p:sp>
        <p:nvSpPr>
          <p:cNvPr id="4" name="Slide Number Placeholder 3"/>
          <p:cNvSpPr>
            <a:spLocks noGrp="1"/>
          </p:cNvSpPr>
          <p:nvPr>
            <p:ph type="sldNum" sz="quarter" idx="5"/>
          </p:nvPr>
        </p:nvSpPr>
        <p:spPr/>
        <p:txBody>
          <a:bodyPr/>
          <a:lstStyle/>
          <a:p>
            <a:fld id="{1096406E-BF56-4EE6-90F5-4B1CAE9671BB}" type="slidenum">
              <a:rPr lang="en-US" smtClean="0"/>
              <a:t>12</a:t>
            </a:fld>
            <a:endParaRPr lang="en-US"/>
          </a:p>
        </p:txBody>
      </p:sp>
    </p:spTree>
    <p:extLst>
      <p:ext uri="{BB962C8B-B14F-4D97-AF65-F5344CB8AC3E}">
        <p14:creationId xmlns:p14="http://schemas.microsoft.com/office/powerpoint/2010/main" val="348275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through the literature, we looked at 4 key aspects which are (</a:t>
            </a:r>
            <a:r>
              <a:rPr lang="en-US" dirty="0" err="1"/>
              <a:t>i</a:t>
            </a:r>
            <a:r>
              <a:rPr lang="en-US" dirty="0"/>
              <a:t>) Cell (ii) Confinement Technique (iii) Examined Samples (iv) Outcomes</a:t>
            </a:r>
          </a:p>
        </p:txBody>
      </p:sp>
      <p:sp>
        <p:nvSpPr>
          <p:cNvPr id="4" name="Slide Number Placeholder 3"/>
          <p:cNvSpPr>
            <a:spLocks noGrp="1"/>
          </p:cNvSpPr>
          <p:nvPr>
            <p:ph type="sldNum" sz="quarter" idx="5"/>
          </p:nvPr>
        </p:nvSpPr>
        <p:spPr/>
        <p:txBody>
          <a:bodyPr/>
          <a:lstStyle/>
          <a:p>
            <a:fld id="{1096406E-BF56-4EE6-90F5-4B1CAE9671BB}" type="slidenum">
              <a:rPr lang="en-US" smtClean="0"/>
              <a:t>13</a:t>
            </a:fld>
            <a:endParaRPr lang="en-US"/>
          </a:p>
        </p:txBody>
      </p:sp>
    </p:spTree>
    <p:extLst>
      <p:ext uri="{BB962C8B-B14F-4D97-AF65-F5344CB8AC3E}">
        <p14:creationId xmlns:p14="http://schemas.microsoft.com/office/powerpoint/2010/main" val="324694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with the reference 2, this isn’t actually a perovskite solar cell, rather CIGS based one where thickness had been varied and </a:t>
            </a:r>
            <a:r>
              <a:rPr lang="en-US" sz="12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Light Management by semi-ellipsoidal texture championed with the highest short circuit current density increase. </a:t>
            </a:r>
            <a:endParaRPr lang="en-US" sz="1200" kern="100" dirty="0">
              <a:effectLst/>
              <a:latin typeface="Times New Roman" panose="02020603050405020304" pitchFamily="18" charset="0"/>
              <a:ea typeface="Calibri" panose="020F0502020204030204" pitchFamily="34" charset="0"/>
              <a:cs typeface="Vrinda" panose="020B0502040204020203" pitchFamily="34" charset="0"/>
            </a:endParaRPr>
          </a:p>
          <a:p>
            <a:r>
              <a:rPr lang="en-US" dirty="0"/>
              <a:t>But it’s the Ref 3, where </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moth-eye nanostructures reached around 16% efficiency.</a:t>
            </a:r>
          </a:p>
          <a:p>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But Ref 4, </a:t>
            </a:r>
            <a:r>
              <a:rPr lang="en-US" dirty="0"/>
              <a:t>an early work published </a:t>
            </a:r>
            <a:r>
              <a:rPr lang="en-US" dirty="0" err="1"/>
              <a:t>waaay</a:t>
            </a:r>
            <a:r>
              <a:rPr lang="en-US" dirty="0"/>
              <a:t> back in the year 2012</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shared that Plasmonic back reflector, even though was assumed to perform well, came short with 7.9% of efficiency.</a:t>
            </a: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14</a:t>
            </a:fld>
            <a:endParaRPr lang="en-US"/>
          </a:p>
        </p:txBody>
      </p:sp>
    </p:spTree>
    <p:extLst>
      <p:ext uri="{BB962C8B-B14F-4D97-AF65-F5344CB8AC3E}">
        <p14:creationId xmlns:p14="http://schemas.microsoft.com/office/powerpoint/2010/main" val="3753104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here in the Ref 5, a very recent work published in 2023, that same plasmonic effect caused massive rise when the structure itself was modified. Later we studied structures like dielectric fiber array. But another recent work with Silver nanoparticle at back, we found spheroid silver nanoparticle in a particular eccentricity outperforming other variants, efficiency shooting around 23%</a:t>
            </a:r>
          </a:p>
          <a:p>
            <a:r>
              <a:rPr lang="en-US" dirty="0"/>
              <a:t>Also, Zirconium Nitride-Silicon Di Oxide shell NPs exhibited 20% efficiency. </a:t>
            </a:r>
          </a:p>
        </p:txBody>
      </p:sp>
      <p:sp>
        <p:nvSpPr>
          <p:cNvPr id="4" name="Slide Number Placeholder 3"/>
          <p:cNvSpPr>
            <a:spLocks noGrp="1"/>
          </p:cNvSpPr>
          <p:nvPr>
            <p:ph type="sldNum" sz="quarter" idx="5"/>
          </p:nvPr>
        </p:nvSpPr>
        <p:spPr/>
        <p:txBody>
          <a:bodyPr/>
          <a:lstStyle/>
          <a:p>
            <a:fld id="{1096406E-BF56-4EE6-90F5-4B1CAE9671BB}" type="slidenum">
              <a:rPr lang="en-US" smtClean="0"/>
              <a:t>15</a:t>
            </a:fld>
            <a:endParaRPr lang="en-US"/>
          </a:p>
        </p:txBody>
      </p:sp>
    </p:spTree>
    <p:extLst>
      <p:ext uri="{BB962C8B-B14F-4D97-AF65-F5344CB8AC3E}">
        <p14:creationId xmlns:p14="http://schemas.microsoft.com/office/powerpoint/2010/main" val="161642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those models we covered in the review where you can find the moth-eyed structure, plasmonic back reflectors , the modified cell structure. On the left, the dielectric fiber array and also the </a:t>
            </a:r>
            <a:r>
              <a:rPr lang="en-US" b="1" dirty="0"/>
              <a:t>Zirconium Nitride-Silicon Di Oxide </a:t>
            </a:r>
            <a:r>
              <a:rPr lang="en-US" dirty="0"/>
              <a:t>shell NPs </a:t>
            </a:r>
          </a:p>
        </p:txBody>
      </p:sp>
      <p:sp>
        <p:nvSpPr>
          <p:cNvPr id="4" name="Slide Number Placeholder 3"/>
          <p:cNvSpPr>
            <a:spLocks noGrp="1"/>
          </p:cNvSpPr>
          <p:nvPr>
            <p:ph type="sldNum" sz="quarter" idx="5"/>
          </p:nvPr>
        </p:nvSpPr>
        <p:spPr/>
        <p:txBody>
          <a:bodyPr/>
          <a:lstStyle/>
          <a:p>
            <a:fld id="{1096406E-BF56-4EE6-90F5-4B1CAE9671BB}" type="slidenum">
              <a:rPr lang="en-US" smtClean="0"/>
              <a:t>16</a:t>
            </a:fld>
            <a:endParaRPr lang="en-US"/>
          </a:p>
        </p:txBody>
      </p:sp>
    </p:spTree>
    <p:extLst>
      <p:ext uri="{BB962C8B-B14F-4D97-AF65-F5344CB8AC3E}">
        <p14:creationId xmlns:p14="http://schemas.microsoft.com/office/powerpoint/2010/main" val="3990083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along with identifying the parameters we need to look at, we have primarily found 12 commonly used techniques here and clustered them into 4 categories. But please note that, these techniques have been tested for different cells, so we really don’t know if they can have a generalized use case. </a:t>
            </a:r>
          </a:p>
        </p:txBody>
      </p:sp>
      <p:sp>
        <p:nvSpPr>
          <p:cNvPr id="4" name="Slide Number Placeholder 3"/>
          <p:cNvSpPr>
            <a:spLocks noGrp="1"/>
          </p:cNvSpPr>
          <p:nvPr>
            <p:ph type="sldNum" sz="quarter" idx="5"/>
          </p:nvPr>
        </p:nvSpPr>
        <p:spPr/>
        <p:txBody>
          <a:bodyPr/>
          <a:lstStyle/>
          <a:p>
            <a:fld id="{1096406E-BF56-4EE6-90F5-4B1CAE9671BB}" type="slidenum">
              <a:rPr lang="en-US" smtClean="0"/>
              <a:t>17</a:t>
            </a:fld>
            <a:endParaRPr lang="en-US"/>
          </a:p>
        </p:txBody>
      </p:sp>
    </p:spTree>
    <p:extLst>
      <p:ext uri="{BB962C8B-B14F-4D97-AF65-F5344CB8AC3E}">
        <p14:creationId xmlns:p14="http://schemas.microsoft.com/office/powerpoint/2010/main" val="2380675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having no one-size fits all solution or at least the lack of any semi generalized technique appear as a major gap. To address this, how we are going forward ? Let’s hear it from Ajmal.</a:t>
            </a:r>
          </a:p>
        </p:txBody>
      </p:sp>
      <p:sp>
        <p:nvSpPr>
          <p:cNvPr id="4" name="Slide Number Placeholder 3"/>
          <p:cNvSpPr>
            <a:spLocks noGrp="1"/>
          </p:cNvSpPr>
          <p:nvPr>
            <p:ph type="sldNum" sz="quarter" idx="5"/>
          </p:nvPr>
        </p:nvSpPr>
        <p:spPr/>
        <p:txBody>
          <a:bodyPr/>
          <a:lstStyle/>
          <a:p>
            <a:fld id="{1096406E-BF56-4EE6-90F5-4B1CAE9671BB}" type="slidenum">
              <a:rPr lang="en-US" smtClean="0"/>
              <a:t>18</a:t>
            </a:fld>
            <a:endParaRPr lang="en-US"/>
          </a:p>
        </p:txBody>
      </p:sp>
    </p:spTree>
    <p:extLst>
      <p:ext uri="{BB962C8B-B14F-4D97-AF65-F5344CB8AC3E}">
        <p14:creationId xmlns:p14="http://schemas.microsoft.com/office/powerpoint/2010/main" val="334533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latinLnBrk="0" hangingPunct="1"/>
            <a:r>
              <a:rPr lang="en-US" sz="1200" kern="1200" dirty="0">
                <a:solidFill>
                  <a:schemeClr val="tx1"/>
                </a:solidFill>
                <a:effectLst/>
                <a:latin typeface="+mn-lt"/>
                <a:ea typeface="+mn-ea"/>
                <a:cs typeface="+mn-cs"/>
              </a:rPr>
              <a:t>In order to look forward a </a:t>
            </a:r>
            <a:r>
              <a:rPr lang="en-US" sz="1200" b="1" kern="1200" dirty="0">
                <a:solidFill>
                  <a:schemeClr val="tx1"/>
                </a:solidFill>
                <a:effectLst/>
                <a:latin typeface="+mn-lt"/>
                <a:ea typeface="+mn-ea"/>
                <a:cs typeface="+mn-cs"/>
              </a:rPr>
              <a:t>generalized techniques</a:t>
            </a:r>
            <a:r>
              <a:rPr lang="en-US" sz="1200" kern="1200" dirty="0">
                <a:solidFill>
                  <a:schemeClr val="tx1"/>
                </a:solidFill>
                <a:effectLst/>
                <a:latin typeface="+mn-lt"/>
                <a:ea typeface="+mn-ea"/>
                <a:cs typeface="+mn-cs"/>
              </a:rPr>
              <a:t>, initially our goal is to-</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Reduce optical losses and </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Feed more light in the absorber layer as we know absorption of more light in absorber layer produces more electron hole pair thus more photocurrent.</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19</a:t>
            </a:fld>
            <a:endParaRPr lang="en-US"/>
          </a:p>
        </p:txBody>
      </p:sp>
    </p:spTree>
    <p:extLst>
      <p:ext uri="{BB962C8B-B14F-4D97-AF65-F5344CB8AC3E}">
        <p14:creationId xmlns:p14="http://schemas.microsoft.com/office/powerpoint/2010/main" val="315727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order of our discussion. </a:t>
            </a:r>
          </a:p>
          <a:p>
            <a:endParaRPr lang="en-US" dirty="0"/>
          </a:p>
          <a:p>
            <a:r>
              <a:rPr lang="en-US" dirty="0"/>
              <a:t>Now, before we begin – I will be sharing  very well known aspects, just to set the tone. </a:t>
            </a:r>
          </a:p>
        </p:txBody>
      </p:sp>
      <p:sp>
        <p:nvSpPr>
          <p:cNvPr id="4" name="Slide Number Placeholder 3"/>
          <p:cNvSpPr>
            <a:spLocks noGrp="1"/>
          </p:cNvSpPr>
          <p:nvPr>
            <p:ph type="sldNum" sz="quarter" idx="5"/>
          </p:nvPr>
        </p:nvSpPr>
        <p:spPr/>
        <p:txBody>
          <a:bodyPr/>
          <a:lstStyle/>
          <a:p>
            <a:fld id="{1096406E-BF56-4EE6-90F5-4B1CAE9671BB}" type="slidenum">
              <a:rPr lang="en-US" smtClean="0"/>
              <a:t>2</a:t>
            </a:fld>
            <a:endParaRPr lang="en-US"/>
          </a:p>
        </p:txBody>
      </p:sp>
    </p:spTree>
    <p:extLst>
      <p:ext uri="{BB962C8B-B14F-4D97-AF65-F5344CB8AC3E}">
        <p14:creationId xmlns:p14="http://schemas.microsoft.com/office/powerpoint/2010/main" val="4278402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First of all we have to choose a reference cell where we will apply the optical confinement technique in order to improve eff. </a:t>
            </a:r>
            <a:endParaRPr lang="en-US" dirty="0">
              <a:effectLst/>
            </a:endParaRP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Mixed halide perovskite was chosen for its improved stability, band gap tunability.</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The cell contains Methylammonium lead iodide-chloride as absorber layer, Tio2 as ETL, Cu2O as HTL, FTO and Carbon as front and back contact. Band alignment is shown in the figure.</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20</a:t>
            </a:fld>
            <a:endParaRPr lang="en-US"/>
          </a:p>
        </p:txBody>
      </p:sp>
    </p:spTree>
    <p:extLst>
      <p:ext uri="{BB962C8B-B14F-4D97-AF65-F5344CB8AC3E}">
        <p14:creationId xmlns:p14="http://schemas.microsoft.com/office/powerpoint/2010/main" val="2448297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We have simulated the our reference cell in the </a:t>
            </a:r>
            <a:r>
              <a:rPr lang="en-US" dirty="0" err="1"/>
              <a:t>scaps</a:t>
            </a:r>
            <a:r>
              <a:rPr lang="en-US" dirty="0"/>
              <a:t> 1D using the Data collected from the reference paper.</a:t>
            </a:r>
          </a:p>
          <a:p>
            <a:pPr marL="171450" indent="-171450">
              <a:buFont typeface="Wingdings" panose="05000000000000000000" pitchFamily="2" charset="2"/>
              <a:buChar char="Ø"/>
            </a:pPr>
            <a:r>
              <a:rPr lang="en-US" dirty="0"/>
              <a:t>Here is the set up of layer in </a:t>
            </a:r>
            <a:r>
              <a:rPr lang="en-US" dirty="0" err="1"/>
              <a:t>Scaps</a:t>
            </a:r>
            <a:r>
              <a:rPr lang="en-US" dirty="0"/>
              <a:t> program.</a:t>
            </a:r>
          </a:p>
        </p:txBody>
      </p:sp>
      <p:sp>
        <p:nvSpPr>
          <p:cNvPr id="4" name="Slide Number Placeholder 3"/>
          <p:cNvSpPr>
            <a:spLocks noGrp="1"/>
          </p:cNvSpPr>
          <p:nvPr>
            <p:ph type="sldNum" sz="quarter" idx="5"/>
          </p:nvPr>
        </p:nvSpPr>
        <p:spPr/>
        <p:txBody>
          <a:bodyPr/>
          <a:lstStyle/>
          <a:p>
            <a:fld id="{1096406E-BF56-4EE6-90F5-4B1CAE9671BB}" type="slidenum">
              <a:rPr lang="en-US" smtClean="0"/>
              <a:t>21</a:t>
            </a:fld>
            <a:endParaRPr lang="en-US"/>
          </a:p>
        </p:txBody>
      </p:sp>
    </p:spTree>
    <p:extLst>
      <p:ext uri="{BB962C8B-B14F-4D97-AF65-F5344CB8AC3E}">
        <p14:creationId xmlns:p14="http://schemas.microsoft.com/office/powerpoint/2010/main" val="3111218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Using the data obtained from our reference cell, we have found the efficiency around 19.49%</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which is very closed to our literature and experimental value.</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we plan to work on few other variants of perovskite solar in order to test our general case applicability.</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22</a:t>
            </a:fld>
            <a:endParaRPr lang="en-US"/>
          </a:p>
        </p:txBody>
      </p:sp>
    </p:spTree>
    <p:extLst>
      <p:ext uri="{BB962C8B-B14F-4D97-AF65-F5344CB8AC3E}">
        <p14:creationId xmlns:p14="http://schemas.microsoft.com/office/powerpoint/2010/main" val="2525445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We have to deal with various optical and electrical parameter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like R_P,R_P, A_P, scattering as optical </a:t>
            </a:r>
            <a:r>
              <a:rPr lang="en-US" sz="1200" kern="1200" dirty="0" err="1">
                <a:solidFill>
                  <a:schemeClr val="tx1"/>
                </a:solidFill>
                <a:effectLst/>
                <a:latin typeface="+mn-lt"/>
                <a:ea typeface="+mn-ea"/>
                <a:cs typeface="+mn-cs"/>
              </a:rPr>
              <a:t>perameter</a:t>
            </a:r>
            <a:r>
              <a:rPr lang="en-US" sz="1200" kern="1200" dirty="0">
                <a:solidFill>
                  <a:schemeClr val="tx1"/>
                </a:solidFill>
                <a:effectLst/>
                <a:latin typeface="+mn-lt"/>
                <a:ea typeface="+mn-ea"/>
                <a:cs typeface="+mn-cs"/>
              </a:rPr>
              <a:t> and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obviously </a:t>
            </a:r>
            <a:r>
              <a:rPr lang="en-US" sz="1200" kern="1200" dirty="0" err="1">
                <a:solidFill>
                  <a:schemeClr val="tx1"/>
                </a:solidFill>
                <a:effectLst/>
                <a:latin typeface="+mn-lt"/>
                <a:ea typeface="+mn-ea"/>
                <a:cs typeface="+mn-cs"/>
              </a:rPr>
              <a:t>Jsc</a:t>
            </a:r>
            <a:r>
              <a:rPr lang="en-US" sz="1200" kern="1200" dirty="0">
                <a:solidFill>
                  <a:schemeClr val="tx1"/>
                </a:solidFill>
                <a:effectLst/>
                <a:latin typeface="+mn-lt"/>
                <a:ea typeface="+mn-ea"/>
                <a:cs typeface="+mn-cs"/>
              </a:rPr>
              <a:t>, EFF are electrical parameter</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23</a:t>
            </a:fld>
            <a:endParaRPr lang="en-US"/>
          </a:p>
        </p:txBody>
      </p:sp>
    </p:spTree>
    <p:extLst>
      <p:ext uri="{BB962C8B-B14F-4D97-AF65-F5344CB8AC3E}">
        <p14:creationId xmlns:p14="http://schemas.microsoft.com/office/powerpoint/2010/main" val="170757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Initially we are planned to work on three different optical confinement method. We will simulate each of this in ANSYS </a:t>
            </a:r>
            <a:r>
              <a:rPr lang="en-US" sz="1200" kern="1200" dirty="0" err="1">
                <a:solidFill>
                  <a:schemeClr val="tx1"/>
                </a:solidFill>
                <a:effectLst/>
                <a:latin typeface="+mn-lt"/>
                <a:ea typeface="+mn-ea"/>
                <a:cs typeface="+mn-cs"/>
              </a:rPr>
              <a:t>Lumerical</a:t>
            </a:r>
            <a:endParaRPr lang="en-US" sz="1200" kern="1200" dirty="0">
              <a:solidFill>
                <a:schemeClr val="tx1"/>
              </a:solidFill>
              <a:effectLst/>
              <a:latin typeface="+mn-lt"/>
              <a:ea typeface="+mn-ea"/>
              <a:cs typeface="+mn-cs"/>
            </a:endParaRP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First, we will apply anti reflection coating, so that reflection of the light from the solar cell can be minimized.</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So </a:t>
            </a:r>
            <a:r>
              <a:rPr lang="en-US" sz="1200" b="1" kern="1200" dirty="0">
                <a:solidFill>
                  <a:schemeClr val="tx1"/>
                </a:solidFill>
                <a:effectLst/>
                <a:latin typeface="+mn-lt"/>
                <a:ea typeface="+mn-ea"/>
                <a:cs typeface="+mn-cs"/>
              </a:rPr>
              <a:t>more light can enter in absorber layer</a:t>
            </a:r>
            <a:r>
              <a:rPr lang="en-US" sz="1200" kern="1200" dirty="0">
                <a:solidFill>
                  <a:schemeClr val="tx1"/>
                </a:solidFill>
                <a:effectLst/>
                <a:latin typeface="+mn-lt"/>
                <a:ea typeface="+mn-ea"/>
                <a:cs typeface="+mn-cs"/>
              </a:rPr>
              <a:t>.</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Anti reflection layer mainly made of dielectric which is applied on the top of the solar cell.</a:t>
            </a:r>
          </a:p>
          <a:p>
            <a:pPr marL="171450" indent="-171450" rtl="0" eaLnBrk="1" latinLnBrk="0" hangingPunct="1">
              <a:buFont typeface="Wingdings" panose="05000000000000000000" pitchFamily="2" charset="2"/>
              <a:buChar char="Ø"/>
            </a:pPr>
            <a:r>
              <a:rPr lang="en-US" sz="1200" b="1" kern="1200" dirty="0">
                <a:solidFill>
                  <a:schemeClr val="tx1"/>
                </a:solidFill>
                <a:effectLst/>
                <a:latin typeface="+mn-lt"/>
                <a:ea typeface="+mn-ea"/>
                <a:cs typeface="+mn-cs"/>
              </a:rPr>
              <a:t>Optimizing the thickness </a:t>
            </a:r>
            <a:r>
              <a:rPr lang="en-US" sz="1200" kern="1200" dirty="0">
                <a:solidFill>
                  <a:schemeClr val="tx1"/>
                </a:solidFill>
                <a:effectLst/>
                <a:latin typeface="+mn-lt"/>
                <a:ea typeface="+mn-ea"/>
                <a:cs typeface="+mn-cs"/>
              </a:rPr>
              <a:t>of the anti-reflection layer we will investigate for the best solution.</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24</a:t>
            </a:fld>
            <a:endParaRPr lang="en-US"/>
          </a:p>
        </p:txBody>
      </p:sp>
    </p:spTree>
    <p:extLst>
      <p:ext uri="{BB962C8B-B14F-4D97-AF65-F5344CB8AC3E}">
        <p14:creationId xmlns:p14="http://schemas.microsoft.com/office/powerpoint/2010/main" val="336674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second method, we will Use silver nanoparticles at the back of a solar cell.</a:t>
            </a:r>
          </a:p>
          <a:p>
            <a:pPr marL="171450" indent="-171450">
              <a:buFont typeface="Arial" panose="020B0604020202020204" pitchFamily="34" charset="0"/>
              <a:buChar char="•"/>
            </a:pPr>
            <a:r>
              <a:rPr lang="en-US" dirty="0"/>
              <a:t>These nanoparticles have </a:t>
            </a:r>
            <a:r>
              <a:rPr lang="en-US" b="1" dirty="0"/>
              <a:t>plasmonic properties that scatter and trap light within the cell</a:t>
            </a:r>
            <a:r>
              <a:rPr lang="en-US" dirty="0"/>
              <a:t>, </a:t>
            </a:r>
            <a:r>
              <a:rPr lang="en-US" sz="2400" b="1" dirty="0">
                <a:solidFill>
                  <a:srgbClr val="C00000"/>
                </a:solidFill>
              </a:rPr>
              <a:t>which increases the chances of more light absorption.</a:t>
            </a:r>
          </a:p>
          <a:p>
            <a:pPr marL="171450" indent="-171450">
              <a:buFont typeface="Arial" panose="020B0604020202020204" pitchFamily="34" charset="0"/>
              <a:buChar char="•"/>
            </a:pPr>
            <a:r>
              <a:rPr lang="en-US" dirty="0"/>
              <a:t>Optimizing the </a:t>
            </a:r>
            <a:r>
              <a:rPr lang="en-US" b="1" dirty="0"/>
              <a:t>eccentricity and other </a:t>
            </a:r>
            <a:r>
              <a:rPr lang="en-US" b="1" dirty="0" err="1"/>
              <a:t>perameter</a:t>
            </a:r>
            <a:r>
              <a:rPr lang="en-US" b="1" dirty="0"/>
              <a:t> of the nanosphere</a:t>
            </a:r>
            <a:r>
              <a:rPr lang="en-US" dirty="0"/>
              <a:t> we will seek for the best optical and electrical profiles.</a:t>
            </a:r>
          </a:p>
        </p:txBody>
      </p:sp>
      <p:sp>
        <p:nvSpPr>
          <p:cNvPr id="4" name="Slide Number Placeholder 3"/>
          <p:cNvSpPr>
            <a:spLocks noGrp="1"/>
          </p:cNvSpPr>
          <p:nvPr>
            <p:ph type="sldNum" sz="quarter" idx="5"/>
          </p:nvPr>
        </p:nvSpPr>
        <p:spPr/>
        <p:txBody>
          <a:bodyPr/>
          <a:lstStyle/>
          <a:p>
            <a:fld id="{1096406E-BF56-4EE6-90F5-4B1CAE9671BB}" type="slidenum">
              <a:rPr lang="en-US" smtClean="0"/>
              <a:t>25</a:t>
            </a:fld>
            <a:endParaRPr lang="en-US"/>
          </a:p>
        </p:txBody>
      </p:sp>
    </p:spTree>
    <p:extLst>
      <p:ext uri="{BB962C8B-B14F-4D97-AF65-F5344CB8AC3E}">
        <p14:creationId xmlns:p14="http://schemas.microsoft.com/office/powerpoint/2010/main" val="558488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next method we will use dielectric fiber array on top of a surface.</a:t>
            </a:r>
          </a:p>
          <a:p>
            <a:pPr marL="171450" indent="-171450">
              <a:buFont typeface="Arial" panose="020B0604020202020204" pitchFamily="34" charset="0"/>
              <a:buChar char="•"/>
            </a:pPr>
            <a:r>
              <a:rPr lang="en-US" dirty="0"/>
              <a:t>These arrays can </a:t>
            </a:r>
            <a:r>
              <a:rPr lang="en-US" b="1" dirty="0"/>
              <a:t>manipulate the path of light, which increases light interaction with the absorption layer</a:t>
            </a:r>
            <a:r>
              <a:rPr lang="en-US" dirty="0"/>
              <a:t>.</a:t>
            </a:r>
          </a:p>
          <a:p>
            <a:pPr marL="171450" indent="-171450">
              <a:buFont typeface="Arial" panose="020B0604020202020204" pitchFamily="34" charset="0"/>
              <a:buChar char="•"/>
            </a:pPr>
            <a:r>
              <a:rPr lang="en-US" dirty="0"/>
              <a:t>We will optimize the fiber radius and spacing to come up with the best result.</a:t>
            </a:r>
          </a:p>
        </p:txBody>
      </p:sp>
      <p:sp>
        <p:nvSpPr>
          <p:cNvPr id="4" name="Slide Number Placeholder 3"/>
          <p:cNvSpPr>
            <a:spLocks noGrp="1"/>
          </p:cNvSpPr>
          <p:nvPr>
            <p:ph type="sldNum" sz="quarter" idx="5"/>
          </p:nvPr>
        </p:nvSpPr>
        <p:spPr/>
        <p:txBody>
          <a:bodyPr/>
          <a:lstStyle/>
          <a:p>
            <a:fld id="{1096406E-BF56-4EE6-90F5-4B1CAE9671BB}" type="slidenum">
              <a:rPr lang="en-US" smtClean="0"/>
              <a:t>26</a:t>
            </a:fld>
            <a:endParaRPr lang="en-US"/>
          </a:p>
        </p:txBody>
      </p:sp>
    </p:spTree>
    <p:extLst>
      <p:ext uri="{BB962C8B-B14F-4D97-AF65-F5344CB8AC3E}">
        <p14:creationId xmlns:p14="http://schemas.microsoft.com/office/powerpoint/2010/main" val="1719099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latinLnBrk="0" hangingPunct="1"/>
            <a:r>
              <a:rPr lang="en-US" sz="1200" kern="1200" dirty="0">
                <a:solidFill>
                  <a:schemeClr val="tx1"/>
                </a:solidFill>
                <a:effectLst/>
                <a:latin typeface="+mn-lt"/>
                <a:ea typeface="+mn-ea"/>
                <a:cs typeface="+mn-cs"/>
              </a:rPr>
              <a:t>Our goal is to-</a:t>
            </a: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Provide optical confinement techniques for the perovskite solar cell to improve the </a:t>
            </a:r>
            <a:r>
              <a:rPr lang="en-US" sz="1200" kern="1200" dirty="0" err="1">
                <a:solidFill>
                  <a:schemeClr val="tx1"/>
                </a:solidFill>
                <a:effectLst/>
                <a:latin typeface="+mn-lt"/>
                <a:ea typeface="+mn-ea"/>
                <a:cs typeface="+mn-cs"/>
              </a:rPr>
              <a:t>Jsc</a:t>
            </a:r>
            <a:r>
              <a:rPr lang="en-US" sz="1200" kern="1200" dirty="0">
                <a:solidFill>
                  <a:schemeClr val="tx1"/>
                </a:solidFill>
                <a:effectLst/>
                <a:latin typeface="+mn-lt"/>
                <a:ea typeface="+mn-ea"/>
                <a:cs typeface="+mn-cs"/>
              </a:rPr>
              <a:t> as well as efficiency.</a:t>
            </a:r>
            <a:endParaRPr lang="en-US" dirty="0">
              <a:effectLst/>
            </a:endParaRPr>
          </a:p>
          <a:p>
            <a:pPr marL="171450" indent="-171450" rtl="0" eaLnBrk="1" latinLnBrk="0" hangingPunct="1">
              <a:buFont typeface="Wingdings" panose="05000000000000000000" pitchFamily="2" charset="2"/>
              <a:buChar char="Ø"/>
            </a:pPr>
            <a:r>
              <a:rPr lang="en-US" sz="1200" kern="1200" dirty="0">
                <a:solidFill>
                  <a:schemeClr val="tx1"/>
                </a:solidFill>
                <a:effectLst/>
                <a:latin typeface="+mn-lt"/>
                <a:ea typeface="+mn-ea"/>
                <a:cs typeface="+mn-cs"/>
              </a:rPr>
              <a:t>Most importantly we will try to develop generalized or semi-generalized technique for light confinement.</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27</a:t>
            </a:fld>
            <a:endParaRPr lang="en-US"/>
          </a:p>
        </p:txBody>
      </p:sp>
    </p:spTree>
    <p:extLst>
      <p:ext uri="{BB962C8B-B14F-4D97-AF65-F5344CB8AC3E}">
        <p14:creationId xmlns:p14="http://schemas.microsoft.com/office/powerpoint/2010/main" val="902985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We have structured our entire project into five key components.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Significant progress has been achieved in three of these critical segments: Preliminary Investigation &amp; Planning (PIP), Literature Review (L.R), and Methodology development.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The remaining phases, Simulation and Conclusion,  will be finalized by the end of the fourth year.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effectLst/>
                <a:latin typeface="+mn-lt"/>
                <a:ea typeface="+mn-ea"/>
                <a:cs typeface="+mn-cs"/>
              </a:rPr>
              <a:t>Till now we are learning LUMERICAL for our simulation.</a:t>
            </a:r>
            <a:endParaRPr lang="en-US" dirty="0">
              <a:effectLst/>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28</a:t>
            </a:fld>
            <a:endParaRPr lang="en-US"/>
          </a:p>
        </p:txBody>
      </p:sp>
    </p:spTree>
    <p:extLst>
      <p:ext uri="{BB962C8B-B14F-4D97-AF65-F5344CB8AC3E}">
        <p14:creationId xmlns:p14="http://schemas.microsoft.com/office/powerpoint/2010/main" val="2581840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rPr>
              <a:t>PEDOT:PSS is selected as a HTL</a:t>
            </a:r>
            <a:br>
              <a:rPr lang="en-US" sz="1200" dirty="0">
                <a:effectLst/>
              </a:rPr>
            </a:br>
            <a:r>
              <a:rPr lang="en-US" sz="1200" dirty="0">
                <a:effectLst/>
              </a:rPr>
              <a:t>PCBM layer has dual roles of an ETL and a passivation layer for reducing the charge traps in annealed perovskite films</a:t>
            </a:r>
            <a:br>
              <a:rPr lang="en-US" sz="1200" dirty="0">
                <a:effectLst/>
              </a:rPr>
            </a:br>
            <a:r>
              <a:rPr lang="en-US" sz="1200" dirty="0" err="1">
                <a:effectLst/>
              </a:rPr>
              <a:t>Bphen</a:t>
            </a:r>
            <a:r>
              <a:rPr lang="en-US" sz="1200" dirty="0">
                <a:effectLst/>
              </a:rPr>
              <a:t> layer functions as an exciton-blocking layer (EBL)</a:t>
            </a: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42</a:t>
            </a:fld>
            <a:endParaRPr lang="en-US"/>
          </a:p>
        </p:txBody>
      </p:sp>
    </p:spTree>
    <p:extLst>
      <p:ext uri="{BB962C8B-B14F-4D97-AF65-F5344CB8AC3E}">
        <p14:creationId xmlns:p14="http://schemas.microsoft.com/office/powerpoint/2010/main" val="194559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30000" dirty="0"/>
              <a:t>st</a:t>
            </a:r>
            <a:r>
              <a:rPr lang="en-US" dirty="0"/>
              <a:t> – energy demand has increased well around 70% within past 22 years, going from 9000 to shooting </a:t>
            </a:r>
            <a:r>
              <a:rPr lang="en-US" dirty="0" err="1"/>
              <a:t>upto</a:t>
            </a:r>
            <a:r>
              <a:rPr lang="en-US" dirty="0"/>
              <a:t> 15000Million </a:t>
            </a:r>
            <a:r>
              <a:rPr lang="en-US" dirty="0" err="1"/>
              <a:t>Tonnes</a:t>
            </a:r>
            <a:r>
              <a:rPr lang="en-US" dirty="0"/>
              <a:t> of oil equivalent.</a:t>
            </a:r>
          </a:p>
        </p:txBody>
      </p:sp>
      <p:sp>
        <p:nvSpPr>
          <p:cNvPr id="4" name="Slide Number Placeholder 3"/>
          <p:cNvSpPr>
            <a:spLocks noGrp="1"/>
          </p:cNvSpPr>
          <p:nvPr>
            <p:ph type="sldNum" sz="quarter" idx="5"/>
          </p:nvPr>
        </p:nvSpPr>
        <p:spPr/>
        <p:txBody>
          <a:bodyPr/>
          <a:lstStyle/>
          <a:p>
            <a:fld id="{1096406E-BF56-4EE6-90F5-4B1CAE9671BB}" type="slidenum">
              <a:rPr lang="en-US" smtClean="0"/>
              <a:t>3</a:t>
            </a:fld>
            <a:endParaRPr lang="en-US"/>
          </a:p>
        </p:txBody>
      </p:sp>
    </p:spTree>
    <p:extLst>
      <p:ext uri="{BB962C8B-B14F-4D97-AF65-F5344CB8AC3E}">
        <p14:creationId xmlns:p14="http://schemas.microsoft.com/office/powerpoint/2010/main" val="2678140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n-a </a:t>
            </a:r>
            <a:r>
              <a:rPr lang="en-US" b="0" i="0" dirty="0" err="1">
                <a:solidFill>
                  <a:srgbClr val="000000"/>
                </a:solidFill>
                <a:effectLst/>
                <a:latin typeface="Arial" panose="020B0604020202020204" pitchFamily="34" charset="0"/>
              </a:rPr>
              <a:t>Si:H</a:t>
            </a:r>
            <a:r>
              <a:rPr lang="en-US" b="0" i="0" dirty="0">
                <a:solidFill>
                  <a:srgbClr val="000000"/>
                </a:solidFill>
                <a:effectLst/>
                <a:latin typeface="Arial" panose="020B0604020202020204" pitchFamily="34" charset="0"/>
              </a:rPr>
              <a:t>: n-type hydrogenated amorphous silicon. This layer is doped with specific impurities to introduce extra electrons (n-type) as majority carriers. </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 </a:t>
            </a:r>
            <a:r>
              <a:rPr lang="en-US" b="0" i="0" dirty="0" err="1">
                <a:solidFill>
                  <a:srgbClr val="000000"/>
                </a:solidFill>
                <a:effectLst/>
                <a:latin typeface="Arial" panose="020B0604020202020204" pitchFamily="34" charset="0"/>
              </a:rPr>
              <a:t>Si:H</a:t>
            </a:r>
            <a:r>
              <a:rPr lang="en-US" b="0" i="0" dirty="0">
                <a:solidFill>
                  <a:srgbClr val="000000"/>
                </a:solidFill>
                <a:effectLst/>
                <a:latin typeface="Arial" panose="020B0604020202020204" pitchFamily="34" charset="0"/>
              </a:rPr>
              <a:t>: intrinsic hydrogenated amorphous silicon. This layer is undoped, meaning it has an equal number of electrons and holes (intrinsic), and it serves as the light-absorbing layer. p-a </a:t>
            </a:r>
            <a:r>
              <a:rPr lang="en-US" b="0" i="0" dirty="0" err="1">
                <a:solidFill>
                  <a:srgbClr val="000000"/>
                </a:solidFill>
                <a:effectLst/>
                <a:latin typeface="Arial" panose="020B0604020202020204" pitchFamily="34" charset="0"/>
              </a:rPr>
              <a:t>SiC:H</a:t>
            </a:r>
            <a:r>
              <a:rPr lang="en-US" b="0" i="0" dirty="0">
                <a:solidFill>
                  <a:srgbClr val="000000"/>
                </a:solidFill>
                <a:effectLst/>
                <a:latin typeface="Arial" panose="020B0604020202020204" pitchFamily="34" charset="0"/>
              </a:rPr>
              <a:t>: p-type hydrogenated amorphous silicon carbide. This layer is doped with different impurities to introduce extra holes (p-type) as majority carriers.</a:t>
            </a: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44</a:t>
            </a:fld>
            <a:endParaRPr lang="en-US"/>
          </a:p>
        </p:txBody>
      </p:sp>
    </p:spTree>
    <p:extLst>
      <p:ext uri="{BB962C8B-B14F-4D97-AF65-F5344CB8AC3E}">
        <p14:creationId xmlns:p14="http://schemas.microsoft.com/office/powerpoint/2010/main" val="3753245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the planar structure studied in this paper, CH3NH3PbI3 perovskite applied as the light absorbent layer, copper (I) thiocyanate (</a:t>
            </a:r>
            <a:r>
              <a:rPr lang="en-US" b="0" i="0" dirty="0" err="1">
                <a:solidFill>
                  <a:srgbClr val="000000"/>
                </a:solidFill>
                <a:effectLst/>
                <a:latin typeface="Arial" panose="020B0604020202020204" pitchFamily="34" charset="0"/>
              </a:rPr>
              <a:t>CuSCN</a:t>
            </a:r>
            <a:r>
              <a:rPr lang="en-US" b="0" i="0" dirty="0">
                <a:solidFill>
                  <a:srgbClr val="000000"/>
                </a:solidFill>
                <a:effectLst/>
                <a:latin typeface="Arial" panose="020B0604020202020204" pitchFamily="34" charset="0"/>
              </a:rPr>
              <a:t>) as HTL, titanium dioxide (TiO2) as ETL, and indium thin oxide (ITO) and gold (Au) as the upper and lower electrodes, respectively</a:t>
            </a:r>
            <a:endParaRPr lang="en-US" dirty="0">
              <a:solidFill>
                <a:srgbClr val="000000"/>
              </a:solidFill>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46</a:t>
            </a:fld>
            <a:endParaRPr lang="en-US"/>
          </a:p>
        </p:txBody>
      </p:sp>
    </p:spTree>
    <p:extLst>
      <p:ext uri="{BB962C8B-B14F-4D97-AF65-F5344CB8AC3E}">
        <p14:creationId xmlns:p14="http://schemas.microsoft.com/office/powerpoint/2010/main" val="3379318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the planar structure studied in this paper, CH3NH3PbI3 perovskite applied as the light absorbent layer, copper (I) thiocyanate (</a:t>
            </a:r>
            <a:r>
              <a:rPr lang="en-US" b="0" i="0" dirty="0" err="1">
                <a:solidFill>
                  <a:srgbClr val="000000"/>
                </a:solidFill>
                <a:effectLst/>
                <a:latin typeface="Arial" panose="020B0604020202020204" pitchFamily="34" charset="0"/>
              </a:rPr>
              <a:t>CuSCN</a:t>
            </a:r>
            <a:r>
              <a:rPr lang="en-US" b="0" i="0" dirty="0">
                <a:solidFill>
                  <a:srgbClr val="000000"/>
                </a:solidFill>
                <a:effectLst/>
                <a:latin typeface="Arial" panose="020B0604020202020204" pitchFamily="34" charset="0"/>
              </a:rPr>
              <a:t>) as HTL, titanium dioxide (TiO2) as ETL, and indium thin oxide (ITO) and gold (Au) as the upper and lower electrodes, respectively</a:t>
            </a:r>
            <a:endParaRPr lang="en-US" dirty="0">
              <a:solidFill>
                <a:srgbClr val="000000"/>
              </a:solidFill>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48</a:t>
            </a:fld>
            <a:endParaRPr lang="en-US"/>
          </a:p>
        </p:txBody>
      </p:sp>
    </p:spTree>
    <p:extLst>
      <p:ext uri="{BB962C8B-B14F-4D97-AF65-F5344CB8AC3E}">
        <p14:creationId xmlns:p14="http://schemas.microsoft.com/office/powerpoint/2010/main" val="203339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But, at the same time, we have seen solar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pv</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cost reducing more than 80% within just last 10 years.</a:t>
            </a: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4</a:t>
            </a:fld>
            <a:endParaRPr lang="en-US"/>
          </a:p>
        </p:txBody>
      </p:sp>
    </p:spTree>
    <p:extLst>
      <p:ext uri="{BB962C8B-B14F-4D97-AF65-F5344CB8AC3E}">
        <p14:creationId xmlns:p14="http://schemas.microsoft.com/office/powerpoint/2010/main" val="160749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5</a:t>
            </a:fld>
            <a:endParaRPr lang="en-US"/>
          </a:p>
        </p:txBody>
      </p:sp>
    </p:spTree>
    <p:extLst>
      <p:ext uri="{BB962C8B-B14F-4D97-AF65-F5344CB8AC3E}">
        <p14:creationId xmlns:p14="http://schemas.microsoft.com/office/powerpoint/2010/main" val="155177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progression led to designing newer and emerging cells, listed on the screen and Perovskite stands out. Even though </a:t>
            </a: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problems like stability, durability and Led toxicity exists, we prefer this for </a:t>
            </a:r>
            <a:endPar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Rapid Efficiency Improvement (3% in 2009 , above 26% 2023)</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 Fabrication (Spin coating method)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 temperature processing (even at 25 degree Celsius)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Now, you may think – why did we chose to go with optical confinement ? </a:t>
            </a:r>
          </a:p>
        </p:txBody>
      </p:sp>
      <p:sp>
        <p:nvSpPr>
          <p:cNvPr id="4" name="Slide Number Placeholder 3"/>
          <p:cNvSpPr>
            <a:spLocks noGrp="1"/>
          </p:cNvSpPr>
          <p:nvPr>
            <p:ph type="sldNum" sz="quarter" idx="5"/>
          </p:nvPr>
        </p:nvSpPr>
        <p:spPr/>
        <p:txBody>
          <a:bodyPr/>
          <a:lstStyle/>
          <a:p>
            <a:fld id="{1096406E-BF56-4EE6-90F5-4B1CAE9671BB}" type="slidenum">
              <a:rPr lang="en-US" smtClean="0"/>
              <a:t>6</a:t>
            </a:fld>
            <a:endParaRPr lang="en-US"/>
          </a:p>
        </p:txBody>
      </p:sp>
    </p:spTree>
    <p:extLst>
      <p:ext uri="{BB962C8B-B14F-4D97-AF65-F5344CB8AC3E}">
        <p14:creationId xmlns:p14="http://schemas.microsoft.com/office/powerpoint/2010/main" val="130215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Light associated losses can become extremely critical with issues such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Reflection</a:t>
            </a:r>
            <a:endParaRPr lang="en-US" dirty="0"/>
          </a:p>
        </p:txBody>
      </p:sp>
      <p:sp>
        <p:nvSpPr>
          <p:cNvPr id="4" name="Slide Number Placeholder 3"/>
          <p:cNvSpPr>
            <a:spLocks noGrp="1"/>
          </p:cNvSpPr>
          <p:nvPr>
            <p:ph type="sldNum" sz="quarter" idx="5"/>
          </p:nvPr>
        </p:nvSpPr>
        <p:spPr/>
        <p:txBody>
          <a:bodyPr/>
          <a:lstStyle/>
          <a:p>
            <a:fld id="{1096406E-BF56-4EE6-90F5-4B1CAE9671BB}" type="slidenum">
              <a:rPr lang="en-US" smtClean="0"/>
              <a:t>7</a:t>
            </a:fld>
            <a:endParaRPr lang="en-US"/>
          </a:p>
        </p:txBody>
      </p:sp>
    </p:spTree>
    <p:extLst>
      <p:ext uri="{BB962C8B-B14F-4D97-AF65-F5344CB8AC3E}">
        <p14:creationId xmlns:p14="http://schemas.microsoft.com/office/powerpoint/2010/main" val="369788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bg1"/>
                </a:solidFill>
                <a:latin typeface="Times New Roman" panose="02020603050405020304" pitchFamily="18" charset="0"/>
                <a:cs typeface="Times New Roman" panose="02020603050405020304" pitchFamily="18" charset="0"/>
              </a:rPr>
              <a:t>2. Absorption in Non-Active Layers such as (</a:t>
            </a:r>
            <a:r>
              <a:rPr lang="en-US" sz="1200" b="0" dirty="0" err="1">
                <a:solidFill>
                  <a:schemeClr val="bg1"/>
                </a:solidFill>
                <a:latin typeface="Times New Roman" panose="02020603050405020304" pitchFamily="18" charset="0"/>
                <a:cs typeface="Times New Roman" panose="02020603050405020304" pitchFamily="18" charset="0"/>
              </a:rPr>
              <a:t>i</a:t>
            </a:r>
            <a:r>
              <a:rPr lang="en-US" sz="1200" b="0" dirty="0">
                <a:solidFill>
                  <a:schemeClr val="bg1"/>
                </a:solidFill>
                <a:latin typeface="Times New Roman" panose="02020603050405020304" pitchFamily="18" charset="0"/>
                <a:cs typeface="Times New Roman" panose="02020603050405020304" pitchFamily="18" charset="0"/>
              </a:rPr>
              <a:t>) Substrate (ii) Encapsulation Layer (iii) Other intermediate Layer</a:t>
            </a:r>
            <a:endParaRPr lang="en-US" sz="1200" b="0" dirty="0">
              <a:solidFill>
                <a:schemeClr val="bg1"/>
              </a:solidFill>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8</a:t>
            </a:fld>
            <a:endParaRPr lang="en-US"/>
          </a:p>
        </p:txBody>
      </p:sp>
    </p:spTree>
    <p:extLst>
      <p:ext uri="{BB962C8B-B14F-4D97-AF65-F5344CB8AC3E}">
        <p14:creationId xmlns:p14="http://schemas.microsoft.com/office/powerpoint/2010/main" val="39020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200" b="1" dirty="0">
                <a:solidFill>
                  <a:schemeClr val="bg1"/>
                </a:solidFill>
                <a:latin typeface="Times New Roman" panose="02020603050405020304" pitchFamily="18" charset="0"/>
                <a:cs typeface="Times New Roman" panose="02020603050405020304" pitchFamily="18" charset="0"/>
              </a:rPr>
              <a:t>Transmission </a:t>
            </a:r>
            <a:r>
              <a:rPr lang="en-US" sz="1200" b="0" dirty="0">
                <a:solidFill>
                  <a:schemeClr val="bg1"/>
                </a:solidFill>
                <a:latin typeface="Times New Roman" panose="02020603050405020304" pitchFamily="18" charset="0"/>
                <a:cs typeface="Times New Roman" panose="02020603050405020304" pitchFamily="18" charset="0"/>
              </a:rPr>
              <a:t>– if the photon profile doesn’t match with the absorber material’s optical profile.</a:t>
            </a: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1096406E-BF56-4EE6-90F5-4B1CAE9671BB}" type="slidenum">
              <a:rPr lang="en-US" smtClean="0"/>
              <a:t>9</a:t>
            </a:fld>
            <a:endParaRPr lang="en-US"/>
          </a:p>
        </p:txBody>
      </p:sp>
    </p:spTree>
    <p:extLst>
      <p:ext uri="{BB962C8B-B14F-4D97-AF65-F5344CB8AC3E}">
        <p14:creationId xmlns:p14="http://schemas.microsoft.com/office/powerpoint/2010/main" val="72310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EDD1DF-F921-497E-BF12-C7B5E6036B62}"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115874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46FB3-E3DA-4ADA-834C-CDD37A74F517}"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42441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D848F-41AF-4A95-BB98-A36DD0649364}"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160804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9049-9B77-41AF-B86C-2E935D7A4D8E}"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263740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E58D8-6401-4ADE-92BB-C710D70903C8}"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66553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0049-CB4A-4356-B17C-91190B1DCBB7}"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89121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6231E-9AE9-4CA1-B762-C076545F7B96}" type="datetime1">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172341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6FBDE-457C-4742-B4ED-8ABA0B17FE4D}" type="datetime1">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72035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CA51E-772F-4A24-BF82-31CCB44F6519}" type="datetime1">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393693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D57B4-42F7-4403-AA3B-75D9F175C261}"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32625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DEFFA-A175-4D8E-8650-7A2E2D0341E3}"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53EDC-98DC-4C06-8588-20DA201CF1DD}" type="slidenum">
              <a:rPr lang="en-US" smtClean="0"/>
              <a:t>‹#›</a:t>
            </a:fld>
            <a:endParaRPr lang="en-US"/>
          </a:p>
        </p:txBody>
      </p:sp>
    </p:spTree>
    <p:extLst>
      <p:ext uri="{BB962C8B-B14F-4D97-AF65-F5344CB8AC3E}">
        <p14:creationId xmlns:p14="http://schemas.microsoft.com/office/powerpoint/2010/main" val="62419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C4194-BA02-494F-8528-279F9EF6C81B}" type="datetime1">
              <a:rPr lang="en-US" smtClean="0"/>
              <a:t>8/21/2023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53EDC-98DC-4C06-8588-20DA201CF1DD}" type="slidenum">
              <a:rPr lang="en-US" smtClean="0"/>
              <a:t>‹#›</a:t>
            </a:fld>
            <a:endParaRPr lang="en-US"/>
          </a:p>
        </p:txBody>
      </p:sp>
    </p:spTree>
    <p:extLst>
      <p:ext uri="{BB962C8B-B14F-4D97-AF65-F5344CB8AC3E}">
        <p14:creationId xmlns:p14="http://schemas.microsoft.com/office/powerpoint/2010/main" val="32199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0.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1.png"/><Relationship Id="rId7" Type="http://schemas.openxmlformats.org/officeDocument/2006/relationships/diagramColors" Target="../diagrams/colors4.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23.svg"/></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yearbook.enerdata.net/"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lumerical.com/products/charge/" TargetMode="External"/><Relationship Id="rId2" Type="http://schemas.openxmlformats.org/officeDocument/2006/relationships/hyperlink" Target="https://www.lumerical.com/products/fdtd/" TargetMode="Externa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hyperlink" Target="https://www.lumerical.com/products/sta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ommons.wikimedia.org/wiki/File:20201019_Levelized_Cost_of_Energy_(LCOE,_Lazard)_-_renewable_energy.sv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yearbook.enerdata.net/" TargetMode="External"/><Relationship Id="rId5" Type="http://schemas.microsoft.com/office/2007/relationships/hdphoto" Target="../media/hdphoto1.wdp"/><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9193" y="821428"/>
            <a:ext cx="10607040" cy="1190720"/>
          </a:xfrm>
        </p:spPr>
        <p:txBody>
          <a:bodyPr>
            <a:noAutofit/>
          </a:bodyPr>
          <a:lstStyle/>
          <a:p>
            <a:pPr algn="ctr"/>
            <a:r>
              <a:rPr lang="en-US" sz="4000" b="1" dirty="0">
                <a:solidFill>
                  <a:srgbClr val="393B7C"/>
                </a:solidFill>
                <a:latin typeface="Times New Roman" panose="02020603050405020304" pitchFamily="18" charset="0"/>
                <a:cs typeface="Times New Roman" panose="02020603050405020304" pitchFamily="18" charset="0"/>
              </a:rPr>
              <a:t>Improvement of Optical Confinement </a:t>
            </a:r>
            <a:br>
              <a:rPr lang="en-US" sz="4000" b="1" dirty="0">
                <a:solidFill>
                  <a:srgbClr val="393B7C"/>
                </a:solidFill>
                <a:latin typeface="Times New Roman" panose="02020603050405020304" pitchFamily="18" charset="0"/>
                <a:cs typeface="Times New Roman" panose="02020603050405020304" pitchFamily="18" charset="0"/>
              </a:rPr>
            </a:br>
            <a:r>
              <a:rPr lang="en-US" sz="4000" b="1" dirty="0">
                <a:solidFill>
                  <a:srgbClr val="393B7C"/>
                </a:solidFill>
                <a:latin typeface="Times New Roman" panose="02020603050405020304" pitchFamily="18" charset="0"/>
                <a:cs typeface="Times New Roman" panose="02020603050405020304" pitchFamily="18" charset="0"/>
              </a:rPr>
              <a:t>for the Perovskite Solar Cell</a:t>
            </a:r>
          </a:p>
        </p:txBody>
      </p:sp>
      <p:sp>
        <p:nvSpPr>
          <p:cNvPr id="5" name="Title 3"/>
          <p:cNvSpPr txBox="1">
            <a:spLocks/>
          </p:cNvSpPr>
          <p:nvPr/>
        </p:nvSpPr>
        <p:spPr>
          <a:xfrm>
            <a:off x="949607" y="3235455"/>
            <a:ext cx="2947402" cy="8575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Ajmal Ahmed</a:t>
            </a:r>
          </a:p>
          <a:p>
            <a:r>
              <a:rPr lang="en-US" sz="2400" dirty="0">
                <a:latin typeface="Times New Roman" panose="02020603050405020304" pitchFamily="18" charset="0"/>
                <a:cs typeface="Times New Roman" panose="02020603050405020304" pitchFamily="18" charset="0"/>
              </a:rPr>
              <a:t>1802098</a:t>
            </a:r>
          </a:p>
        </p:txBody>
      </p:sp>
      <p:sp>
        <p:nvSpPr>
          <p:cNvPr id="6" name="Title 3"/>
          <p:cNvSpPr txBox="1">
            <a:spLocks/>
          </p:cNvSpPr>
          <p:nvPr/>
        </p:nvSpPr>
        <p:spPr>
          <a:xfrm>
            <a:off x="949607" y="2684585"/>
            <a:ext cx="2212594" cy="470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tx1">
                    <a:lumMod val="50000"/>
                    <a:lumOff val="50000"/>
                  </a:schemeClr>
                </a:solidFill>
                <a:latin typeface="Times New Roman" panose="02020603050405020304" pitchFamily="18" charset="0"/>
                <a:cs typeface="Times New Roman" panose="02020603050405020304" pitchFamily="18" charset="0"/>
              </a:rPr>
              <a:t>Presented By</a:t>
            </a:r>
          </a:p>
        </p:txBody>
      </p:sp>
      <p:sp>
        <p:nvSpPr>
          <p:cNvPr id="7" name="Title 3"/>
          <p:cNvSpPr txBox="1">
            <a:spLocks/>
          </p:cNvSpPr>
          <p:nvPr/>
        </p:nvSpPr>
        <p:spPr>
          <a:xfrm>
            <a:off x="949607" y="4122421"/>
            <a:ext cx="4138757" cy="8575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Mohammad Iftekher Ebne Jalal</a:t>
            </a:r>
          </a:p>
          <a:p>
            <a:r>
              <a:rPr lang="en-US" sz="2400" dirty="0">
                <a:latin typeface="Times New Roman" panose="02020603050405020304" pitchFamily="18" charset="0"/>
                <a:cs typeface="Times New Roman" panose="02020603050405020304" pitchFamily="18" charset="0"/>
              </a:rPr>
              <a:t>1802119</a:t>
            </a:r>
          </a:p>
        </p:txBody>
      </p:sp>
      <p:sp>
        <p:nvSpPr>
          <p:cNvPr id="8" name="Title 3"/>
          <p:cNvSpPr txBox="1">
            <a:spLocks/>
          </p:cNvSpPr>
          <p:nvPr/>
        </p:nvSpPr>
        <p:spPr>
          <a:xfrm>
            <a:off x="2079523" y="5535126"/>
            <a:ext cx="9274277" cy="1190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Department of Electrical and Electronic Engineering</a:t>
            </a:r>
          </a:p>
          <a:p>
            <a:r>
              <a:rPr lang="en-US" sz="3200" dirty="0">
                <a:latin typeface="Times New Roman" panose="02020603050405020304" pitchFamily="18" charset="0"/>
                <a:cs typeface="Times New Roman" panose="02020603050405020304" pitchFamily="18" charset="0"/>
              </a:rPr>
              <a:t>Chittagong University of Engineering and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5392371"/>
            <a:ext cx="975852" cy="1476230"/>
          </a:xfrm>
          <a:prstGeom prst="rect">
            <a:avLst/>
          </a:prstGeom>
        </p:spPr>
      </p:pic>
      <p:sp>
        <p:nvSpPr>
          <p:cNvPr id="3" name="Rectangle 2">
            <a:extLst>
              <a:ext uri="{FF2B5EF4-FFF2-40B4-BE49-F238E27FC236}">
                <a16:creationId xmlns:a16="http://schemas.microsoft.com/office/drawing/2014/main" id="{82959B78-631E-8E01-207F-E8682FB64316}"/>
              </a:ext>
            </a:extLst>
          </p:cNvPr>
          <p:cNvSpPr/>
          <p:nvPr/>
        </p:nvSpPr>
        <p:spPr>
          <a:xfrm>
            <a:off x="0" y="821428"/>
            <a:ext cx="224287" cy="107486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7B7364-7309-1EE3-947D-C31DCB945885}"/>
              </a:ext>
            </a:extLst>
          </p:cNvPr>
          <p:cNvSpPr/>
          <p:nvPr/>
        </p:nvSpPr>
        <p:spPr>
          <a:xfrm>
            <a:off x="11947585" y="821428"/>
            <a:ext cx="244415" cy="107486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3">
            <a:extLst>
              <a:ext uri="{FF2B5EF4-FFF2-40B4-BE49-F238E27FC236}">
                <a16:creationId xmlns:a16="http://schemas.microsoft.com/office/drawing/2014/main" id="{BA254E70-03DE-C640-6AC4-00CBDE8D73B7}"/>
              </a:ext>
            </a:extLst>
          </p:cNvPr>
          <p:cNvSpPr txBox="1">
            <a:spLocks/>
          </p:cNvSpPr>
          <p:nvPr/>
        </p:nvSpPr>
        <p:spPr>
          <a:xfrm>
            <a:off x="8621030" y="2857067"/>
            <a:ext cx="2686491" cy="496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dirty="0">
                <a:solidFill>
                  <a:schemeClr val="tx1">
                    <a:lumMod val="50000"/>
                    <a:lumOff val="50000"/>
                  </a:schemeClr>
                </a:solidFill>
                <a:latin typeface="Times New Roman" panose="02020603050405020304" pitchFamily="18" charset="0"/>
                <a:cs typeface="Times New Roman" panose="02020603050405020304" pitchFamily="18" charset="0"/>
              </a:rPr>
              <a:t>Supervised By</a:t>
            </a:r>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r"/>
            <a:endParaRPr lang="en-US" sz="1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C51397A-9E12-DD9D-88A0-D191B7E42FEA}"/>
              </a:ext>
            </a:extLst>
          </p:cNvPr>
          <p:cNvSpPr txBox="1"/>
          <p:nvPr/>
        </p:nvSpPr>
        <p:spPr>
          <a:xfrm>
            <a:off x="6744995" y="3463917"/>
            <a:ext cx="4598894" cy="1200329"/>
          </a:xfrm>
          <a:prstGeom prst="rect">
            <a:avLst/>
          </a:prstGeom>
          <a:noFill/>
        </p:spPr>
        <p:txBody>
          <a:bodyPr wrap="square">
            <a:spAutoFit/>
          </a:bodyPr>
          <a:lstStyle/>
          <a:p>
            <a:pPr algn="r"/>
            <a:r>
              <a:rPr lang="en-US" sz="2400" dirty="0">
                <a:latin typeface="Times New Roman" panose="02020603050405020304" pitchFamily="18" charset="0"/>
                <a:cs typeface="Times New Roman" panose="02020603050405020304" pitchFamily="18" charset="0"/>
              </a:rPr>
              <a:t>Dr. Mahmud Abdul Matin Bhuiyan</a:t>
            </a:r>
          </a:p>
          <a:p>
            <a:pPr algn="r"/>
            <a:r>
              <a:rPr lang="en-US" sz="2400" dirty="0">
                <a:latin typeface="Times New Roman" panose="02020603050405020304" pitchFamily="18" charset="0"/>
                <a:cs typeface="Times New Roman" panose="02020603050405020304" pitchFamily="18" charset="0"/>
              </a:rPr>
              <a:t>Professor, </a:t>
            </a:r>
          </a:p>
          <a:p>
            <a:pPr algn="r"/>
            <a:r>
              <a:rPr lang="en-US" sz="2400" dirty="0">
                <a:latin typeface="Times New Roman" panose="02020603050405020304" pitchFamily="18" charset="0"/>
                <a:cs typeface="Times New Roman" panose="02020603050405020304" pitchFamily="18" charset="0"/>
              </a:rPr>
              <a:t>Dept. of EEE, CUET. </a:t>
            </a:r>
          </a:p>
        </p:txBody>
      </p:sp>
      <p:cxnSp>
        <p:nvCxnSpPr>
          <p:cNvPr id="21" name="Straight Connector 20">
            <a:extLst>
              <a:ext uri="{FF2B5EF4-FFF2-40B4-BE49-F238E27FC236}">
                <a16:creationId xmlns:a16="http://schemas.microsoft.com/office/drawing/2014/main" id="{D9AC63A9-BC64-64AA-D456-F32D147336D4}"/>
              </a:ext>
            </a:extLst>
          </p:cNvPr>
          <p:cNvCxnSpPr>
            <a:cxnSpLocks/>
          </p:cNvCxnSpPr>
          <p:nvPr/>
        </p:nvCxnSpPr>
        <p:spPr>
          <a:xfrm>
            <a:off x="677727" y="2717216"/>
            <a:ext cx="0" cy="2317213"/>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56010B-82C5-37D2-F6BE-46863FDFA8C7}"/>
              </a:ext>
            </a:extLst>
          </p:cNvPr>
          <p:cNvCxnSpPr>
            <a:cxnSpLocks/>
          </p:cNvCxnSpPr>
          <p:nvPr/>
        </p:nvCxnSpPr>
        <p:spPr>
          <a:xfrm>
            <a:off x="11536227" y="2717216"/>
            <a:ext cx="0" cy="2317213"/>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379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152851" y="159347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225692" y="783998"/>
            <a:ext cx="1053620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light is not confined well within a solar cell, it can experience multiple outcomes : </a:t>
            </a:r>
          </a:p>
        </p:txBody>
      </p:sp>
      <p:sp>
        <p:nvSpPr>
          <p:cNvPr id="3" name="TextBox 2">
            <a:extLst>
              <a:ext uri="{FF2B5EF4-FFF2-40B4-BE49-F238E27FC236}">
                <a16:creationId xmlns:a16="http://schemas.microsoft.com/office/drawing/2014/main" id="{A62E3B8C-EA3F-EA6F-7086-1954D3445BE0}"/>
              </a:ext>
            </a:extLst>
          </p:cNvPr>
          <p:cNvSpPr txBox="1"/>
          <p:nvPr/>
        </p:nvSpPr>
        <p:spPr>
          <a:xfrm>
            <a:off x="5192579" y="3932376"/>
            <a:ext cx="684657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Photons with energy lower than the material's band gap cannot be absorbed, so their energy is lost as they pass through the cell.</a:t>
            </a:r>
          </a:p>
        </p:txBody>
      </p:sp>
      <p:sp>
        <p:nvSpPr>
          <p:cNvPr id="7" name="TextBox 6">
            <a:extLst>
              <a:ext uri="{FF2B5EF4-FFF2-40B4-BE49-F238E27FC236}">
                <a16:creationId xmlns:a16="http://schemas.microsoft.com/office/drawing/2014/main" id="{F85749E0-3B29-10C0-C6CC-CE85CC9AEBB3}"/>
              </a:ext>
            </a:extLst>
          </p:cNvPr>
          <p:cNvSpPr txBox="1"/>
          <p:nvPr/>
        </p:nvSpPr>
        <p:spPr>
          <a:xfrm>
            <a:off x="327885" y="1662266"/>
            <a:ext cx="1594485"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Reflection</a:t>
            </a:r>
            <a:endParaRPr lang="en-US" sz="2400" dirty="0">
              <a:solidFill>
                <a:schemeClr val="bg1"/>
              </a:solidFill>
            </a:endParaRPr>
          </a:p>
        </p:txBody>
      </p:sp>
      <p:cxnSp>
        <p:nvCxnSpPr>
          <p:cNvPr id="2" name="Straight Connector 1">
            <a:extLst>
              <a:ext uri="{FF2B5EF4-FFF2-40B4-BE49-F238E27FC236}">
                <a16:creationId xmlns:a16="http://schemas.microsoft.com/office/drawing/2014/main" id="{A3CDF317-5136-BB46-5468-15E2B6C4DA9F}"/>
              </a:ext>
            </a:extLst>
          </p:cNvPr>
          <p:cNvCxnSpPr>
            <a:cxnSpLocks/>
          </p:cNvCxnSpPr>
          <p:nvPr/>
        </p:nvCxnSpPr>
        <p:spPr>
          <a:xfrm>
            <a:off x="152851" y="2399182"/>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D0A84A-E389-66C3-22AB-2AB66826926C}"/>
              </a:ext>
            </a:extLst>
          </p:cNvPr>
          <p:cNvSpPr txBox="1"/>
          <p:nvPr/>
        </p:nvSpPr>
        <p:spPr>
          <a:xfrm>
            <a:off x="327886" y="2467974"/>
            <a:ext cx="4678454"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Absorption in Non-Active Layers</a:t>
            </a:r>
            <a:endParaRPr lang="en-US" sz="2400" dirty="0">
              <a:solidFill>
                <a:schemeClr val="bg1"/>
              </a:solidFill>
            </a:endParaRPr>
          </a:p>
        </p:txBody>
      </p:sp>
      <p:cxnSp>
        <p:nvCxnSpPr>
          <p:cNvPr id="9" name="Straight Connector 8">
            <a:extLst>
              <a:ext uri="{FF2B5EF4-FFF2-40B4-BE49-F238E27FC236}">
                <a16:creationId xmlns:a16="http://schemas.microsoft.com/office/drawing/2014/main" id="{627175D6-6E60-01E0-282B-380DD58CCE6A}"/>
              </a:ext>
            </a:extLst>
          </p:cNvPr>
          <p:cNvCxnSpPr>
            <a:cxnSpLocks/>
          </p:cNvCxnSpPr>
          <p:nvPr/>
        </p:nvCxnSpPr>
        <p:spPr>
          <a:xfrm>
            <a:off x="152851" y="3204890"/>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5025ED-819E-71C2-4A24-1F3626DC7768}"/>
              </a:ext>
            </a:extLst>
          </p:cNvPr>
          <p:cNvSpPr txBox="1"/>
          <p:nvPr/>
        </p:nvSpPr>
        <p:spPr>
          <a:xfrm>
            <a:off x="327885" y="3273682"/>
            <a:ext cx="2103338"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Transmission</a:t>
            </a:r>
            <a:endParaRPr lang="en-US" sz="2400" dirty="0">
              <a:solidFill>
                <a:schemeClr val="bg1"/>
              </a:solidFill>
            </a:endParaRPr>
          </a:p>
        </p:txBody>
      </p:sp>
      <p:cxnSp>
        <p:nvCxnSpPr>
          <p:cNvPr id="11" name="Straight Connector 10">
            <a:extLst>
              <a:ext uri="{FF2B5EF4-FFF2-40B4-BE49-F238E27FC236}">
                <a16:creationId xmlns:a16="http://schemas.microsoft.com/office/drawing/2014/main" id="{D53AB0B5-059A-0219-C401-6E567D2D4FFB}"/>
              </a:ext>
            </a:extLst>
          </p:cNvPr>
          <p:cNvCxnSpPr>
            <a:cxnSpLocks/>
          </p:cNvCxnSpPr>
          <p:nvPr/>
        </p:nvCxnSpPr>
        <p:spPr>
          <a:xfrm>
            <a:off x="152851" y="400208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2E0A0D-2922-130B-DA35-63882C6ED8AE}"/>
              </a:ext>
            </a:extLst>
          </p:cNvPr>
          <p:cNvSpPr txBox="1"/>
          <p:nvPr/>
        </p:nvSpPr>
        <p:spPr>
          <a:xfrm>
            <a:off x="327886" y="4070876"/>
            <a:ext cx="4564151"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Photon Energy Below Band Gap</a:t>
            </a:r>
            <a:endParaRPr lang="en-US" sz="2400" dirty="0">
              <a:solidFill>
                <a:schemeClr val="bg1"/>
              </a:solidFill>
            </a:endParaRPr>
          </a:p>
        </p:txBody>
      </p:sp>
    </p:spTree>
    <p:extLst>
      <p:ext uri="{BB962C8B-B14F-4D97-AF65-F5344CB8AC3E}">
        <p14:creationId xmlns:p14="http://schemas.microsoft.com/office/powerpoint/2010/main" val="47150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152851" y="159347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225692" y="783998"/>
            <a:ext cx="1053620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light is not confined well within a solar cell, it can experience multiple outcomes : </a:t>
            </a:r>
          </a:p>
        </p:txBody>
      </p:sp>
      <p:sp>
        <p:nvSpPr>
          <p:cNvPr id="7" name="TextBox 6">
            <a:extLst>
              <a:ext uri="{FF2B5EF4-FFF2-40B4-BE49-F238E27FC236}">
                <a16:creationId xmlns:a16="http://schemas.microsoft.com/office/drawing/2014/main" id="{F85749E0-3B29-10C0-C6CC-CE85CC9AEBB3}"/>
              </a:ext>
            </a:extLst>
          </p:cNvPr>
          <p:cNvSpPr txBox="1"/>
          <p:nvPr/>
        </p:nvSpPr>
        <p:spPr>
          <a:xfrm>
            <a:off x="327885" y="1662266"/>
            <a:ext cx="1594485"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Reflection</a:t>
            </a:r>
            <a:endParaRPr lang="en-US" sz="2400" dirty="0">
              <a:solidFill>
                <a:schemeClr val="bg1"/>
              </a:solidFill>
            </a:endParaRPr>
          </a:p>
        </p:txBody>
      </p:sp>
      <p:cxnSp>
        <p:nvCxnSpPr>
          <p:cNvPr id="2" name="Straight Connector 1">
            <a:extLst>
              <a:ext uri="{FF2B5EF4-FFF2-40B4-BE49-F238E27FC236}">
                <a16:creationId xmlns:a16="http://schemas.microsoft.com/office/drawing/2014/main" id="{A3CDF317-5136-BB46-5468-15E2B6C4DA9F}"/>
              </a:ext>
            </a:extLst>
          </p:cNvPr>
          <p:cNvCxnSpPr>
            <a:cxnSpLocks/>
          </p:cNvCxnSpPr>
          <p:nvPr/>
        </p:nvCxnSpPr>
        <p:spPr>
          <a:xfrm>
            <a:off x="152851" y="2399182"/>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D0A84A-E389-66C3-22AB-2AB66826926C}"/>
              </a:ext>
            </a:extLst>
          </p:cNvPr>
          <p:cNvSpPr txBox="1"/>
          <p:nvPr/>
        </p:nvSpPr>
        <p:spPr>
          <a:xfrm>
            <a:off x="327886" y="2467974"/>
            <a:ext cx="4678454"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Absorption in Non-Active Layers</a:t>
            </a:r>
            <a:endParaRPr lang="en-US" sz="2400" dirty="0">
              <a:solidFill>
                <a:schemeClr val="bg1"/>
              </a:solidFill>
            </a:endParaRPr>
          </a:p>
        </p:txBody>
      </p:sp>
      <p:cxnSp>
        <p:nvCxnSpPr>
          <p:cNvPr id="9" name="Straight Connector 8">
            <a:extLst>
              <a:ext uri="{FF2B5EF4-FFF2-40B4-BE49-F238E27FC236}">
                <a16:creationId xmlns:a16="http://schemas.microsoft.com/office/drawing/2014/main" id="{627175D6-6E60-01E0-282B-380DD58CCE6A}"/>
              </a:ext>
            </a:extLst>
          </p:cNvPr>
          <p:cNvCxnSpPr>
            <a:cxnSpLocks/>
          </p:cNvCxnSpPr>
          <p:nvPr/>
        </p:nvCxnSpPr>
        <p:spPr>
          <a:xfrm>
            <a:off x="152851" y="3204890"/>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5025ED-819E-71C2-4A24-1F3626DC7768}"/>
              </a:ext>
            </a:extLst>
          </p:cNvPr>
          <p:cNvSpPr txBox="1"/>
          <p:nvPr/>
        </p:nvSpPr>
        <p:spPr>
          <a:xfrm>
            <a:off x="327885" y="3273682"/>
            <a:ext cx="2103338"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Transmission</a:t>
            </a:r>
            <a:endParaRPr lang="en-US" sz="2400" dirty="0">
              <a:solidFill>
                <a:schemeClr val="bg1"/>
              </a:solidFill>
            </a:endParaRPr>
          </a:p>
        </p:txBody>
      </p:sp>
      <p:cxnSp>
        <p:nvCxnSpPr>
          <p:cNvPr id="11" name="Straight Connector 10">
            <a:extLst>
              <a:ext uri="{FF2B5EF4-FFF2-40B4-BE49-F238E27FC236}">
                <a16:creationId xmlns:a16="http://schemas.microsoft.com/office/drawing/2014/main" id="{D53AB0B5-059A-0219-C401-6E567D2D4FFB}"/>
              </a:ext>
            </a:extLst>
          </p:cNvPr>
          <p:cNvCxnSpPr>
            <a:cxnSpLocks/>
          </p:cNvCxnSpPr>
          <p:nvPr/>
        </p:nvCxnSpPr>
        <p:spPr>
          <a:xfrm>
            <a:off x="152851" y="400208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2E0A0D-2922-130B-DA35-63882C6ED8AE}"/>
              </a:ext>
            </a:extLst>
          </p:cNvPr>
          <p:cNvSpPr txBox="1"/>
          <p:nvPr/>
        </p:nvSpPr>
        <p:spPr>
          <a:xfrm>
            <a:off x="327886" y="4070876"/>
            <a:ext cx="4564151"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Photon Energy Below Band Gap</a:t>
            </a:r>
            <a:endParaRPr lang="en-US" sz="2400" dirty="0">
              <a:solidFill>
                <a:schemeClr val="bg1"/>
              </a:solidFill>
            </a:endParaRPr>
          </a:p>
        </p:txBody>
      </p:sp>
      <p:sp>
        <p:nvSpPr>
          <p:cNvPr id="14" name="TextBox 13">
            <a:extLst>
              <a:ext uri="{FF2B5EF4-FFF2-40B4-BE49-F238E27FC236}">
                <a16:creationId xmlns:a16="http://schemas.microsoft.com/office/drawing/2014/main" id="{C8EC7EB7-5576-02FA-A201-8759B3E33B46}"/>
              </a:ext>
            </a:extLst>
          </p:cNvPr>
          <p:cNvSpPr txBox="1"/>
          <p:nvPr/>
        </p:nvSpPr>
        <p:spPr>
          <a:xfrm>
            <a:off x="327885" y="5005033"/>
            <a:ext cx="11711258"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Inefficient light confinement can lead to </a:t>
            </a:r>
            <a:r>
              <a:rPr lang="en-US" sz="2400" b="1" dirty="0">
                <a:latin typeface="Times New Roman" panose="02020603050405020304" pitchFamily="18" charset="0"/>
                <a:cs typeface="Times New Roman" panose="02020603050405020304" pitchFamily="18" charset="0"/>
              </a:rPr>
              <a:t>reduced photon absorption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lower overall conversion efficiency</a:t>
            </a:r>
            <a:r>
              <a:rPr lang="en-US" sz="2400" dirty="0">
                <a:latin typeface="Times New Roman" panose="02020603050405020304" pitchFamily="18" charset="0"/>
                <a:cs typeface="Times New Roman" panose="02020603050405020304" pitchFamily="18" charset="0"/>
              </a:rPr>
              <a:t>, limiting the cell's ability to harness sunlight and convert it into usable electrical power.</a:t>
            </a:r>
          </a:p>
        </p:txBody>
      </p:sp>
    </p:spTree>
    <p:extLst>
      <p:ext uri="{BB962C8B-B14F-4D97-AF65-F5344CB8AC3E}">
        <p14:creationId xmlns:p14="http://schemas.microsoft.com/office/powerpoint/2010/main" val="393047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CEEE11-AC8A-FE4E-FB62-43115A069081}"/>
              </a:ext>
            </a:extLst>
          </p:cNvPr>
          <p:cNvSpPr/>
          <p:nvPr/>
        </p:nvSpPr>
        <p:spPr>
          <a:xfrm>
            <a:off x="-10574" y="146410"/>
            <a:ext cx="203301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Objectives</a:t>
            </a:r>
          </a:p>
        </p:txBody>
      </p:sp>
      <p:sp>
        <p:nvSpPr>
          <p:cNvPr id="7" name="TextBox 6">
            <a:extLst>
              <a:ext uri="{FF2B5EF4-FFF2-40B4-BE49-F238E27FC236}">
                <a16:creationId xmlns:a16="http://schemas.microsoft.com/office/drawing/2014/main" id="{7A19E914-E017-1B8C-524C-B9EA36FF3373}"/>
              </a:ext>
            </a:extLst>
          </p:cNvPr>
          <p:cNvSpPr txBox="1"/>
          <p:nvPr/>
        </p:nvSpPr>
        <p:spPr>
          <a:xfrm>
            <a:off x="1470208" y="1865544"/>
            <a:ext cx="9312534" cy="3447098"/>
          </a:xfrm>
          <a:prstGeom prst="rect">
            <a:avLst/>
          </a:prstGeom>
          <a:noFill/>
        </p:spPr>
        <p:txBody>
          <a:bodyPr wrap="square">
            <a:spAutoFit/>
          </a:bodyPr>
          <a:lstStyle/>
          <a:p>
            <a:pPr algn="just">
              <a:spcBef>
                <a:spcPts val="3000"/>
              </a:spcBef>
            </a:pPr>
            <a:r>
              <a:rPr lang="en-US" sz="2800" dirty="0">
                <a:latin typeface="Times New Roman" panose="02020603050405020304" pitchFamily="18" charset="0"/>
                <a:cs typeface="Times New Roman" panose="02020603050405020304" pitchFamily="18" charset="0"/>
              </a:rPr>
              <a:t>Examine the optical confinement techniques for Perovskite Solar Cell.</a:t>
            </a:r>
          </a:p>
          <a:p>
            <a:pPr algn="just">
              <a:spcBef>
                <a:spcPts val="3000"/>
              </a:spcBef>
            </a:pPr>
            <a:r>
              <a:rPr lang="en-US" sz="2800" dirty="0">
                <a:latin typeface="Times New Roman" panose="02020603050405020304" pitchFamily="18" charset="0"/>
                <a:cs typeface="Times New Roman" panose="02020603050405020304" pitchFamily="18" charset="0"/>
              </a:rPr>
              <a:t>Compare among the confinement methods that have already been studied in other research works.</a:t>
            </a:r>
          </a:p>
          <a:p>
            <a:pPr algn="just">
              <a:spcBef>
                <a:spcPts val="3000"/>
              </a:spcBef>
            </a:pPr>
            <a:r>
              <a:rPr lang="en-US" sz="2800" dirty="0">
                <a:latin typeface="Times New Roman" panose="02020603050405020304" pitchFamily="18" charset="0"/>
                <a:cs typeface="Times New Roman" panose="02020603050405020304" pitchFamily="18" charset="0"/>
              </a:rPr>
              <a:t>Propose a confinement method for improved Power Conversion Efficiency (PCE).</a:t>
            </a:r>
          </a:p>
        </p:txBody>
      </p:sp>
      <p:pic>
        <p:nvPicPr>
          <p:cNvPr id="6" name="Graphic 5" descr="Badge 3 with solid fill">
            <a:extLst>
              <a:ext uri="{FF2B5EF4-FFF2-40B4-BE49-F238E27FC236}">
                <a16:creationId xmlns:a16="http://schemas.microsoft.com/office/drawing/2014/main" id="{D96EC705-F865-E69A-077F-375BF5753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664" y="4402020"/>
            <a:ext cx="758415" cy="758415"/>
          </a:xfrm>
          <a:prstGeom prst="rect">
            <a:avLst/>
          </a:prstGeom>
        </p:spPr>
      </p:pic>
      <p:pic>
        <p:nvPicPr>
          <p:cNvPr id="10" name="Graphic 9" descr="Badge with solid fill">
            <a:extLst>
              <a:ext uri="{FF2B5EF4-FFF2-40B4-BE49-F238E27FC236}">
                <a16:creationId xmlns:a16="http://schemas.microsoft.com/office/drawing/2014/main" id="{06DB53AE-E192-E1F5-E046-416E33805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974" y="3132558"/>
            <a:ext cx="758415" cy="758415"/>
          </a:xfrm>
          <a:prstGeom prst="rect">
            <a:avLst/>
          </a:prstGeom>
        </p:spPr>
      </p:pic>
      <p:pic>
        <p:nvPicPr>
          <p:cNvPr id="12" name="Graphic 11" descr="Badge 1 with solid fill">
            <a:extLst>
              <a:ext uri="{FF2B5EF4-FFF2-40B4-BE49-F238E27FC236}">
                <a16:creationId xmlns:a16="http://schemas.microsoft.com/office/drawing/2014/main" id="{9BF7BD91-D2F6-4AE4-4A8C-B88C26B310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974" y="1892720"/>
            <a:ext cx="758415" cy="758415"/>
          </a:xfrm>
          <a:prstGeom prst="rect">
            <a:avLst/>
          </a:prstGeom>
        </p:spPr>
      </p:pic>
      <p:sp>
        <p:nvSpPr>
          <p:cNvPr id="2" name="Rectangle 1">
            <a:extLst>
              <a:ext uri="{FF2B5EF4-FFF2-40B4-BE49-F238E27FC236}">
                <a16:creationId xmlns:a16="http://schemas.microsoft.com/office/drawing/2014/main" id="{744E6545-345A-22B0-6273-96B07C038203}"/>
              </a:ext>
            </a:extLst>
          </p:cNvPr>
          <p:cNvSpPr/>
          <p:nvPr/>
        </p:nvSpPr>
        <p:spPr>
          <a:xfrm rot="5400000">
            <a:off x="-1637398" y="3454993"/>
            <a:ext cx="3447099" cy="1934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8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CEEE11-AC8A-FE4E-FB62-43115A069081}"/>
              </a:ext>
            </a:extLst>
          </p:cNvPr>
          <p:cNvSpPr/>
          <p:nvPr/>
        </p:nvSpPr>
        <p:spPr>
          <a:xfrm>
            <a:off x="-10575" y="146410"/>
            <a:ext cx="352628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Literature Review</a:t>
            </a:r>
          </a:p>
        </p:txBody>
      </p:sp>
      <p:sp>
        <p:nvSpPr>
          <p:cNvPr id="7" name="TextBox 6">
            <a:extLst>
              <a:ext uri="{FF2B5EF4-FFF2-40B4-BE49-F238E27FC236}">
                <a16:creationId xmlns:a16="http://schemas.microsoft.com/office/drawing/2014/main" id="{7A19E914-E017-1B8C-524C-B9EA36FF3373}"/>
              </a:ext>
            </a:extLst>
          </p:cNvPr>
          <p:cNvSpPr txBox="1"/>
          <p:nvPr/>
        </p:nvSpPr>
        <p:spPr>
          <a:xfrm>
            <a:off x="2829508" y="1860287"/>
            <a:ext cx="6181530" cy="2908489"/>
          </a:xfrm>
          <a:prstGeom prst="rect">
            <a:avLst/>
          </a:prstGeom>
          <a:noFill/>
        </p:spPr>
        <p:txBody>
          <a:bodyPr wrap="square">
            <a:spAutoFit/>
          </a:bodyPr>
          <a:lstStyle/>
          <a:p>
            <a:pPr fontAlgn="ctr">
              <a:lnSpc>
                <a:spcPct val="150000"/>
              </a:lnSpc>
              <a:spcAft>
                <a:spcPts val="600"/>
              </a:spcAft>
            </a:pPr>
            <a:r>
              <a:rPr lang="en-US" sz="2800" dirty="0">
                <a:effectLst/>
                <a:latin typeface="Times New Roman" panose="02020603050405020304" pitchFamily="18" charset="0"/>
                <a:cs typeface="Times New Roman" panose="02020603050405020304" pitchFamily="18" charset="0"/>
              </a:rPr>
              <a:t>Cell worked on</a:t>
            </a:r>
          </a:p>
          <a:p>
            <a:pPr fontAlgn="ctr">
              <a:lnSpc>
                <a:spcPct val="150000"/>
              </a:lnSpc>
              <a:spcAft>
                <a:spcPts val="600"/>
              </a:spcAft>
            </a:pPr>
            <a:r>
              <a:rPr lang="en-US" sz="2800" dirty="0">
                <a:effectLst/>
                <a:latin typeface="Times New Roman" panose="02020603050405020304" pitchFamily="18" charset="0"/>
                <a:cs typeface="Times New Roman" panose="02020603050405020304" pitchFamily="18" charset="0"/>
              </a:rPr>
              <a:t>Confinement Methods Used</a:t>
            </a:r>
          </a:p>
          <a:p>
            <a:pPr fontAlgn="ctr">
              <a:lnSpc>
                <a:spcPct val="150000"/>
              </a:lnSpc>
              <a:spcAft>
                <a:spcPts val="600"/>
              </a:spcAft>
            </a:pPr>
            <a:r>
              <a:rPr lang="en-US" sz="2800" dirty="0">
                <a:effectLst/>
                <a:latin typeface="Times New Roman" panose="02020603050405020304" pitchFamily="18" charset="0"/>
                <a:cs typeface="Times New Roman" panose="02020603050405020304" pitchFamily="18" charset="0"/>
              </a:rPr>
              <a:t>Examined Samples</a:t>
            </a:r>
            <a:endParaRPr lang="en-US" sz="2800" dirty="0">
              <a:latin typeface="Times New Roman" panose="02020603050405020304" pitchFamily="18" charset="0"/>
              <a:cs typeface="Times New Roman" panose="02020603050405020304" pitchFamily="18" charset="0"/>
            </a:endParaRPr>
          </a:p>
          <a:p>
            <a:pPr fontAlgn="ctr">
              <a:lnSpc>
                <a:spcPct val="150000"/>
              </a:lnSpc>
              <a:spcAft>
                <a:spcPts val="600"/>
              </a:spcAft>
            </a:pPr>
            <a:r>
              <a:rPr lang="en-US" sz="2800" dirty="0">
                <a:effectLst/>
                <a:latin typeface="Times New Roman" panose="02020603050405020304" pitchFamily="18" charset="0"/>
                <a:cs typeface="Times New Roman" panose="02020603050405020304" pitchFamily="18" charset="0"/>
              </a:rPr>
              <a:t>Outcomes</a:t>
            </a:r>
          </a:p>
        </p:txBody>
      </p:sp>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2700170" y="1860287"/>
            <a:ext cx="0" cy="303828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5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06807C2-A165-15B4-AA3F-58653B33901F}"/>
              </a:ext>
            </a:extLst>
          </p:cNvPr>
          <p:cNvGraphicFramePr>
            <a:graphicFrameLocks noGrp="1"/>
          </p:cNvGraphicFramePr>
          <p:nvPr>
            <p:extLst>
              <p:ext uri="{D42A27DB-BD31-4B8C-83A1-F6EECF244321}">
                <p14:modId xmlns:p14="http://schemas.microsoft.com/office/powerpoint/2010/main" val="1699570195"/>
              </p:ext>
            </p:extLst>
          </p:nvPr>
        </p:nvGraphicFramePr>
        <p:xfrm>
          <a:off x="235487" y="1142905"/>
          <a:ext cx="11657969" cy="5020987"/>
        </p:xfrm>
        <a:graphic>
          <a:graphicData uri="http://schemas.openxmlformats.org/drawingml/2006/table">
            <a:tbl>
              <a:tblPr firstRow="1" firstCol="1" bandRow="1"/>
              <a:tblGrid>
                <a:gridCol w="616803">
                  <a:extLst>
                    <a:ext uri="{9D8B030D-6E8A-4147-A177-3AD203B41FA5}">
                      <a16:colId xmlns:a16="http://schemas.microsoft.com/office/drawing/2014/main" val="932363615"/>
                    </a:ext>
                  </a:extLst>
                </a:gridCol>
                <a:gridCol w="2656831">
                  <a:extLst>
                    <a:ext uri="{9D8B030D-6E8A-4147-A177-3AD203B41FA5}">
                      <a16:colId xmlns:a16="http://schemas.microsoft.com/office/drawing/2014/main" val="2649973785"/>
                    </a:ext>
                  </a:extLst>
                </a:gridCol>
                <a:gridCol w="3936708">
                  <a:extLst>
                    <a:ext uri="{9D8B030D-6E8A-4147-A177-3AD203B41FA5}">
                      <a16:colId xmlns:a16="http://schemas.microsoft.com/office/drawing/2014/main" val="1303534452"/>
                    </a:ext>
                  </a:extLst>
                </a:gridCol>
                <a:gridCol w="2534926">
                  <a:extLst>
                    <a:ext uri="{9D8B030D-6E8A-4147-A177-3AD203B41FA5}">
                      <a16:colId xmlns:a16="http://schemas.microsoft.com/office/drawing/2014/main" val="2406371110"/>
                    </a:ext>
                  </a:extLst>
                </a:gridCol>
                <a:gridCol w="860715">
                  <a:extLst>
                    <a:ext uri="{9D8B030D-6E8A-4147-A177-3AD203B41FA5}">
                      <a16:colId xmlns:a16="http://schemas.microsoft.com/office/drawing/2014/main" val="1814186553"/>
                    </a:ext>
                  </a:extLst>
                </a:gridCol>
                <a:gridCol w="1051986">
                  <a:extLst>
                    <a:ext uri="{9D8B030D-6E8A-4147-A177-3AD203B41FA5}">
                      <a16:colId xmlns:a16="http://schemas.microsoft.com/office/drawing/2014/main" val="511094837"/>
                    </a:ext>
                  </a:extLst>
                </a:gridCol>
              </a:tblGrid>
              <a:tr h="92060">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Cell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algn="ctr">
                        <a:lnSpc>
                          <a:spcPct val="107000"/>
                        </a:lnSpc>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Confinement Methods</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algn="ctr">
                        <a:lnSpc>
                          <a:spcPct val="107000"/>
                        </a:lnSpc>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Examined Samples</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Outcome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n-US"/>
                    </a:p>
                  </a:txBody>
                  <a:tcPr/>
                </a:tc>
                <a:extLst>
                  <a:ext uri="{0D108BD9-81ED-4DB2-BD59-A6C34878D82A}">
                    <a16:rowId xmlns:a16="http://schemas.microsoft.com/office/drawing/2014/main" val="3883039108"/>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80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Jsc</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Efficiency</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210459777"/>
                  </a:ext>
                </a:extLst>
              </a:tr>
              <a:tr h="81817">
                <a:tc rowSpan="7">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a:txBody>
                    <a:bodyPr/>
                    <a:lstStyle/>
                    <a:p>
                      <a:pPr>
                        <a:lnSpc>
                          <a:spcPct val="107000"/>
                        </a:lnSpc>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ZnO:Al</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ZnO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CdS</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CIGS/interfacial layer/Mo/glass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8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Anti-reflection at front Interfaces (Air/Glass).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Thick Layer</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+ 4.4%</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682089"/>
                  </a:ext>
                </a:extLst>
              </a:tr>
              <a:tr h="14289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Thin Layer</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+ 4.4%</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610577"/>
                  </a:ext>
                </a:extLst>
              </a:tr>
              <a:tr h="81817">
                <a:tc vMerge="1">
                  <a:txBody>
                    <a:bodyPr/>
                    <a:lstStyle/>
                    <a:p>
                      <a:endParaRPr lang="en-US"/>
                    </a:p>
                  </a:txBody>
                  <a:tcPr/>
                </a:tc>
                <a:tc vMerge="1">
                  <a:txBody>
                    <a:bodyPr/>
                    <a:lstStyle/>
                    <a:p>
                      <a:endParaRPr lang="en-US"/>
                    </a:p>
                  </a:txBody>
                  <a:tcPr/>
                </a:tc>
                <a:tc rowSpan="2">
                  <a:txBody>
                    <a:bodyPr/>
                    <a:lstStyle/>
                    <a:p>
                      <a:pPr>
                        <a:lnSpc>
                          <a:spcPct val="107000"/>
                        </a:lnSpc>
                        <a:spcAft>
                          <a:spcPts val="8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Highly reflective back contact (</a:t>
                      </a:r>
                      <a:r>
                        <a:rPr lang="en-US" sz="1800" kern="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ZrN</a:t>
                      </a: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Thick Layer</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+ 1.6%</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5841146"/>
                  </a:ext>
                </a:extLst>
              </a:tr>
              <a:tr h="14289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Thin Layer</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+ 8.1%</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9377773"/>
                  </a:ext>
                </a:extLst>
              </a:tr>
              <a:tr h="81817">
                <a:tc vMerge="1">
                  <a:txBody>
                    <a:bodyPr/>
                    <a:lstStyle/>
                    <a:p>
                      <a:endParaRPr lang="en-US"/>
                    </a:p>
                  </a:txBody>
                  <a:tcPr/>
                </a:tc>
                <a:tc vMerge="1">
                  <a:txBody>
                    <a:bodyPr/>
                    <a:lstStyle/>
                    <a:p>
                      <a:endParaRPr lang="en-US"/>
                    </a:p>
                  </a:txBody>
                  <a:tcPr/>
                </a:tc>
                <a:tc rowSpan="2">
                  <a:txBody>
                    <a:bodyPr/>
                    <a:lstStyle/>
                    <a:p>
                      <a:pPr>
                        <a:lnSpc>
                          <a:spcPct val="107000"/>
                        </a:lnSpc>
                        <a:spcAft>
                          <a:spcPts val="8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Light scattering between absorber and back contact.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Thick Layer</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+ 1.7%</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543477"/>
                  </a:ext>
                </a:extLst>
              </a:tr>
              <a:tr h="14289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Thin Layer</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+ 17.8%</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723616"/>
                  </a:ext>
                </a:extLst>
              </a:tr>
              <a:tr h="296159">
                <a:tc vMerge="1">
                  <a:txBody>
                    <a:bodyPr/>
                    <a:lstStyle/>
                    <a:p>
                      <a:endParaRPr lang="en-US"/>
                    </a:p>
                  </a:txBody>
                  <a:tcPr/>
                </a:tc>
                <a:tc vMerge="1">
                  <a:txBody>
                    <a:bodyPr/>
                    <a:lstStyle/>
                    <a:p>
                      <a:endParaRPr lang="en-US"/>
                    </a:p>
                  </a:txBody>
                  <a:tcPr/>
                </a:tc>
                <a:tc>
                  <a:txBody>
                    <a:bodyPr/>
                    <a:lstStyle/>
                    <a:p>
                      <a:pPr>
                        <a:lnSpc>
                          <a:spcPct val="107000"/>
                        </a:lnSpc>
                        <a:spcAft>
                          <a:spcPts val="8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Light Management by semi-ellipsoidal texture.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Thin Layer</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+ 22%</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9456165"/>
                  </a:ext>
                </a:extLst>
              </a:tr>
              <a:tr h="81817">
                <a:tc rowSpan="3">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ITO/PEDOT:PSS/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NH</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PbI</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−xClx/</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PCBM/</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Bphen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/Ag</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Incorporated moth-eye nanostructures in metal back electrode via soft nano imprint lithography</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Flat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19.16</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14.2%</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6651531"/>
                  </a:ext>
                </a:extLst>
              </a:tr>
              <a:tr h="818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Grating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20.76</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15.4%</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908704"/>
                  </a:ext>
                </a:extLst>
              </a:tr>
              <a:tr h="3468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Moth-eye</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21.9</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16.3%</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2550427"/>
                  </a:ext>
                </a:extLst>
              </a:tr>
              <a:tr h="81817">
                <a:tc rowSpan="4">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pt-BR" sz="1800" kern="100" dirty="0">
                          <a:effectLst/>
                          <a:latin typeface="Times New Roman" panose="02020603050405020304" pitchFamily="18" charset="0"/>
                          <a:ea typeface="Times New Roman" panose="02020603050405020304" pitchFamily="18" charset="0"/>
                          <a:cs typeface="Times New Roman" panose="02020603050405020304" pitchFamily="18" charset="0"/>
                        </a:rPr>
                        <a:t>TO/p-a SiC:H/i-a Si:H/ n-a Si:H/ AZO/Ag NPs/AZO/ Ag/glass/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Plasmonic BR with random arrays of Ag NPs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Flat n-i-p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13.1</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8339676"/>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Plasmonic n-</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15.1</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7.9%</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060677"/>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Textured n-</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14.8</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3797924"/>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Textured p-i-n</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17.4</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11.1%</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609810"/>
                  </a:ext>
                </a:extLst>
              </a:tr>
            </a:tbl>
          </a:graphicData>
        </a:graphic>
      </p:graphicFrame>
      <p:sp>
        <p:nvSpPr>
          <p:cNvPr id="4" name="Rectangle 3">
            <a:extLst>
              <a:ext uri="{FF2B5EF4-FFF2-40B4-BE49-F238E27FC236}">
                <a16:creationId xmlns:a16="http://schemas.microsoft.com/office/drawing/2014/main" id="{CACEEE11-AC8A-FE4E-FB62-43115A069081}"/>
              </a:ext>
            </a:extLst>
          </p:cNvPr>
          <p:cNvSpPr/>
          <p:nvPr/>
        </p:nvSpPr>
        <p:spPr>
          <a:xfrm>
            <a:off x="-10575" y="146410"/>
            <a:ext cx="352628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82718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0034E2-9B1A-8421-D011-73CBB3D3CC49}"/>
              </a:ext>
            </a:extLst>
          </p:cNvPr>
          <p:cNvGraphicFramePr>
            <a:graphicFrameLocks noGrp="1"/>
          </p:cNvGraphicFramePr>
          <p:nvPr>
            <p:extLst>
              <p:ext uri="{D42A27DB-BD31-4B8C-83A1-F6EECF244321}">
                <p14:modId xmlns:p14="http://schemas.microsoft.com/office/powerpoint/2010/main" val="2413202694"/>
              </p:ext>
            </p:extLst>
          </p:nvPr>
        </p:nvGraphicFramePr>
        <p:xfrm>
          <a:off x="229540" y="1142246"/>
          <a:ext cx="11657969" cy="4722916"/>
        </p:xfrm>
        <a:graphic>
          <a:graphicData uri="http://schemas.openxmlformats.org/drawingml/2006/table">
            <a:tbl>
              <a:tblPr firstRow="1" firstCol="1" bandRow="1"/>
              <a:tblGrid>
                <a:gridCol w="612661">
                  <a:extLst>
                    <a:ext uri="{9D8B030D-6E8A-4147-A177-3AD203B41FA5}">
                      <a16:colId xmlns:a16="http://schemas.microsoft.com/office/drawing/2014/main" val="3908733957"/>
                    </a:ext>
                  </a:extLst>
                </a:gridCol>
                <a:gridCol w="2660973">
                  <a:extLst>
                    <a:ext uri="{9D8B030D-6E8A-4147-A177-3AD203B41FA5}">
                      <a16:colId xmlns:a16="http://schemas.microsoft.com/office/drawing/2014/main" val="282081660"/>
                    </a:ext>
                  </a:extLst>
                </a:gridCol>
                <a:gridCol w="3502881">
                  <a:extLst>
                    <a:ext uri="{9D8B030D-6E8A-4147-A177-3AD203B41FA5}">
                      <a16:colId xmlns:a16="http://schemas.microsoft.com/office/drawing/2014/main" val="1426362290"/>
                    </a:ext>
                  </a:extLst>
                </a:gridCol>
                <a:gridCol w="2968753">
                  <a:extLst>
                    <a:ext uri="{9D8B030D-6E8A-4147-A177-3AD203B41FA5}">
                      <a16:colId xmlns:a16="http://schemas.microsoft.com/office/drawing/2014/main" val="1204078713"/>
                    </a:ext>
                  </a:extLst>
                </a:gridCol>
                <a:gridCol w="860715">
                  <a:extLst>
                    <a:ext uri="{9D8B030D-6E8A-4147-A177-3AD203B41FA5}">
                      <a16:colId xmlns:a16="http://schemas.microsoft.com/office/drawing/2014/main" val="1116187780"/>
                    </a:ext>
                  </a:extLst>
                </a:gridCol>
                <a:gridCol w="1051986">
                  <a:extLst>
                    <a:ext uri="{9D8B030D-6E8A-4147-A177-3AD203B41FA5}">
                      <a16:colId xmlns:a16="http://schemas.microsoft.com/office/drawing/2014/main" val="2435963840"/>
                    </a:ext>
                  </a:extLst>
                </a:gridCol>
              </a:tblGrid>
              <a:tr h="81817">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Cell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Confinement Methods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Examined Samples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gridSpan="2">
                  <a:txBody>
                    <a:bodyPr/>
                    <a:lstStyle/>
                    <a:p>
                      <a:pPr algn="ct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Outcome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8935338"/>
                  </a:ext>
                </a:extLst>
              </a:tr>
              <a:tr h="81817">
                <a:tc v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Jsc</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Efficiency</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975599604"/>
                  </a:ext>
                </a:extLst>
              </a:tr>
              <a:tr h="81817">
                <a:tc rowSpan="2">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ITO/TiO2/Perovskite/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CuSCN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/Back Contact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Nanostructured PSC with plasmonic enhancement in modified structure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Planar cell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18.54</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15.1%</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7807561"/>
                  </a:ext>
                </a:extLst>
              </a:tr>
              <a:tr h="224712">
                <a:tc vMerge="1">
                  <a:txBody>
                    <a:bodyPr/>
                    <a:lstStyle/>
                    <a:p>
                      <a:endParaRPr lang="en-US"/>
                    </a:p>
                  </a:txBody>
                  <a:tcPr>
                    <a:lnT w="3175" cap="flat" cmpd="sng" algn="ctr">
                      <a:solidFill>
                        <a:schemeClr val="tx1"/>
                      </a:solidFill>
                      <a:prstDash val="solid"/>
                      <a:round/>
                      <a:headEnd type="none" w="med" len="med"/>
                      <a:tailEnd type="none" w="med" len="med"/>
                    </a:lnT>
                  </a:tcPr>
                </a:tc>
                <a:tc vMerge="1">
                  <a:txBody>
                    <a:bodyPr/>
                    <a:lstStyle/>
                    <a:p>
                      <a:endParaRPr lang="en-US"/>
                    </a:p>
                  </a:txBody>
                  <a:tcPr>
                    <a:lnT w="3175" cap="flat" cmpd="sng" algn="ctr">
                      <a:solidFill>
                        <a:schemeClr val="tx1"/>
                      </a:solidFill>
                      <a:prstDash val="solid"/>
                      <a:round/>
                      <a:headEnd type="none" w="med" len="med"/>
                      <a:tailEnd type="none" w="med" len="med"/>
                    </a:lnT>
                  </a:tcPr>
                </a:tc>
                <a:tc vMerge="1">
                  <a:txBody>
                    <a:bodyPr/>
                    <a:lstStyle/>
                    <a:p>
                      <a:endParaRPr lang="en-US" dirty="0"/>
                    </a:p>
                  </a:txBody>
                  <a:tcPr>
                    <a:lnT w="3175" cap="flat" cmpd="sng" algn="ctr">
                      <a:solidFill>
                        <a:schemeClr val="tx1"/>
                      </a:solidFill>
                      <a:prstDash val="solid"/>
                      <a:round/>
                      <a:headEnd type="none" w="med" len="med"/>
                      <a:tailEnd type="none" w="med" len="med"/>
                    </a:lnT>
                  </a:tcPr>
                </a:tc>
                <a:tc>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Modified Cell (with varied curvature)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23.4</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0070967"/>
                  </a:ext>
                </a:extLst>
              </a:tr>
              <a:tr h="622414">
                <a:tc>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ITO/TiO2/</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NH</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PbI</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:P3HT:Al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Atop antireflection electrode based on dielectric fiber arrays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Plain and Fiber arrayed top layer (varied fiber radius, spacing and angular incidence)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+ 6.3%</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087851"/>
                  </a:ext>
                </a:extLst>
              </a:tr>
              <a:tr h="153264">
                <a:tc rowSpan="5">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5">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ITO/PEDOT:PSS/ Perovskite/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ZnO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Ag</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5">
                  <a: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Spheroid Ag nanoparticle (np) at back</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Without np</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18.57</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16.66%</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288067"/>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Spheroid np (e=0)</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21.36</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18.21%</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446779"/>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Spheroid np (e=.75)</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22.94</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21.58%</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8299675"/>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Spheroid np (e=.89)</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23.88</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22.92%</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0029416"/>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Spheroid np (e=.92)</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16.15</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13.26%</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655836"/>
                  </a:ext>
                </a:extLst>
              </a:tr>
              <a:tr h="81817">
                <a:tc rowSpan="3">
                  <a:txBody>
                    <a:bodyPr/>
                    <a:lstStyle/>
                    <a:p>
                      <a:pPr algn="ctr">
                        <a:lnSpc>
                          <a:spcPct val="107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nSpc>
                          <a:spcPct val="107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ITO/TiO</a:t>
                      </a:r>
                      <a:r>
                        <a:rPr lang="en-US"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/MASnI</a:t>
                      </a:r>
                      <a:r>
                        <a:rPr lang="en-US"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/Spiro-</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OmeTAD</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/Au</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Vrinda" panose="020B0502040204020203" pitchFamily="34" charset="0"/>
                        </a:rPr>
                        <a:t>Incorporation of </a:t>
                      </a:r>
                      <a:r>
                        <a:rPr lang="en-US" sz="1800" kern="100" dirty="0" err="1">
                          <a:effectLst/>
                          <a:latin typeface="Times New Roman" panose="02020603050405020304" pitchFamily="18" charset="0"/>
                          <a:ea typeface="Calibri" panose="020F0502020204030204" pitchFamily="34" charset="0"/>
                          <a:cs typeface="Vrinda" panose="020B0502040204020203" pitchFamily="34" charset="0"/>
                        </a:rPr>
                        <a:t>ZrN</a:t>
                      </a:r>
                      <a:r>
                        <a:rPr lang="en-US" sz="1800" kern="100" dirty="0">
                          <a:effectLst/>
                          <a:latin typeface="Times New Roman" panose="02020603050405020304" pitchFamily="18" charset="0"/>
                          <a:ea typeface="Calibri" panose="020F0502020204030204" pitchFamily="34" charset="0"/>
                          <a:cs typeface="Vrinda" panose="020B0502040204020203" pitchFamily="34" charset="0"/>
                        </a:rPr>
                        <a:t>/SiO2 shell nanoparticles in the active layer.</a:t>
                      </a: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
                        <a:lnSpc>
                          <a:spcPct val="107000"/>
                        </a:lnSpc>
                        <a:spcAft>
                          <a:spcPts val="8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Planar</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12.9%</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7145001"/>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ZrN/SiO2 (90nm)</a:t>
                      </a: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34.5</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16.9%</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83818"/>
                  </a:ext>
                </a:extLst>
              </a:tr>
              <a:tr h="15326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26670">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ZrN/SiO2 (115nm)</a:t>
                      </a:r>
                    </a:p>
                  </a:txBody>
                  <a:tcPr marL="11381" marR="11381" marT="7587" marB="758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40.3</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12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11381" marR="11381" marT="7587" marB="758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1802362"/>
                  </a:ext>
                </a:extLst>
              </a:tr>
            </a:tbl>
          </a:graphicData>
        </a:graphic>
      </p:graphicFrame>
      <p:sp>
        <p:nvSpPr>
          <p:cNvPr id="3" name="Rectangle 2">
            <a:extLst>
              <a:ext uri="{FF2B5EF4-FFF2-40B4-BE49-F238E27FC236}">
                <a16:creationId xmlns:a16="http://schemas.microsoft.com/office/drawing/2014/main" id="{C7186C95-289A-E19F-DF72-10395EA1E11D}"/>
              </a:ext>
            </a:extLst>
          </p:cNvPr>
          <p:cNvSpPr/>
          <p:nvPr/>
        </p:nvSpPr>
        <p:spPr>
          <a:xfrm>
            <a:off x="-10575" y="146410"/>
            <a:ext cx="352628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48031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A8FC579-93EB-0DFB-3C11-621A73A45E0F}"/>
                  </a:ext>
                </a:extLst>
              </p14:cNvPr>
              <p14:cNvContentPartPr/>
              <p14:nvPr/>
            </p14:nvContentPartPr>
            <p14:xfrm>
              <a:off x="5702300" y="3195972"/>
              <a:ext cx="706680" cy="491760"/>
            </p14:xfrm>
          </p:contentPart>
        </mc:Choice>
        <mc:Fallback xmlns="">
          <p:pic>
            <p:nvPicPr>
              <p:cNvPr id="9" name="Ink 8">
                <a:extLst>
                  <a:ext uri="{FF2B5EF4-FFF2-40B4-BE49-F238E27FC236}">
                    <a16:creationId xmlns:a16="http://schemas.microsoft.com/office/drawing/2014/main" id="{2A8FC579-93EB-0DFB-3C11-621A73A45E0F}"/>
                  </a:ext>
                </a:extLst>
              </p:cNvPr>
              <p:cNvPicPr/>
              <p:nvPr/>
            </p:nvPicPr>
            <p:blipFill>
              <a:blip r:embed="rId4"/>
              <a:stretch>
                <a:fillRect/>
              </a:stretch>
            </p:blipFill>
            <p:spPr>
              <a:xfrm>
                <a:off x="5639300" y="3133018"/>
                <a:ext cx="832320" cy="617308"/>
              </a:xfrm>
              <a:prstGeom prst="rect">
                <a:avLst/>
              </a:prstGeom>
            </p:spPr>
          </p:pic>
        </mc:Fallback>
      </mc:AlternateContent>
      <p:pic>
        <p:nvPicPr>
          <p:cNvPr id="2" name="Picture 1">
            <a:extLst>
              <a:ext uri="{FF2B5EF4-FFF2-40B4-BE49-F238E27FC236}">
                <a16:creationId xmlns:a16="http://schemas.microsoft.com/office/drawing/2014/main" id="{35DDD9D2-BEE3-E3EA-C29A-25806434EC0B}"/>
              </a:ext>
            </a:extLst>
          </p:cNvPr>
          <p:cNvPicPr>
            <a:picLocks noChangeAspect="1"/>
          </p:cNvPicPr>
          <p:nvPr/>
        </p:nvPicPr>
        <p:blipFill>
          <a:blip r:embed="rId5"/>
          <a:stretch>
            <a:fillRect/>
          </a:stretch>
        </p:blipFill>
        <p:spPr>
          <a:xfrm>
            <a:off x="783284" y="206560"/>
            <a:ext cx="4165590" cy="1762619"/>
          </a:xfrm>
          <a:prstGeom prst="rect">
            <a:avLst/>
          </a:prstGeom>
        </p:spPr>
      </p:pic>
      <p:pic>
        <p:nvPicPr>
          <p:cNvPr id="3" name="Picture 2">
            <a:extLst>
              <a:ext uri="{FF2B5EF4-FFF2-40B4-BE49-F238E27FC236}">
                <a16:creationId xmlns:a16="http://schemas.microsoft.com/office/drawing/2014/main" id="{C18091FE-7CEE-F2BD-3290-66001F16548A}"/>
              </a:ext>
            </a:extLst>
          </p:cNvPr>
          <p:cNvPicPr>
            <a:picLocks noChangeAspect="1"/>
          </p:cNvPicPr>
          <p:nvPr/>
        </p:nvPicPr>
        <p:blipFill>
          <a:blip r:embed="rId6"/>
          <a:stretch>
            <a:fillRect/>
          </a:stretch>
        </p:blipFill>
        <p:spPr>
          <a:xfrm>
            <a:off x="635311" y="2366518"/>
            <a:ext cx="5541131" cy="2150667"/>
          </a:xfrm>
          <a:prstGeom prst="rect">
            <a:avLst/>
          </a:prstGeom>
        </p:spPr>
      </p:pic>
      <p:pic>
        <p:nvPicPr>
          <p:cNvPr id="4" name="Picture 3">
            <a:extLst>
              <a:ext uri="{FF2B5EF4-FFF2-40B4-BE49-F238E27FC236}">
                <a16:creationId xmlns:a16="http://schemas.microsoft.com/office/drawing/2014/main" id="{A79E3143-EACD-9933-C80C-35F9E7F70F06}"/>
              </a:ext>
            </a:extLst>
          </p:cNvPr>
          <p:cNvPicPr>
            <a:picLocks noChangeAspect="1"/>
          </p:cNvPicPr>
          <p:nvPr/>
        </p:nvPicPr>
        <p:blipFill>
          <a:blip r:embed="rId7"/>
          <a:stretch>
            <a:fillRect/>
          </a:stretch>
        </p:blipFill>
        <p:spPr>
          <a:xfrm>
            <a:off x="699326" y="5104284"/>
            <a:ext cx="4815761" cy="1753716"/>
          </a:xfrm>
          <a:prstGeom prst="rect">
            <a:avLst/>
          </a:prstGeom>
        </p:spPr>
      </p:pic>
      <p:pic>
        <p:nvPicPr>
          <p:cNvPr id="6" name="Picture 5">
            <a:extLst>
              <a:ext uri="{FF2B5EF4-FFF2-40B4-BE49-F238E27FC236}">
                <a16:creationId xmlns:a16="http://schemas.microsoft.com/office/drawing/2014/main" id="{21194EB1-C78B-DE6A-98D1-30F5ED199C70}"/>
              </a:ext>
            </a:extLst>
          </p:cNvPr>
          <p:cNvPicPr>
            <a:picLocks noChangeAspect="1"/>
          </p:cNvPicPr>
          <p:nvPr/>
        </p:nvPicPr>
        <p:blipFill>
          <a:blip r:embed="rId8"/>
          <a:stretch>
            <a:fillRect/>
          </a:stretch>
        </p:blipFill>
        <p:spPr>
          <a:xfrm>
            <a:off x="7828965" y="0"/>
            <a:ext cx="3727724" cy="2990503"/>
          </a:xfrm>
          <a:prstGeom prst="rect">
            <a:avLst/>
          </a:prstGeom>
        </p:spPr>
      </p:pic>
      <p:pic>
        <p:nvPicPr>
          <p:cNvPr id="12" name="Picture 11" descr="A black and white drawing of a cube with balls on top&#10;&#10;Description automatically generated">
            <a:extLst>
              <a:ext uri="{FF2B5EF4-FFF2-40B4-BE49-F238E27FC236}">
                <a16:creationId xmlns:a16="http://schemas.microsoft.com/office/drawing/2014/main" id="{221083A9-71F9-F6D2-42F4-576AE814E94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9359" t="9423"/>
          <a:stretch/>
        </p:blipFill>
        <p:spPr>
          <a:xfrm>
            <a:off x="8483794" y="3249492"/>
            <a:ext cx="2759637" cy="3451021"/>
          </a:xfrm>
          <a:prstGeom prst="rect">
            <a:avLst/>
          </a:prstGeom>
        </p:spPr>
      </p:pic>
      <p:sp>
        <p:nvSpPr>
          <p:cNvPr id="5" name="Rectangle 4">
            <a:extLst>
              <a:ext uri="{FF2B5EF4-FFF2-40B4-BE49-F238E27FC236}">
                <a16:creationId xmlns:a16="http://schemas.microsoft.com/office/drawing/2014/main" id="{2711A54B-68F5-077C-E619-EE177AF7D024}"/>
              </a:ext>
            </a:extLst>
          </p:cNvPr>
          <p:cNvSpPr/>
          <p:nvPr/>
        </p:nvSpPr>
        <p:spPr>
          <a:xfrm>
            <a:off x="-10406" y="-46389"/>
            <a:ext cx="553380" cy="6925905"/>
          </a:xfrm>
          <a:prstGeom prst="rect">
            <a:avLst/>
          </a:prstGeom>
          <a:solidFill>
            <a:srgbClr val="393B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1608DD-E8BA-14FC-380B-1DE775C24C6F}"/>
              </a:ext>
            </a:extLst>
          </p:cNvPr>
          <p:cNvSpPr txBox="1"/>
          <p:nvPr/>
        </p:nvSpPr>
        <p:spPr>
          <a:xfrm>
            <a:off x="17222" y="719114"/>
            <a:ext cx="460800" cy="368755"/>
          </a:xfrm>
          <a:prstGeom prst="rect">
            <a:avLst/>
          </a:prstGeom>
          <a:noFill/>
        </p:spPr>
        <p:txBody>
          <a:bodyPr wrap="square">
            <a:spAutoFit/>
          </a:bodyPr>
          <a:lstStyle/>
          <a:p>
            <a:pPr algn="ctr">
              <a:lnSpc>
                <a:spcPct val="107000"/>
              </a:lnSpc>
              <a:spcAft>
                <a:spcPts val="800"/>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800" b="1" kern="1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F7B3539F-8FDA-C946-0006-ACFCD809D7AF}"/>
              </a:ext>
            </a:extLst>
          </p:cNvPr>
          <p:cNvSpPr txBox="1"/>
          <p:nvPr/>
        </p:nvSpPr>
        <p:spPr>
          <a:xfrm>
            <a:off x="-90358" y="3195972"/>
            <a:ext cx="669557" cy="368755"/>
          </a:xfrm>
          <a:prstGeom prst="rect">
            <a:avLst/>
          </a:prstGeom>
          <a:noFill/>
        </p:spPr>
        <p:txBody>
          <a:bodyPr wrap="square">
            <a:spAutoFit/>
          </a:bodyPr>
          <a:lstStyle/>
          <a:p>
            <a:pPr algn="ctr">
              <a:lnSpc>
                <a:spcPct val="107000"/>
              </a:lnSpc>
              <a:spcAft>
                <a:spcPts val="800"/>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800" b="1" kern="1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13" name="TextBox 12">
            <a:extLst>
              <a:ext uri="{FF2B5EF4-FFF2-40B4-BE49-F238E27FC236}">
                <a16:creationId xmlns:a16="http://schemas.microsoft.com/office/drawing/2014/main" id="{5AE2F80C-0ADA-2E3F-CA63-7834A2E65D6F}"/>
              </a:ext>
            </a:extLst>
          </p:cNvPr>
          <p:cNvSpPr txBox="1"/>
          <p:nvPr/>
        </p:nvSpPr>
        <p:spPr>
          <a:xfrm>
            <a:off x="-90358" y="5935970"/>
            <a:ext cx="669557" cy="368755"/>
          </a:xfrm>
          <a:prstGeom prst="rect">
            <a:avLst/>
          </a:prstGeom>
          <a:noFill/>
        </p:spPr>
        <p:txBody>
          <a:bodyPr wrap="square">
            <a:spAutoFit/>
          </a:bodyPr>
          <a:lstStyle/>
          <a:p>
            <a:pPr algn="ctr">
              <a:lnSpc>
                <a:spcPct val="107000"/>
              </a:lnSpc>
              <a:spcAft>
                <a:spcPts val="800"/>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800" b="1" kern="1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16" name="Rectangle 15">
            <a:extLst>
              <a:ext uri="{FF2B5EF4-FFF2-40B4-BE49-F238E27FC236}">
                <a16:creationId xmlns:a16="http://schemas.microsoft.com/office/drawing/2014/main" id="{3123F33F-7158-1EF9-6217-31A348C996B7}"/>
              </a:ext>
            </a:extLst>
          </p:cNvPr>
          <p:cNvSpPr/>
          <p:nvPr/>
        </p:nvSpPr>
        <p:spPr>
          <a:xfrm>
            <a:off x="11638620" y="-33953"/>
            <a:ext cx="553380" cy="6925905"/>
          </a:xfrm>
          <a:prstGeom prst="rect">
            <a:avLst/>
          </a:prstGeom>
          <a:solidFill>
            <a:srgbClr val="393B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6C48AA3-63BD-5C47-1088-4892A41DA69C}"/>
              </a:ext>
            </a:extLst>
          </p:cNvPr>
          <p:cNvSpPr txBox="1"/>
          <p:nvPr/>
        </p:nvSpPr>
        <p:spPr>
          <a:xfrm>
            <a:off x="11580531" y="5104284"/>
            <a:ext cx="669557" cy="368755"/>
          </a:xfrm>
          <a:prstGeom prst="rect">
            <a:avLst/>
          </a:prstGeom>
          <a:noFill/>
        </p:spPr>
        <p:txBody>
          <a:bodyPr wrap="square">
            <a:spAutoFit/>
          </a:bodyPr>
          <a:lstStyle/>
          <a:p>
            <a:pPr algn="ctr">
              <a:lnSpc>
                <a:spcPct val="107000"/>
              </a:lnSpc>
              <a:spcAft>
                <a:spcPts val="800"/>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800" b="1" kern="1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15" name="TextBox 14">
            <a:extLst>
              <a:ext uri="{FF2B5EF4-FFF2-40B4-BE49-F238E27FC236}">
                <a16:creationId xmlns:a16="http://schemas.microsoft.com/office/drawing/2014/main" id="{A0CE8F3F-7994-7396-D4E8-10D1D5F6F90F}"/>
              </a:ext>
            </a:extLst>
          </p:cNvPr>
          <p:cNvSpPr txBox="1"/>
          <p:nvPr/>
        </p:nvSpPr>
        <p:spPr>
          <a:xfrm>
            <a:off x="11697148" y="1384961"/>
            <a:ext cx="460800" cy="368755"/>
          </a:xfrm>
          <a:prstGeom prst="rect">
            <a:avLst/>
          </a:prstGeom>
          <a:noFill/>
        </p:spPr>
        <p:txBody>
          <a:bodyPr wrap="square">
            <a:spAutoFit/>
          </a:bodyPr>
          <a:lstStyle/>
          <a:p>
            <a:pPr algn="ctr">
              <a:lnSpc>
                <a:spcPct val="107000"/>
              </a:lnSpc>
              <a:spcAft>
                <a:spcPts val="800"/>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800" b="1" kern="1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86436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5" y="146410"/>
            <a:ext cx="352628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Literature Review</a:t>
            </a:r>
          </a:p>
        </p:txBody>
      </p:sp>
      <p:graphicFrame>
        <p:nvGraphicFramePr>
          <p:cNvPr id="6" name="Table 5">
            <a:extLst>
              <a:ext uri="{FF2B5EF4-FFF2-40B4-BE49-F238E27FC236}">
                <a16:creationId xmlns:a16="http://schemas.microsoft.com/office/drawing/2014/main" id="{5A92C28B-C694-1002-A446-98C2698E432E}"/>
              </a:ext>
            </a:extLst>
          </p:cNvPr>
          <p:cNvGraphicFramePr>
            <a:graphicFrameLocks noGrp="1"/>
          </p:cNvGraphicFramePr>
          <p:nvPr>
            <p:extLst>
              <p:ext uri="{D42A27DB-BD31-4B8C-83A1-F6EECF244321}">
                <p14:modId xmlns:p14="http://schemas.microsoft.com/office/powerpoint/2010/main" val="2392182251"/>
              </p:ext>
            </p:extLst>
          </p:nvPr>
        </p:nvGraphicFramePr>
        <p:xfrm>
          <a:off x="253257" y="1461421"/>
          <a:ext cx="7061943" cy="4814309"/>
        </p:xfrm>
        <a:graphic>
          <a:graphicData uri="http://schemas.openxmlformats.org/drawingml/2006/table">
            <a:tbl>
              <a:tblPr firstRow="1" firstCol="1" bandRow="1"/>
              <a:tblGrid>
                <a:gridCol w="2615866">
                  <a:extLst>
                    <a:ext uri="{9D8B030D-6E8A-4147-A177-3AD203B41FA5}">
                      <a16:colId xmlns:a16="http://schemas.microsoft.com/office/drawing/2014/main" val="248139295"/>
                    </a:ext>
                  </a:extLst>
                </a:gridCol>
                <a:gridCol w="4446077">
                  <a:extLst>
                    <a:ext uri="{9D8B030D-6E8A-4147-A177-3AD203B41FA5}">
                      <a16:colId xmlns:a16="http://schemas.microsoft.com/office/drawing/2014/main" val="3853853540"/>
                    </a:ext>
                  </a:extLst>
                </a:gridCol>
              </a:tblGrid>
              <a:tr h="467861">
                <a:tc>
                  <a:txBody>
                    <a:bodyPr/>
                    <a:lstStyle/>
                    <a:p>
                      <a:pP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Category</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nSpc>
                          <a:spcPct val="107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123352796"/>
                  </a:ext>
                </a:extLst>
              </a:tr>
              <a:tr h="198120">
                <a:tc rowSpan="2">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 Surface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Moth Eye Texture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96152"/>
                  </a:ext>
                </a:extLst>
              </a:tr>
              <a:tr h="281573">
                <a:tc vMerge="1">
                  <a:txBody>
                    <a:bodyPr/>
                    <a:lstStyle/>
                    <a:p>
                      <a:endParaRPr lang="en-US"/>
                    </a:p>
                  </a:txBody>
                  <a:tcPr/>
                </a:tc>
                <a:tc>
                  <a:txBody>
                    <a:bodyPr/>
                    <a:lstStyle/>
                    <a:p>
                      <a:pPr>
                        <a:lnSpc>
                          <a:spcPct val="150000"/>
                        </a:lnSpc>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Antireflection Front Electrode (p-ARFE)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9912537"/>
                  </a:ext>
                </a:extLst>
              </a:tr>
              <a:tr h="198120">
                <a:tc rowSpan="2">
                  <a:txBody>
                    <a:bodyPr/>
                    <a:lstStyle/>
                    <a:p>
                      <a:pPr>
                        <a:lnSpc>
                          <a:spcPct val="150000"/>
                        </a:lnSpc>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 Surface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Highly Reflective Back Contact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4859192"/>
                  </a:ext>
                </a:extLst>
              </a:tr>
              <a:tr h="198120">
                <a:tc vMerge="1">
                  <a:txBody>
                    <a:bodyPr/>
                    <a:lstStyle/>
                    <a:p>
                      <a:endParaRPr lang="en-US"/>
                    </a:p>
                  </a:txBody>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Plasmonic Scattering</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579682"/>
                  </a:ext>
                </a:extLst>
              </a:tr>
              <a:tr h="198120">
                <a:tc rowSpan="4">
                  <a:txBody>
                    <a:bodyPr/>
                    <a:lstStyle/>
                    <a:p>
                      <a:pPr>
                        <a:lnSpc>
                          <a:spcPct val="150000"/>
                        </a:lnSpc>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Layer </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Light Scattering Layers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395679"/>
                  </a:ext>
                </a:extLst>
              </a:tr>
              <a:tr h="198120">
                <a:tc vMerge="1">
                  <a:txBody>
                    <a:bodyPr/>
                    <a:lstStyle/>
                    <a:p>
                      <a:endParaRPr lang="en-US"/>
                    </a:p>
                  </a:txBody>
                  <a:tcPr/>
                </a:tc>
                <a:tc>
                  <a:txBody>
                    <a:bodyPr/>
                    <a:lstStyle/>
                    <a:p>
                      <a:pPr>
                        <a:lnSpc>
                          <a:spcPct val="150000"/>
                        </a:lnSpc>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Aperiodic Arrays</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5236717"/>
                  </a:ext>
                </a:extLst>
              </a:tr>
              <a:tr h="198120">
                <a:tc vMerge="1">
                  <a:txBody>
                    <a:bodyPr/>
                    <a:lstStyle/>
                    <a:p>
                      <a:endParaRPr lang="en-US"/>
                    </a:p>
                  </a:txBody>
                  <a:tcPr/>
                </a:tc>
                <a:tc>
                  <a:txBody>
                    <a:bodyPr/>
                    <a:lstStyle/>
                    <a:p>
                      <a:pPr>
                        <a:lnSpc>
                          <a:spcPct val="150000"/>
                        </a:lnSpc>
                        <a:spcAft>
                          <a:spcPts val="800"/>
                        </a:spcAft>
                      </a:pP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Microlens</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5890574"/>
                  </a:ext>
                </a:extLst>
              </a:tr>
              <a:tr h="198120">
                <a:tc vMerge="1">
                  <a:txBody>
                    <a:bodyPr/>
                    <a:lstStyle/>
                    <a:p>
                      <a:endParaRPr lang="en-US"/>
                    </a:p>
                  </a:txBody>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Optical Cavities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0876454"/>
                  </a:ext>
                </a:extLst>
              </a:tr>
              <a:tr h="198120">
                <a:tc rowSpan="4">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Material and Absorption Enhancement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Spherical Structures</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750"/>
                  </a:ext>
                </a:extLst>
              </a:tr>
              <a:tr h="198120">
                <a:tc vMerge="1">
                  <a:txBody>
                    <a:bodyPr/>
                    <a:lstStyle/>
                    <a:p>
                      <a:endParaRPr lang="en-US"/>
                    </a:p>
                  </a:txBody>
                  <a:tcPr/>
                </a:tc>
                <a:tc>
                  <a:txBody>
                    <a:bodyPr/>
                    <a:lstStyle/>
                    <a:p>
                      <a:pPr>
                        <a:lnSpc>
                          <a:spcPct val="150000"/>
                        </a:lnSpc>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Nanoparticle Integration</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64559"/>
                  </a:ext>
                </a:extLst>
              </a:tr>
              <a:tr h="198120">
                <a:tc vMerge="1">
                  <a:txBody>
                    <a:bodyPr/>
                    <a:lstStyle/>
                    <a:p>
                      <a:endParaRPr lang="en-US"/>
                    </a:p>
                  </a:txBody>
                  <a:tcPr/>
                </a:tc>
                <a:tc>
                  <a:txBody>
                    <a:bodyPr/>
                    <a:lstStyle/>
                    <a:p>
                      <a:pPr>
                        <a:lnSpc>
                          <a:spcPct val="150000"/>
                        </a:lnSpc>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Tuning Perovskite Absorbent</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9422917"/>
                  </a:ext>
                </a:extLst>
              </a:tr>
              <a:tr h="198120">
                <a:tc vMerge="1">
                  <a:txBody>
                    <a:bodyPr/>
                    <a:lstStyle/>
                    <a:p>
                      <a:endParaRPr lang="en-US"/>
                    </a:p>
                  </a:txBody>
                  <a:tcPr/>
                </a:tc>
                <a:tc>
                  <a:txBody>
                    <a:bodyPr/>
                    <a:lstStyle/>
                    <a:p>
                      <a:pPr>
                        <a:lnSpc>
                          <a:spcPct val="150000"/>
                        </a:lnSpc>
                        <a:spcAft>
                          <a:spcPts val="8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Device Architectural Manipulation</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5100451"/>
                  </a:ext>
                </a:extLst>
              </a:tr>
            </a:tbl>
          </a:graphicData>
        </a:graphic>
      </p:graphicFrame>
      <p:graphicFrame>
        <p:nvGraphicFramePr>
          <p:cNvPr id="8" name="Table 7">
            <a:extLst>
              <a:ext uri="{FF2B5EF4-FFF2-40B4-BE49-F238E27FC236}">
                <a16:creationId xmlns:a16="http://schemas.microsoft.com/office/drawing/2014/main" id="{A01BEFC1-769B-5DB1-D72B-928B6A287C8B}"/>
              </a:ext>
            </a:extLst>
          </p:cNvPr>
          <p:cNvGraphicFramePr>
            <a:graphicFrameLocks noGrp="1"/>
          </p:cNvGraphicFramePr>
          <p:nvPr>
            <p:extLst>
              <p:ext uri="{D42A27DB-BD31-4B8C-83A1-F6EECF244321}">
                <p14:modId xmlns:p14="http://schemas.microsoft.com/office/powerpoint/2010/main" val="3377514478"/>
              </p:ext>
            </p:extLst>
          </p:nvPr>
        </p:nvGraphicFramePr>
        <p:xfrm>
          <a:off x="7676941" y="1461421"/>
          <a:ext cx="4190162" cy="2970751"/>
        </p:xfrm>
        <a:graphic>
          <a:graphicData uri="http://schemas.openxmlformats.org/drawingml/2006/table">
            <a:tbl>
              <a:tblPr firstRow="1" firstCol="1" bandRow="1"/>
              <a:tblGrid>
                <a:gridCol w="1708478">
                  <a:extLst>
                    <a:ext uri="{9D8B030D-6E8A-4147-A177-3AD203B41FA5}">
                      <a16:colId xmlns:a16="http://schemas.microsoft.com/office/drawing/2014/main" val="1718952019"/>
                    </a:ext>
                  </a:extLst>
                </a:gridCol>
                <a:gridCol w="2481684">
                  <a:extLst>
                    <a:ext uri="{9D8B030D-6E8A-4147-A177-3AD203B41FA5}">
                      <a16:colId xmlns:a16="http://schemas.microsoft.com/office/drawing/2014/main" val="2596413892"/>
                    </a:ext>
                  </a:extLst>
                </a:gridCol>
              </a:tblGrid>
              <a:tr h="447766">
                <a:tc>
                  <a:txBody>
                    <a:bodyPr/>
                    <a:lstStyle/>
                    <a:p>
                      <a:pPr algn="l">
                        <a:lnSpc>
                          <a:spcPct val="107000"/>
                        </a:lnSpc>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Optical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a:lnSpc>
                          <a:spcPct val="107000"/>
                        </a:lnSpc>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Electrical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45394161"/>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Reflection coefficient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Short Circuited Current density (Jsc)</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9492044"/>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Refraction coefficient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 Factor (FF)</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7181443"/>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Absorption</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Power Conversion Efficiency (PCE)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557505"/>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Haze</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903680"/>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Scattering</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139257"/>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Optical Path</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902409"/>
                  </a:ext>
                </a:extLst>
              </a:tr>
            </a:tbl>
          </a:graphicData>
        </a:graphic>
      </p:graphicFrame>
      <p:sp>
        <p:nvSpPr>
          <p:cNvPr id="9" name="TextBox 8">
            <a:extLst>
              <a:ext uri="{FF2B5EF4-FFF2-40B4-BE49-F238E27FC236}">
                <a16:creationId xmlns:a16="http://schemas.microsoft.com/office/drawing/2014/main" id="{587A4A6C-0F88-E35B-64F6-1E1EAC3FD8BF}"/>
              </a:ext>
            </a:extLst>
          </p:cNvPr>
          <p:cNvSpPr txBox="1"/>
          <p:nvPr/>
        </p:nvSpPr>
        <p:spPr>
          <a:xfrm>
            <a:off x="7950826" y="1071430"/>
            <a:ext cx="31886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 Considerable Parameters</a:t>
            </a:r>
          </a:p>
        </p:txBody>
      </p:sp>
      <p:sp>
        <p:nvSpPr>
          <p:cNvPr id="10" name="TextBox 9">
            <a:extLst>
              <a:ext uri="{FF2B5EF4-FFF2-40B4-BE49-F238E27FC236}">
                <a16:creationId xmlns:a16="http://schemas.microsoft.com/office/drawing/2014/main" id="{FD0F7E76-662D-1838-C417-94EA411A6558}"/>
              </a:ext>
            </a:extLst>
          </p:cNvPr>
          <p:cNvSpPr txBox="1"/>
          <p:nvPr/>
        </p:nvSpPr>
        <p:spPr>
          <a:xfrm>
            <a:off x="405657" y="1068226"/>
            <a:ext cx="545341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 Different types of optical confinement techniques</a:t>
            </a:r>
          </a:p>
        </p:txBody>
      </p:sp>
    </p:spTree>
    <p:extLst>
      <p:ext uri="{BB962C8B-B14F-4D97-AF65-F5344CB8AC3E}">
        <p14:creationId xmlns:p14="http://schemas.microsoft.com/office/powerpoint/2010/main" val="53971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164DEA-194C-79E9-86A1-2F3ADE19C32B}"/>
              </a:ext>
            </a:extLst>
          </p:cNvPr>
          <p:cNvSpPr/>
          <p:nvPr/>
        </p:nvSpPr>
        <p:spPr>
          <a:xfrm>
            <a:off x="815340" y="3753646"/>
            <a:ext cx="5653193" cy="46284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6CBEFC-2F23-4BA7-F1EC-F9CA1B7A8957}"/>
              </a:ext>
            </a:extLst>
          </p:cNvPr>
          <p:cNvSpPr/>
          <p:nvPr/>
        </p:nvSpPr>
        <p:spPr>
          <a:xfrm>
            <a:off x="5153377" y="2935112"/>
            <a:ext cx="6304846" cy="46284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8B8382-3598-F2C9-D99C-30A7F142390E}"/>
              </a:ext>
            </a:extLst>
          </p:cNvPr>
          <p:cNvSpPr/>
          <p:nvPr/>
        </p:nvSpPr>
        <p:spPr>
          <a:xfrm>
            <a:off x="1580444" y="2867378"/>
            <a:ext cx="1749778" cy="46284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7186C95-289A-E19F-DF72-10395EA1E11D}"/>
              </a:ext>
            </a:extLst>
          </p:cNvPr>
          <p:cNvSpPr/>
          <p:nvPr/>
        </p:nvSpPr>
        <p:spPr>
          <a:xfrm>
            <a:off x="-10575" y="146410"/>
            <a:ext cx="281092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Research Gap</a:t>
            </a:r>
          </a:p>
        </p:txBody>
      </p:sp>
      <p:sp>
        <p:nvSpPr>
          <p:cNvPr id="2" name="TextBox 1">
            <a:extLst>
              <a:ext uri="{FF2B5EF4-FFF2-40B4-BE49-F238E27FC236}">
                <a16:creationId xmlns:a16="http://schemas.microsoft.com/office/drawing/2014/main" id="{AB3EB0CF-D757-D480-B7CD-EF996E1F762E}"/>
              </a:ext>
            </a:extLst>
          </p:cNvPr>
          <p:cNvSpPr txBox="1"/>
          <p:nvPr/>
        </p:nvSpPr>
        <p:spPr>
          <a:xfrm>
            <a:off x="815340" y="1755240"/>
            <a:ext cx="11197590" cy="334751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As of this date, according to our literature review, </a:t>
            </a:r>
          </a:p>
          <a:p>
            <a:endParaRPr lang="en-US" sz="2800" dirty="0">
              <a:latin typeface="Times New Roman" panose="02020603050405020304" pitchFamily="18" charset="0"/>
              <a:cs typeface="Times New Roman" panose="02020603050405020304" pitchFamily="18" charset="0"/>
            </a:endParaRPr>
          </a:p>
          <a:p>
            <a:pPr>
              <a:lnSpc>
                <a:spcPct val="150000"/>
              </a:lnSpc>
            </a:pPr>
            <a:r>
              <a:rPr lang="en-US" sz="3600" dirty="0">
                <a:latin typeface="Times New Roman" panose="02020603050405020304" pitchFamily="18" charset="0"/>
                <a:cs typeface="Times New Roman" panose="02020603050405020304" pitchFamily="18" charset="0"/>
              </a:rPr>
              <a:t>We </a:t>
            </a:r>
            <a:r>
              <a:rPr lang="en-US" sz="3600" b="1" dirty="0">
                <a:solidFill>
                  <a:schemeClr val="bg1"/>
                </a:solidFill>
                <a:latin typeface="Times New Roman" panose="02020603050405020304" pitchFamily="18" charset="0"/>
                <a:cs typeface="Times New Roman" panose="02020603050405020304" pitchFamily="18" charset="0"/>
              </a:rPr>
              <a:t>do NOT  </a:t>
            </a:r>
            <a:r>
              <a:rPr lang="en-US" sz="3600" dirty="0">
                <a:latin typeface="Times New Roman" panose="02020603050405020304" pitchFamily="18" charset="0"/>
                <a:cs typeface="Times New Roman" panose="02020603050405020304" pitchFamily="18" charset="0"/>
              </a:rPr>
              <a:t>have any </a:t>
            </a:r>
            <a:r>
              <a:rPr lang="en-US" sz="3600" b="1" dirty="0">
                <a:solidFill>
                  <a:schemeClr val="bg1"/>
                </a:solidFill>
                <a:latin typeface="Times New Roman" panose="02020603050405020304" pitchFamily="18" charset="0"/>
                <a:cs typeface="Times New Roman" panose="02020603050405020304" pitchFamily="18" charset="0"/>
              </a:rPr>
              <a:t>generalized or semi generalized optical confinement method</a:t>
            </a:r>
            <a:r>
              <a:rPr lang="en-US" sz="3600" dirty="0">
                <a:latin typeface="Times New Roman" panose="02020603050405020304" pitchFamily="18" charset="0"/>
                <a:cs typeface="Times New Roman" panose="02020603050405020304" pitchFamily="18" charset="0"/>
              </a:rPr>
              <a:t> for the solar cells, especially for the Perovskite Solar Cells. </a:t>
            </a:r>
          </a:p>
        </p:txBody>
      </p:sp>
      <p:sp>
        <p:nvSpPr>
          <p:cNvPr id="13" name="Rectangle 12">
            <a:extLst>
              <a:ext uri="{FF2B5EF4-FFF2-40B4-BE49-F238E27FC236}">
                <a16:creationId xmlns:a16="http://schemas.microsoft.com/office/drawing/2014/main" id="{04AAE529-E0FB-1BCE-712B-D6F0B6F3DE72}"/>
              </a:ext>
            </a:extLst>
          </p:cNvPr>
          <p:cNvSpPr/>
          <p:nvPr/>
        </p:nvSpPr>
        <p:spPr>
          <a:xfrm rot="5400000">
            <a:off x="-1521457" y="3390760"/>
            <a:ext cx="4176890" cy="14985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3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extLst>
              <p:ext uri="{D42A27DB-BD31-4B8C-83A1-F6EECF244321}">
                <p14:modId xmlns:p14="http://schemas.microsoft.com/office/powerpoint/2010/main" val="2060827145"/>
              </p:ext>
            </p:extLst>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solidFill>
            <a:srgbClr val="393B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latin typeface="Times New Roman" panose="02020603050405020304" pitchFamily="18" charset="0"/>
                <a:cs typeface="Times New Roman" panose="02020603050405020304" pitchFamily="18" charset="0"/>
              </a:rPr>
              <a:t>General Flow</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6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39662A6-6C28-EADA-5BEF-CCC43BF5CD1F}"/>
              </a:ext>
            </a:extLst>
          </p:cNvPr>
          <p:cNvCxnSpPr>
            <a:cxnSpLocks/>
          </p:cNvCxnSpPr>
          <p:nvPr/>
        </p:nvCxnSpPr>
        <p:spPr>
          <a:xfrm>
            <a:off x="7495007" y="959556"/>
            <a:ext cx="0" cy="5204177"/>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A7436E8-AB8F-1F9B-2F41-5F826E45EBBD}"/>
              </a:ext>
            </a:extLst>
          </p:cNvPr>
          <p:cNvSpPr/>
          <p:nvPr/>
        </p:nvSpPr>
        <p:spPr>
          <a:xfrm>
            <a:off x="-10575" y="146410"/>
            <a:ext cx="3775934"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75" y="111162"/>
            <a:ext cx="3964915" cy="706814"/>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Presentation Outline</a:t>
            </a:r>
          </a:p>
        </p:txBody>
      </p:sp>
      <p:sp>
        <p:nvSpPr>
          <p:cNvPr id="18" name="TextBox 17">
            <a:extLst>
              <a:ext uri="{FF2B5EF4-FFF2-40B4-BE49-F238E27FC236}">
                <a16:creationId xmlns:a16="http://schemas.microsoft.com/office/drawing/2014/main" id="{7533848E-EA23-0B97-8A5C-60DFC8462CFF}"/>
              </a:ext>
            </a:extLst>
          </p:cNvPr>
          <p:cNvSpPr txBox="1"/>
          <p:nvPr/>
        </p:nvSpPr>
        <p:spPr>
          <a:xfrm>
            <a:off x="2020807" y="1117987"/>
            <a:ext cx="6217920" cy="4924425"/>
          </a:xfrm>
          <a:prstGeom prst="rect">
            <a:avLst/>
          </a:prstGeom>
          <a:noFill/>
        </p:spPr>
        <p:txBody>
          <a:bodyPr wrap="square">
            <a:spAutoFit/>
          </a:bodyPr>
          <a:lstStyle/>
          <a:p>
            <a:pPr>
              <a:spcBef>
                <a:spcPts val="600"/>
              </a:spcBef>
            </a:pPr>
            <a:r>
              <a:rPr lang="en-US" sz="2400" b="1" dirty="0">
                <a:latin typeface="Times New Roman" panose="02020603050405020304" pitchFamily="18" charset="0"/>
                <a:cs typeface="Times New Roman" panose="02020603050405020304" pitchFamily="18" charset="0"/>
              </a:rPr>
              <a:t>Background &amp; Motivation</a:t>
            </a:r>
          </a:p>
          <a:p>
            <a:pPr>
              <a:spcBef>
                <a:spcPts val="600"/>
              </a:spcBef>
            </a:pPr>
            <a:r>
              <a:rPr lang="en-US" sz="2400" b="1" dirty="0">
                <a:latin typeface="Times New Roman" panose="02020603050405020304" pitchFamily="18" charset="0"/>
                <a:cs typeface="Times New Roman" panose="02020603050405020304" pitchFamily="18" charset="0"/>
              </a:rPr>
              <a:t>Objectives</a:t>
            </a:r>
          </a:p>
          <a:p>
            <a:pPr>
              <a:spcBef>
                <a:spcPts val="600"/>
              </a:spcBef>
            </a:pPr>
            <a:r>
              <a:rPr lang="en-US" sz="2400" b="1" dirty="0">
                <a:latin typeface="Times New Roman" panose="02020603050405020304" pitchFamily="18" charset="0"/>
                <a:cs typeface="Times New Roman" panose="02020603050405020304" pitchFamily="18" charset="0"/>
              </a:rPr>
              <a:t>Literature Review</a:t>
            </a:r>
          </a:p>
          <a:p>
            <a:pPr>
              <a:spcBef>
                <a:spcPts val="600"/>
              </a:spcBef>
            </a:pPr>
            <a:r>
              <a:rPr lang="en-US" sz="2400" b="1" dirty="0">
                <a:latin typeface="Times New Roman" panose="02020603050405020304" pitchFamily="18" charset="0"/>
                <a:cs typeface="Times New Roman" panose="02020603050405020304" pitchFamily="18" charset="0"/>
              </a:rPr>
              <a:t>Research Gap</a:t>
            </a:r>
          </a:p>
          <a:p>
            <a:pPr>
              <a:spcBef>
                <a:spcPts val="600"/>
              </a:spcBef>
            </a:pPr>
            <a:r>
              <a:rPr lang="en-US" sz="2400" b="1" dirty="0">
                <a:latin typeface="Times New Roman" panose="02020603050405020304" pitchFamily="18" charset="0"/>
                <a:cs typeface="Times New Roman" panose="02020603050405020304" pitchFamily="18" charset="0"/>
              </a:rPr>
              <a:t>Methodology</a:t>
            </a:r>
          </a:p>
          <a:p>
            <a:pPr>
              <a:spcBef>
                <a:spcPts val="600"/>
              </a:spcBef>
            </a:pPr>
            <a:r>
              <a:rPr lang="en-US" sz="2400" dirty="0">
                <a:latin typeface="Times New Roman" panose="02020603050405020304" pitchFamily="18" charset="0"/>
                <a:cs typeface="Times New Roman" panose="02020603050405020304" pitchFamily="18" charset="0"/>
              </a:rPr>
              <a:t>	Design  a Reference Cell</a:t>
            </a:r>
          </a:p>
          <a:p>
            <a:pPr>
              <a:spcBef>
                <a:spcPts val="600"/>
              </a:spcBef>
            </a:pPr>
            <a:r>
              <a:rPr lang="en-US" sz="2400" dirty="0">
                <a:latin typeface="Times New Roman" panose="02020603050405020304" pitchFamily="18" charset="0"/>
                <a:cs typeface="Times New Roman" panose="02020603050405020304" pitchFamily="18" charset="0"/>
              </a:rPr>
              <a:t>	Parameter Considerations</a:t>
            </a:r>
          </a:p>
          <a:p>
            <a:pPr>
              <a:spcBef>
                <a:spcPts val="600"/>
              </a:spcBef>
            </a:pPr>
            <a:r>
              <a:rPr lang="en-US" sz="2400" dirty="0">
                <a:latin typeface="Times New Roman" panose="02020603050405020304" pitchFamily="18" charset="0"/>
                <a:cs typeface="Times New Roman" panose="02020603050405020304" pitchFamily="18" charset="0"/>
              </a:rPr>
              <a:t>	Simulation </a:t>
            </a:r>
          </a:p>
          <a:p>
            <a:pPr>
              <a:spcBef>
                <a:spcPts val="600"/>
              </a:spcBef>
            </a:pPr>
            <a:r>
              <a:rPr lang="en-US" sz="2400" dirty="0">
                <a:latin typeface="Times New Roman" panose="02020603050405020304" pitchFamily="18" charset="0"/>
                <a:cs typeface="Times New Roman" panose="02020603050405020304" pitchFamily="18" charset="0"/>
              </a:rPr>
              <a:t>	Result Analysis and Review</a:t>
            </a:r>
          </a:p>
          <a:p>
            <a:pPr>
              <a:spcBef>
                <a:spcPts val="600"/>
              </a:spcBef>
            </a:pPr>
            <a:r>
              <a:rPr lang="en-US" sz="2400" b="1" dirty="0">
                <a:latin typeface="Times New Roman" panose="02020603050405020304" pitchFamily="18" charset="0"/>
                <a:cs typeface="Times New Roman" panose="02020603050405020304" pitchFamily="18" charset="0"/>
              </a:rPr>
              <a:t>Progress and Timeline</a:t>
            </a:r>
          </a:p>
          <a:p>
            <a:pPr>
              <a:spcBef>
                <a:spcPts val="600"/>
              </a:spcBef>
            </a:pPr>
            <a:r>
              <a:rPr lang="en-US" sz="2400" b="1" dirty="0">
                <a:latin typeface="Times New Roman" panose="02020603050405020304" pitchFamily="18" charset="0"/>
                <a:cs typeface="Times New Roman" panose="02020603050405020304" pitchFamily="18" charset="0"/>
              </a:rPr>
              <a:t>References</a:t>
            </a:r>
          </a:p>
        </p:txBody>
      </p:sp>
      <p:cxnSp>
        <p:nvCxnSpPr>
          <p:cNvPr id="19" name="Straight Connector 18">
            <a:extLst>
              <a:ext uri="{FF2B5EF4-FFF2-40B4-BE49-F238E27FC236}">
                <a16:creationId xmlns:a16="http://schemas.microsoft.com/office/drawing/2014/main" id="{95D1D787-5645-38B6-70D3-203D5165622E}"/>
              </a:ext>
            </a:extLst>
          </p:cNvPr>
          <p:cNvCxnSpPr>
            <a:cxnSpLocks/>
          </p:cNvCxnSpPr>
          <p:nvPr/>
        </p:nvCxnSpPr>
        <p:spPr>
          <a:xfrm>
            <a:off x="1877392" y="1183282"/>
            <a:ext cx="0" cy="2038569"/>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2B9A8A-CDF8-E1C4-9D5C-1F217DC1E633}"/>
              </a:ext>
            </a:extLst>
          </p:cNvPr>
          <p:cNvCxnSpPr>
            <a:cxnSpLocks/>
          </p:cNvCxnSpPr>
          <p:nvPr/>
        </p:nvCxnSpPr>
        <p:spPr>
          <a:xfrm>
            <a:off x="1889543" y="5093680"/>
            <a:ext cx="10427" cy="948732"/>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pic>
        <p:nvPicPr>
          <p:cNvPr id="31" name="Graphic 30" descr="Clipboard Checked with solid fill">
            <a:extLst>
              <a:ext uri="{FF2B5EF4-FFF2-40B4-BE49-F238E27FC236}">
                <a16:creationId xmlns:a16="http://schemas.microsoft.com/office/drawing/2014/main" id="{461EA3BF-CAA5-994A-80E6-DC1C4D211E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7532" y="2668424"/>
            <a:ext cx="2167503" cy="2167503"/>
          </a:xfrm>
          <a:prstGeom prst="rect">
            <a:avLst/>
          </a:prstGeom>
        </p:spPr>
      </p:pic>
    </p:spTree>
    <p:extLst>
      <p:ext uri="{BB962C8B-B14F-4D97-AF65-F5344CB8AC3E}">
        <p14:creationId xmlns:p14="http://schemas.microsoft.com/office/powerpoint/2010/main" val="402838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extLst>
              <p:ext uri="{D42A27DB-BD31-4B8C-83A1-F6EECF244321}">
                <p14:modId xmlns:p14="http://schemas.microsoft.com/office/powerpoint/2010/main" val="1071749393"/>
              </p:ext>
            </p:extLst>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C022CB-B348-DBBF-F91C-146D3C375622}"/>
              </a:ext>
            </a:extLst>
          </p:cNvPr>
          <p:cNvPicPr>
            <a:picLocks noChangeAspect="1"/>
          </p:cNvPicPr>
          <p:nvPr/>
        </p:nvPicPr>
        <p:blipFill>
          <a:blip r:embed="rId8"/>
          <a:stretch>
            <a:fillRect/>
          </a:stretch>
        </p:blipFill>
        <p:spPr>
          <a:xfrm>
            <a:off x="178405" y="2623113"/>
            <a:ext cx="4092381" cy="3012597"/>
          </a:xfrm>
          <a:prstGeom prst="rect">
            <a:avLst/>
          </a:prstGeom>
        </p:spPr>
      </p:pic>
      <p:pic>
        <p:nvPicPr>
          <p:cNvPr id="8" name="Picture 7">
            <a:extLst>
              <a:ext uri="{FF2B5EF4-FFF2-40B4-BE49-F238E27FC236}">
                <a16:creationId xmlns:a16="http://schemas.microsoft.com/office/drawing/2014/main" id="{ECEAC072-2809-0AB6-F222-1AD183B0900F}"/>
              </a:ext>
            </a:extLst>
          </p:cNvPr>
          <p:cNvPicPr>
            <a:picLocks noChangeAspect="1"/>
          </p:cNvPicPr>
          <p:nvPr/>
        </p:nvPicPr>
        <p:blipFill>
          <a:blip r:embed="rId9"/>
          <a:stretch>
            <a:fillRect/>
          </a:stretch>
        </p:blipFill>
        <p:spPr>
          <a:xfrm>
            <a:off x="6446676" y="2487474"/>
            <a:ext cx="3966725" cy="3181572"/>
          </a:xfrm>
          <a:prstGeom prst="rect">
            <a:avLst/>
          </a:prstGeom>
        </p:spPr>
      </p:pic>
      <p:sp>
        <p:nvSpPr>
          <p:cNvPr id="9" name="TextBox 8">
            <a:extLst>
              <a:ext uri="{FF2B5EF4-FFF2-40B4-BE49-F238E27FC236}">
                <a16:creationId xmlns:a16="http://schemas.microsoft.com/office/drawing/2014/main" id="{1A81520C-B1DF-7BEF-D86F-E1BEB2CFA9FD}"/>
              </a:ext>
            </a:extLst>
          </p:cNvPr>
          <p:cNvSpPr txBox="1"/>
          <p:nvPr/>
        </p:nvSpPr>
        <p:spPr>
          <a:xfrm>
            <a:off x="296739" y="5697735"/>
            <a:ext cx="543020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Figure: Selected Solar Cell [9] </a:t>
            </a:r>
          </a:p>
          <a:p>
            <a:r>
              <a:rPr lang="en-US" dirty="0">
                <a:latin typeface="Times New Roman" panose="02020603050405020304" pitchFamily="18" charset="0"/>
                <a:cs typeface="Times New Roman" panose="02020603050405020304" pitchFamily="18" charset="0"/>
              </a:rPr>
              <a:t>(Glass/FTO/TiO2/CH3NH3Pb(I1-xClx)3/Cu2O/Carbon)</a:t>
            </a:r>
          </a:p>
        </p:txBody>
      </p:sp>
      <p:sp>
        <p:nvSpPr>
          <p:cNvPr id="10" name="TextBox 9">
            <a:extLst>
              <a:ext uri="{FF2B5EF4-FFF2-40B4-BE49-F238E27FC236}">
                <a16:creationId xmlns:a16="http://schemas.microsoft.com/office/drawing/2014/main" id="{D6C76FD2-B221-2D43-E24E-A53F81D147B7}"/>
              </a:ext>
            </a:extLst>
          </p:cNvPr>
          <p:cNvSpPr txBox="1"/>
          <p:nvPr/>
        </p:nvSpPr>
        <p:spPr>
          <a:xfrm>
            <a:off x="6783311" y="5836234"/>
            <a:ext cx="29633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Figure: Band Alignment [9]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185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26D2AA6-A79F-BD31-5CF8-D01D1A9A5F2E}"/>
              </a:ext>
            </a:extLst>
          </p:cNvPr>
          <p:cNvPicPr>
            <a:picLocks noChangeAspect="1"/>
          </p:cNvPicPr>
          <p:nvPr/>
        </p:nvPicPr>
        <p:blipFill rotWithShape="1">
          <a:blip r:embed="rId8"/>
          <a:srcRect l="5294" t="2135" r="2235" b="43686"/>
          <a:stretch/>
        </p:blipFill>
        <p:spPr>
          <a:xfrm>
            <a:off x="580913" y="2561088"/>
            <a:ext cx="11274014" cy="3715585"/>
          </a:xfrm>
          <a:prstGeom prst="rect">
            <a:avLst/>
          </a:prstGeom>
        </p:spPr>
      </p:pic>
      <p:sp>
        <p:nvSpPr>
          <p:cNvPr id="10" name="TextBox 9">
            <a:extLst>
              <a:ext uri="{FF2B5EF4-FFF2-40B4-BE49-F238E27FC236}">
                <a16:creationId xmlns:a16="http://schemas.microsoft.com/office/drawing/2014/main" id="{32953DB0-77AA-88C6-CE07-0981560B9517}"/>
              </a:ext>
            </a:extLst>
          </p:cNvPr>
          <p:cNvSpPr txBox="1"/>
          <p:nvPr/>
        </p:nvSpPr>
        <p:spPr>
          <a:xfrm>
            <a:off x="4147976" y="6350497"/>
            <a:ext cx="342497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Figure: Simulation of SCAPS 1D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5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45AA72-4300-B096-7D72-17ED389FDC1A}"/>
              </a:ext>
            </a:extLst>
          </p:cNvPr>
          <p:cNvPicPr>
            <a:picLocks noChangeAspect="1"/>
          </p:cNvPicPr>
          <p:nvPr/>
        </p:nvPicPr>
        <p:blipFill>
          <a:blip r:embed="rId3"/>
          <a:stretch>
            <a:fillRect/>
          </a:stretch>
        </p:blipFill>
        <p:spPr>
          <a:xfrm>
            <a:off x="334197" y="2277817"/>
            <a:ext cx="5001243" cy="4318479"/>
          </a:xfrm>
          <a:prstGeom prst="rect">
            <a:avLst/>
          </a:prstGeom>
        </p:spPr>
      </p:pic>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DA8E8F-C447-DA7D-E8C8-EA7DA21732DD}"/>
              </a:ext>
            </a:extLst>
          </p:cNvPr>
          <p:cNvSpPr txBox="1"/>
          <p:nvPr/>
        </p:nvSpPr>
        <p:spPr>
          <a:xfrm>
            <a:off x="5404129" y="4984596"/>
            <a:ext cx="61972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Figure: Simulation Result &amp; Comparison with the Literature</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85F214D-D89C-1267-2942-BC190FC6EA9D}"/>
              </a:ext>
            </a:extLst>
          </p:cNvPr>
          <p:cNvSpPr/>
          <p:nvPr/>
        </p:nvSpPr>
        <p:spPr>
          <a:xfrm>
            <a:off x="5086350" y="2462483"/>
            <a:ext cx="582930" cy="9665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7F46EB7F-8B17-5574-8DDD-6D71E0D632BC}"/>
              </a:ext>
            </a:extLst>
          </p:cNvPr>
          <p:cNvGraphicFramePr>
            <a:graphicFrameLocks noGrp="1"/>
          </p:cNvGraphicFramePr>
          <p:nvPr>
            <p:extLst>
              <p:ext uri="{D42A27DB-BD31-4B8C-83A1-F6EECF244321}">
                <p14:modId xmlns:p14="http://schemas.microsoft.com/office/powerpoint/2010/main" val="2304795055"/>
              </p:ext>
            </p:extLst>
          </p:nvPr>
        </p:nvGraphicFramePr>
        <p:xfrm>
          <a:off x="4898980" y="3320751"/>
          <a:ext cx="7207506" cy="1577856"/>
        </p:xfrm>
        <a:graphic>
          <a:graphicData uri="http://schemas.openxmlformats.org/drawingml/2006/table">
            <a:tbl>
              <a:tblPr firstRow="1" firstCol="1" bandRow="1"/>
              <a:tblGrid>
                <a:gridCol w="1389525">
                  <a:extLst>
                    <a:ext uri="{9D8B030D-6E8A-4147-A177-3AD203B41FA5}">
                      <a16:colId xmlns:a16="http://schemas.microsoft.com/office/drawing/2014/main" val="3841753268"/>
                    </a:ext>
                  </a:extLst>
                </a:gridCol>
                <a:gridCol w="2029327">
                  <a:extLst>
                    <a:ext uri="{9D8B030D-6E8A-4147-A177-3AD203B41FA5}">
                      <a16:colId xmlns:a16="http://schemas.microsoft.com/office/drawing/2014/main" val="2511682544"/>
                    </a:ext>
                  </a:extLst>
                </a:gridCol>
                <a:gridCol w="1937902">
                  <a:extLst>
                    <a:ext uri="{9D8B030D-6E8A-4147-A177-3AD203B41FA5}">
                      <a16:colId xmlns:a16="http://schemas.microsoft.com/office/drawing/2014/main" val="1121079998"/>
                    </a:ext>
                  </a:extLst>
                </a:gridCol>
                <a:gridCol w="1850752">
                  <a:extLst>
                    <a:ext uri="{9D8B030D-6E8A-4147-A177-3AD203B41FA5}">
                      <a16:colId xmlns:a16="http://schemas.microsoft.com/office/drawing/2014/main" val="4162448361"/>
                    </a:ext>
                  </a:extLst>
                </a:gridCol>
              </a:tblGrid>
              <a:tr h="419932">
                <a:tc>
                  <a:txBody>
                    <a:bodyPr/>
                    <a:lstStyle/>
                    <a:p>
                      <a:pPr>
                        <a:lnSpc>
                          <a:spcPct val="107000"/>
                        </a:lnSpc>
                        <a:spcAft>
                          <a:spcPts val="800"/>
                        </a:spcAft>
                      </a:pPr>
                      <a:r>
                        <a:rPr lang="en-US" sz="18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Parameters</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From Literature </a:t>
                      </a:r>
                      <a:r>
                        <a:rPr lang="en-US"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a:t>
                      </a:r>
                      <a:endParaRPr lang="en-US" sz="16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en-US" sz="18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From Experiment</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en-US" sz="18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From Simulation</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96013200"/>
                  </a:ext>
                </a:extLst>
              </a:tr>
              <a:tr h="289481">
                <a:tc>
                  <a:txBody>
                    <a:bodyPr/>
                    <a:lstStyle/>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Voc (V)</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1.15</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Vrinda" panose="020B0502040204020203" pitchFamily="34" charset="0"/>
                        </a:rPr>
                        <a:t>1.11</a:t>
                      </a:r>
                      <a:endParaRPr lang="en-US" sz="16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1.14</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142107"/>
                  </a:ext>
                </a:extLst>
              </a:tr>
              <a:tr h="289481">
                <a:tc>
                  <a:txBody>
                    <a:bodyPr/>
                    <a:lstStyle/>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Jsc (mA/cm</a:t>
                      </a:r>
                      <a:r>
                        <a:rPr lang="en-US" sz="1800" kern="100" baseline="30000">
                          <a:effectLst/>
                          <a:latin typeface="Times New Roman" panose="02020603050405020304" pitchFamily="18" charset="0"/>
                          <a:ea typeface="Calibri" panose="020F0502020204030204" pitchFamily="34" charset="0"/>
                          <a:cs typeface="Vrinda" panose="020B0502040204020203" pitchFamily="34" charset="0"/>
                        </a:rPr>
                        <a:t>2</a:t>
                      </a:r>
                      <a:r>
                        <a:rPr lang="en-US" sz="1800" kern="100">
                          <a:effectLst/>
                          <a:latin typeface="Times New Roman" panose="02020603050405020304" pitchFamily="18" charset="0"/>
                          <a:ea typeface="Calibri" panose="020F0502020204030204" pitchFamily="34" charset="0"/>
                          <a:cs typeface="Vrinda" panose="020B0502040204020203" pitchFamily="34" charset="0"/>
                        </a:rPr>
                        <a:t>)</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23.34</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22.3</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23.27</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642529"/>
                  </a:ext>
                </a:extLst>
              </a:tr>
              <a:tr h="289481">
                <a:tc>
                  <a:txBody>
                    <a:bodyPr/>
                    <a:lstStyle/>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FF (%)</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Vrinda" panose="020B0502040204020203" pitchFamily="34" charset="0"/>
                        </a:rPr>
                        <a:t>70.31</a:t>
                      </a:r>
                      <a:endParaRPr lang="en-US" sz="16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74.5</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73.25</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456819"/>
                  </a:ext>
                </a:extLst>
              </a:tr>
              <a:tr h="289481">
                <a:tc>
                  <a:txBody>
                    <a:bodyPr/>
                    <a:lstStyle/>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PCE (%)</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18.92</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a:effectLst/>
                          <a:latin typeface="Times New Roman" panose="02020603050405020304" pitchFamily="18" charset="0"/>
                          <a:ea typeface="Calibri" panose="020F0502020204030204" pitchFamily="34" charset="0"/>
                          <a:cs typeface="Vrinda" panose="020B0502040204020203" pitchFamily="34" charset="0"/>
                        </a:rPr>
                        <a:t>18.4</a:t>
                      </a:r>
                      <a:endParaRPr lang="en-US" sz="16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Vrinda" panose="020B0502040204020203" pitchFamily="34" charset="0"/>
                        </a:rPr>
                        <a:t>19.49</a:t>
                      </a:r>
                      <a:endParaRPr lang="en-US" sz="16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37550"/>
                  </a:ext>
                </a:extLst>
              </a:tr>
            </a:tbl>
          </a:graphicData>
        </a:graphic>
      </p:graphicFrame>
    </p:spTree>
    <p:extLst>
      <p:ext uri="{BB962C8B-B14F-4D97-AF65-F5344CB8AC3E}">
        <p14:creationId xmlns:p14="http://schemas.microsoft.com/office/powerpoint/2010/main" val="323294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extLst>
              <p:ext uri="{D42A27DB-BD31-4B8C-83A1-F6EECF244321}">
                <p14:modId xmlns:p14="http://schemas.microsoft.com/office/powerpoint/2010/main" val="1695191096"/>
              </p:ext>
            </p:extLst>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1216503-A193-B823-9146-525AC3D95BEA}"/>
              </a:ext>
            </a:extLst>
          </p:cNvPr>
          <p:cNvGraphicFramePr>
            <a:graphicFrameLocks noGrp="1"/>
          </p:cNvGraphicFramePr>
          <p:nvPr>
            <p:extLst>
              <p:ext uri="{D42A27DB-BD31-4B8C-83A1-F6EECF244321}">
                <p14:modId xmlns:p14="http://schemas.microsoft.com/office/powerpoint/2010/main" val="2311889038"/>
              </p:ext>
            </p:extLst>
          </p:nvPr>
        </p:nvGraphicFramePr>
        <p:xfrm>
          <a:off x="3406391" y="2811537"/>
          <a:ext cx="4190162" cy="2970751"/>
        </p:xfrm>
        <a:graphic>
          <a:graphicData uri="http://schemas.openxmlformats.org/drawingml/2006/table">
            <a:tbl>
              <a:tblPr firstRow="1" firstCol="1" bandRow="1"/>
              <a:tblGrid>
                <a:gridCol w="1708478">
                  <a:extLst>
                    <a:ext uri="{9D8B030D-6E8A-4147-A177-3AD203B41FA5}">
                      <a16:colId xmlns:a16="http://schemas.microsoft.com/office/drawing/2014/main" val="1718952019"/>
                    </a:ext>
                  </a:extLst>
                </a:gridCol>
                <a:gridCol w="2481684">
                  <a:extLst>
                    <a:ext uri="{9D8B030D-6E8A-4147-A177-3AD203B41FA5}">
                      <a16:colId xmlns:a16="http://schemas.microsoft.com/office/drawing/2014/main" val="2596413892"/>
                    </a:ext>
                  </a:extLst>
                </a:gridCol>
              </a:tblGrid>
              <a:tr h="447766">
                <a:tc>
                  <a:txBody>
                    <a:bodyPr/>
                    <a:lstStyle/>
                    <a:p>
                      <a:pPr algn="l">
                        <a:lnSpc>
                          <a:spcPct val="107000"/>
                        </a:lnSpc>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Optical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a:lnSpc>
                          <a:spcPct val="107000"/>
                        </a:lnSpc>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Electrical</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45394161"/>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Reflection coefficient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Short Circuited Current density (Jsc)</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9492044"/>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Refraction coefficient</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 Factor (FF)</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7181443"/>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Absorption</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Power Conversion Efficiency (PCE)</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557505"/>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Haze</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903680"/>
                  </a:ext>
                </a:extLst>
              </a:tr>
              <a:tr h="0">
                <a:tc>
                  <a:txBody>
                    <a:bodyPr/>
                    <a:lstStyle/>
                    <a:p>
                      <a:pPr algn="l">
                        <a:lnSpc>
                          <a:spcPct val="107000"/>
                        </a:lnSpc>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Scattering</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139257"/>
                  </a:ext>
                </a:extLst>
              </a:tr>
              <a:tr h="0">
                <a:tc>
                  <a:txBody>
                    <a:bodyPr/>
                    <a:lstStyle/>
                    <a:p>
                      <a:pPr algn="l">
                        <a:lnSpc>
                          <a:spcPct val="107000"/>
                        </a:lnSpc>
                        <a:spcAft>
                          <a:spcPts val="800"/>
                        </a:spcAft>
                      </a:pPr>
                      <a:r>
                        <a:rPr lang="en-US" sz="1800" kern="120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Optical Path</a:t>
                      </a:r>
                      <a:endParaRPr lang="en-US" sz="1800" kern="10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902409"/>
                  </a:ext>
                </a:extLst>
              </a:tr>
            </a:tbl>
          </a:graphicData>
        </a:graphic>
      </p:graphicFrame>
    </p:spTree>
    <p:extLst>
      <p:ext uri="{BB962C8B-B14F-4D97-AF65-F5344CB8AC3E}">
        <p14:creationId xmlns:p14="http://schemas.microsoft.com/office/powerpoint/2010/main" val="6000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83788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9B33543F-5608-C9A5-69C2-4B82E7F9CB09}"/>
              </a:ext>
            </a:extLst>
          </p:cNvPr>
          <p:cNvGraphicFramePr/>
          <p:nvPr>
            <p:extLst>
              <p:ext uri="{D42A27DB-BD31-4B8C-83A1-F6EECF244321}">
                <p14:modId xmlns:p14="http://schemas.microsoft.com/office/powerpoint/2010/main" val="3289562123"/>
              </p:ext>
            </p:extLst>
          </p:nvPr>
        </p:nvGraphicFramePr>
        <p:xfrm>
          <a:off x="185056" y="3904797"/>
          <a:ext cx="11821886" cy="23793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DD10C1E8-4D6D-310F-53F2-84392DA9D332}"/>
              </a:ext>
            </a:extLst>
          </p:cNvPr>
          <p:cNvSpPr txBox="1"/>
          <p:nvPr/>
        </p:nvSpPr>
        <p:spPr>
          <a:xfrm>
            <a:off x="244367" y="3435072"/>
            <a:ext cx="3455030" cy="369332"/>
          </a:xfrm>
          <a:prstGeom prst="rect">
            <a:avLst/>
          </a:prstGeom>
          <a:solidFill>
            <a:srgbClr val="002060"/>
          </a:solidFill>
        </p:spPr>
        <p:txBody>
          <a:bodyPr wrap="square">
            <a:spAutoFit/>
          </a:bodyPr>
          <a:lstStyle/>
          <a:p>
            <a:pPr lvl="0"/>
            <a:r>
              <a:rPr lang="en-US" sz="1800" b="1" dirty="0">
                <a:solidFill>
                  <a:schemeClr val="bg1"/>
                </a:solidFill>
                <a:latin typeface="Times New Roman" panose="02020603050405020304" pitchFamily="18" charset="0"/>
                <a:cs typeface="Times New Roman" panose="02020603050405020304" pitchFamily="18" charset="0"/>
              </a:rPr>
              <a:t>Anti Reflection Coating Material</a:t>
            </a:r>
            <a:endParaRPr lang="en-US" dirty="0">
              <a:solidFill>
                <a:schemeClr val="bg1"/>
              </a:solidFill>
            </a:endParaRPr>
          </a:p>
        </p:txBody>
      </p:sp>
      <p:sp>
        <p:nvSpPr>
          <p:cNvPr id="9" name="TextBox 8">
            <a:extLst>
              <a:ext uri="{FF2B5EF4-FFF2-40B4-BE49-F238E27FC236}">
                <a16:creationId xmlns:a16="http://schemas.microsoft.com/office/drawing/2014/main" id="{ED1FC4E9-B5CC-4475-8317-34B51629463B}"/>
              </a:ext>
            </a:extLst>
          </p:cNvPr>
          <p:cNvSpPr txBox="1"/>
          <p:nvPr/>
        </p:nvSpPr>
        <p:spPr>
          <a:xfrm>
            <a:off x="4582921" y="3435072"/>
            <a:ext cx="3026157" cy="369332"/>
          </a:xfrm>
          <a:prstGeom prst="rect">
            <a:avLst/>
          </a:prstGeom>
          <a:noFill/>
          <a:ln>
            <a:solidFill>
              <a:schemeClr val="bg1">
                <a:lumMod val="65000"/>
              </a:schemeClr>
            </a:solidFill>
          </a:ln>
        </p:spPr>
        <p:txBody>
          <a:bodyPr wrap="square">
            <a:spAutoFit/>
          </a:bodyPr>
          <a:lstStyle/>
          <a:p>
            <a:pPr lvl="0" algn="ctr"/>
            <a:r>
              <a:rPr lang="en-US" b="1" dirty="0">
                <a:solidFill>
                  <a:schemeClr val="bg1">
                    <a:lumMod val="65000"/>
                  </a:schemeClr>
                </a:solidFill>
                <a:latin typeface="Times New Roman" panose="02020603050405020304" pitchFamily="18" charset="0"/>
                <a:cs typeface="Times New Roman" panose="02020603050405020304" pitchFamily="18" charset="0"/>
              </a:rPr>
              <a:t>Silver Nanoparticle at Back</a:t>
            </a:r>
            <a:endParaRPr lang="en-US" dirty="0">
              <a:solidFill>
                <a:schemeClr val="bg1">
                  <a:lumMod val="65000"/>
                </a:schemeClr>
              </a:solidFill>
            </a:endParaRPr>
          </a:p>
        </p:txBody>
      </p:sp>
      <p:sp>
        <p:nvSpPr>
          <p:cNvPr id="12" name="TextBox 11">
            <a:extLst>
              <a:ext uri="{FF2B5EF4-FFF2-40B4-BE49-F238E27FC236}">
                <a16:creationId xmlns:a16="http://schemas.microsoft.com/office/drawing/2014/main" id="{E9212D3B-AF1C-4AAC-8807-043FDECC403A}"/>
              </a:ext>
            </a:extLst>
          </p:cNvPr>
          <p:cNvSpPr txBox="1"/>
          <p:nvPr/>
        </p:nvSpPr>
        <p:spPr>
          <a:xfrm>
            <a:off x="8492602" y="3451751"/>
            <a:ext cx="3026157" cy="369332"/>
          </a:xfrm>
          <a:prstGeom prst="rect">
            <a:avLst/>
          </a:prstGeom>
          <a:noFill/>
          <a:ln>
            <a:solidFill>
              <a:schemeClr val="bg1">
                <a:lumMod val="65000"/>
              </a:schemeClr>
            </a:solidFill>
          </a:ln>
        </p:spPr>
        <p:txBody>
          <a:bodyPr wrap="square">
            <a:spAutoFit/>
          </a:bodyPr>
          <a:lstStyle>
            <a:defPPr>
              <a:defRPr lang="en-US"/>
            </a:defPPr>
            <a:lvl1pPr lvl="0" algn="ctr">
              <a:defRPr b="1">
                <a:solidFill>
                  <a:sysClr val="windowText" lastClr="000000"/>
                </a:solidFill>
                <a:latin typeface="Times New Roman" panose="02020603050405020304" pitchFamily="18" charset="0"/>
                <a:cs typeface="Times New Roman" panose="02020603050405020304" pitchFamily="18" charset="0"/>
              </a:defRPr>
            </a:lvl1pPr>
          </a:lstStyle>
          <a:p>
            <a:r>
              <a:rPr lang="en-US" dirty="0">
                <a:solidFill>
                  <a:schemeClr val="bg1">
                    <a:lumMod val="65000"/>
                  </a:schemeClr>
                </a:solidFill>
              </a:rPr>
              <a:t>Dielectric Fiber Array at Top</a:t>
            </a:r>
          </a:p>
        </p:txBody>
      </p:sp>
      <p:sp>
        <p:nvSpPr>
          <p:cNvPr id="8" name="TextBox 7">
            <a:extLst>
              <a:ext uri="{FF2B5EF4-FFF2-40B4-BE49-F238E27FC236}">
                <a16:creationId xmlns:a16="http://schemas.microsoft.com/office/drawing/2014/main" id="{312F3877-3886-42A7-A8CF-2FC7172871E1}"/>
              </a:ext>
            </a:extLst>
          </p:cNvPr>
          <p:cNvSpPr txBox="1"/>
          <p:nvPr/>
        </p:nvSpPr>
        <p:spPr>
          <a:xfrm>
            <a:off x="230776" y="3062136"/>
            <a:ext cx="10374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Method I</a:t>
            </a:r>
          </a:p>
        </p:txBody>
      </p:sp>
      <p:sp>
        <p:nvSpPr>
          <p:cNvPr id="2" name="TextBox 1">
            <a:extLst>
              <a:ext uri="{FF2B5EF4-FFF2-40B4-BE49-F238E27FC236}">
                <a16:creationId xmlns:a16="http://schemas.microsoft.com/office/drawing/2014/main" id="{30FB01DC-EC12-0A2A-6740-CF1752E41A8E}"/>
              </a:ext>
            </a:extLst>
          </p:cNvPr>
          <p:cNvSpPr txBox="1"/>
          <p:nvPr/>
        </p:nvSpPr>
        <p:spPr>
          <a:xfrm>
            <a:off x="244367" y="2456140"/>
            <a:ext cx="1904029" cy="369332"/>
          </a:xfrm>
          <a:prstGeom prst="rect">
            <a:avLst/>
          </a:prstGeom>
          <a:solidFill>
            <a:srgbClr val="FFC000"/>
          </a:solidFill>
        </p:spPr>
        <p:txBody>
          <a:bodyPr wrap="square">
            <a:spAutoFit/>
          </a:bodyPr>
          <a:lstStyle/>
          <a:p>
            <a:pPr lvl="0"/>
            <a:r>
              <a:rPr lang="en-US" sz="1800" b="1" dirty="0">
                <a:latin typeface="Times New Roman" panose="02020603050405020304" pitchFamily="18" charset="0"/>
                <a:cs typeface="Times New Roman" panose="02020603050405020304" pitchFamily="18" charset="0"/>
              </a:rPr>
              <a:t>Ansys </a:t>
            </a:r>
            <a:r>
              <a:rPr lang="en-US" sz="1800" b="1" dirty="0" err="1">
                <a:latin typeface="Times New Roman" panose="02020603050405020304" pitchFamily="18" charset="0"/>
                <a:cs typeface="Times New Roman" panose="02020603050405020304" pitchFamily="18" charset="0"/>
              </a:rPr>
              <a:t>Lumerical</a:t>
            </a:r>
            <a:endParaRPr lang="en-US" dirty="0"/>
          </a:p>
        </p:txBody>
      </p:sp>
    </p:spTree>
    <p:extLst>
      <p:ext uri="{BB962C8B-B14F-4D97-AF65-F5344CB8AC3E}">
        <p14:creationId xmlns:p14="http://schemas.microsoft.com/office/powerpoint/2010/main" val="384823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C7C24D9A-336B-4EF1-7AA5-E3DE575765CB}"/>
              </a:ext>
            </a:extLst>
          </p:cNvPr>
          <p:cNvGraphicFramePr/>
          <p:nvPr>
            <p:extLst>
              <p:ext uri="{D42A27DB-BD31-4B8C-83A1-F6EECF244321}">
                <p14:modId xmlns:p14="http://schemas.microsoft.com/office/powerpoint/2010/main" val="1712399749"/>
              </p:ext>
            </p:extLst>
          </p:nvPr>
        </p:nvGraphicFramePr>
        <p:xfrm>
          <a:off x="129025" y="4581188"/>
          <a:ext cx="11821886" cy="14711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AAA8073A-8670-4C28-958A-4471CC18028D}"/>
              </a:ext>
            </a:extLst>
          </p:cNvPr>
          <p:cNvSpPr txBox="1"/>
          <p:nvPr/>
        </p:nvSpPr>
        <p:spPr>
          <a:xfrm>
            <a:off x="244367" y="3433096"/>
            <a:ext cx="3455030" cy="369332"/>
          </a:xfrm>
          <a:prstGeom prst="rect">
            <a:avLst/>
          </a:prstGeom>
          <a:noFill/>
          <a:ln>
            <a:solidFill>
              <a:schemeClr val="bg1">
                <a:lumMod val="65000"/>
              </a:schemeClr>
            </a:solidFill>
          </a:ln>
        </p:spPr>
        <p:txBody>
          <a:bodyPr wrap="square">
            <a:spAutoFit/>
          </a:bodyPr>
          <a:lstStyle>
            <a:defPPr>
              <a:defRPr lang="en-US"/>
            </a:defPPr>
            <a:lvl1pPr lvl="0" algn="ctr">
              <a:defRPr b="1">
                <a:solidFill>
                  <a:sysClr val="windowText" lastClr="000000"/>
                </a:solidFill>
                <a:latin typeface="Times New Roman" panose="02020603050405020304" pitchFamily="18" charset="0"/>
                <a:cs typeface="Times New Roman" panose="02020603050405020304" pitchFamily="18" charset="0"/>
              </a:defRPr>
            </a:lvl1pPr>
          </a:lstStyle>
          <a:p>
            <a:r>
              <a:rPr lang="en-US" dirty="0">
                <a:solidFill>
                  <a:schemeClr val="bg1">
                    <a:lumMod val="65000"/>
                  </a:schemeClr>
                </a:solidFill>
              </a:rPr>
              <a:t>Anti Reflection Coating Material</a:t>
            </a:r>
          </a:p>
        </p:txBody>
      </p:sp>
      <p:sp>
        <p:nvSpPr>
          <p:cNvPr id="15" name="TextBox 14">
            <a:extLst>
              <a:ext uri="{FF2B5EF4-FFF2-40B4-BE49-F238E27FC236}">
                <a16:creationId xmlns:a16="http://schemas.microsoft.com/office/drawing/2014/main" id="{5C90C3E5-BC75-4B11-96CB-4B5A1261FCD1}"/>
              </a:ext>
            </a:extLst>
          </p:cNvPr>
          <p:cNvSpPr txBox="1"/>
          <p:nvPr/>
        </p:nvSpPr>
        <p:spPr>
          <a:xfrm>
            <a:off x="4582921" y="3433096"/>
            <a:ext cx="3026157" cy="369332"/>
          </a:xfrm>
          <a:prstGeom prst="rect">
            <a:avLst/>
          </a:prstGeom>
          <a:solidFill>
            <a:srgbClr val="002060"/>
          </a:solidFill>
        </p:spPr>
        <p:txBody>
          <a:bodyPr wrap="square">
            <a:spAutoFit/>
          </a:bodyPr>
          <a:lstStyle>
            <a:defPPr>
              <a:defRPr lang="en-US"/>
            </a:defPPr>
            <a:lvl1pPr lvl="0">
              <a:defRPr b="1">
                <a:solidFill>
                  <a:schemeClr val="bg1"/>
                </a:solidFill>
                <a:latin typeface="Times New Roman" panose="02020603050405020304" pitchFamily="18" charset="0"/>
                <a:cs typeface="Times New Roman" panose="02020603050405020304" pitchFamily="18" charset="0"/>
              </a:defRPr>
            </a:lvl1pPr>
          </a:lstStyle>
          <a:p>
            <a:r>
              <a:rPr lang="en-US" dirty="0"/>
              <a:t>Silver Nanoparticle at Back</a:t>
            </a:r>
          </a:p>
        </p:txBody>
      </p:sp>
      <p:sp>
        <p:nvSpPr>
          <p:cNvPr id="16" name="TextBox 15">
            <a:extLst>
              <a:ext uri="{FF2B5EF4-FFF2-40B4-BE49-F238E27FC236}">
                <a16:creationId xmlns:a16="http://schemas.microsoft.com/office/drawing/2014/main" id="{D57D4ABE-7607-47DD-B0AD-C033EEC371A4}"/>
              </a:ext>
            </a:extLst>
          </p:cNvPr>
          <p:cNvSpPr txBox="1"/>
          <p:nvPr/>
        </p:nvSpPr>
        <p:spPr>
          <a:xfrm>
            <a:off x="8492602" y="3449775"/>
            <a:ext cx="3026157" cy="369332"/>
          </a:xfrm>
          <a:prstGeom prst="rect">
            <a:avLst/>
          </a:prstGeom>
          <a:noFill/>
          <a:ln>
            <a:solidFill>
              <a:schemeClr val="bg1">
                <a:lumMod val="65000"/>
              </a:schemeClr>
            </a:solidFill>
          </a:ln>
        </p:spPr>
        <p:txBody>
          <a:bodyPr wrap="square">
            <a:spAutoFit/>
          </a:bodyPr>
          <a:lstStyle>
            <a:defPPr>
              <a:defRPr lang="en-US"/>
            </a:defPPr>
            <a:lvl1pPr lvl="0" algn="ctr">
              <a:defRPr b="1">
                <a:solidFill>
                  <a:sysClr val="windowText" lastClr="000000"/>
                </a:solidFill>
                <a:latin typeface="Times New Roman" panose="02020603050405020304" pitchFamily="18" charset="0"/>
                <a:cs typeface="Times New Roman" panose="02020603050405020304" pitchFamily="18" charset="0"/>
              </a:defRPr>
            </a:lvl1pPr>
          </a:lstStyle>
          <a:p>
            <a:r>
              <a:rPr lang="en-US" dirty="0">
                <a:solidFill>
                  <a:schemeClr val="bg1">
                    <a:lumMod val="65000"/>
                  </a:schemeClr>
                </a:solidFill>
              </a:rPr>
              <a:t>Dielectric Fiber Array at Top</a:t>
            </a:r>
          </a:p>
        </p:txBody>
      </p:sp>
      <p:sp>
        <p:nvSpPr>
          <p:cNvPr id="8" name="TextBox 7">
            <a:extLst>
              <a:ext uri="{FF2B5EF4-FFF2-40B4-BE49-F238E27FC236}">
                <a16:creationId xmlns:a16="http://schemas.microsoft.com/office/drawing/2014/main" id="{2DC938B4-C471-6DB1-C364-C116B96FCC70}"/>
              </a:ext>
            </a:extLst>
          </p:cNvPr>
          <p:cNvSpPr txBox="1"/>
          <p:nvPr/>
        </p:nvSpPr>
        <p:spPr>
          <a:xfrm>
            <a:off x="4505596" y="3099813"/>
            <a:ext cx="117211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Method  II</a:t>
            </a:r>
          </a:p>
        </p:txBody>
      </p:sp>
      <p:sp>
        <p:nvSpPr>
          <p:cNvPr id="6" name="TextBox 5">
            <a:extLst>
              <a:ext uri="{FF2B5EF4-FFF2-40B4-BE49-F238E27FC236}">
                <a16:creationId xmlns:a16="http://schemas.microsoft.com/office/drawing/2014/main" id="{58BD53DB-80B5-B130-3648-F79C8A6B6B57}"/>
              </a:ext>
            </a:extLst>
          </p:cNvPr>
          <p:cNvSpPr txBox="1"/>
          <p:nvPr/>
        </p:nvSpPr>
        <p:spPr>
          <a:xfrm>
            <a:off x="244367" y="2456140"/>
            <a:ext cx="1904029" cy="369332"/>
          </a:xfrm>
          <a:prstGeom prst="rect">
            <a:avLst/>
          </a:prstGeom>
          <a:solidFill>
            <a:srgbClr val="FFC000"/>
          </a:solidFill>
        </p:spPr>
        <p:txBody>
          <a:bodyPr wrap="square">
            <a:spAutoFit/>
          </a:bodyPr>
          <a:lstStyle/>
          <a:p>
            <a:pPr lvl="0"/>
            <a:r>
              <a:rPr lang="en-US" sz="1800" b="1" dirty="0">
                <a:latin typeface="Times New Roman" panose="02020603050405020304" pitchFamily="18" charset="0"/>
                <a:cs typeface="Times New Roman" panose="02020603050405020304" pitchFamily="18" charset="0"/>
              </a:rPr>
              <a:t>Ansys </a:t>
            </a:r>
            <a:r>
              <a:rPr lang="en-US" sz="1800" b="1" dirty="0" err="1">
                <a:latin typeface="Times New Roman" panose="02020603050405020304" pitchFamily="18" charset="0"/>
                <a:cs typeface="Times New Roman" panose="02020603050405020304" pitchFamily="18" charset="0"/>
              </a:rPr>
              <a:t>Lumerical</a:t>
            </a:r>
            <a:endParaRPr lang="en-US" dirty="0"/>
          </a:p>
        </p:txBody>
      </p:sp>
    </p:spTree>
    <p:extLst>
      <p:ext uri="{BB962C8B-B14F-4D97-AF65-F5344CB8AC3E}">
        <p14:creationId xmlns:p14="http://schemas.microsoft.com/office/powerpoint/2010/main" val="59867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98F48CEB-F0DD-680F-FA2A-8DCCC588ECA6}"/>
              </a:ext>
            </a:extLst>
          </p:cNvPr>
          <p:cNvGraphicFramePr/>
          <p:nvPr>
            <p:extLst>
              <p:ext uri="{D42A27DB-BD31-4B8C-83A1-F6EECF244321}">
                <p14:modId xmlns:p14="http://schemas.microsoft.com/office/powerpoint/2010/main" val="2104740300"/>
              </p:ext>
            </p:extLst>
          </p:nvPr>
        </p:nvGraphicFramePr>
        <p:xfrm>
          <a:off x="185056" y="4345970"/>
          <a:ext cx="11821885" cy="18599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2F995210-FC33-473B-A405-37DB077CFC5F}"/>
              </a:ext>
            </a:extLst>
          </p:cNvPr>
          <p:cNvSpPr txBox="1"/>
          <p:nvPr/>
        </p:nvSpPr>
        <p:spPr>
          <a:xfrm>
            <a:off x="244367" y="3433350"/>
            <a:ext cx="3455030" cy="369332"/>
          </a:xfrm>
          <a:prstGeom prst="rect">
            <a:avLst/>
          </a:prstGeom>
          <a:noFill/>
          <a:ln>
            <a:solidFill>
              <a:schemeClr val="bg1">
                <a:lumMod val="65000"/>
              </a:schemeClr>
            </a:solidFill>
          </a:ln>
        </p:spPr>
        <p:txBody>
          <a:bodyPr wrap="square">
            <a:spAutoFit/>
          </a:bodyPr>
          <a:lstStyle>
            <a:defPPr>
              <a:defRPr lang="en-US"/>
            </a:defPPr>
            <a:lvl1pPr lvl="0" algn="ctr">
              <a:defRPr b="1">
                <a:solidFill>
                  <a:sysClr val="windowText" lastClr="000000"/>
                </a:solidFill>
                <a:latin typeface="Times New Roman" panose="02020603050405020304" pitchFamily="18" charset="0"/>
                <a:cs typeface="Times New Roman" panose="02020603050405020304" pitchFamily="18" charset="0"/>
              </a:defRPr>
            </a:lvl1pPr>
          </a:lstStyle>
          <a:p>
            <a:r>
              <a:rPr lang="en-US" dirty="0">
                <a:solidFill>
                  <a:schemeClr val="bg1">
                    <a:lumMod val="65000"/>
                  </a:schemeClr>
                </a:solidFill>
              </a:rPr>
              <a:t>Anti Reflection Coating Material</a:t>
            </a:r>
          </a:p>
        </p:txBody>
      </p:sp>
      <p:sp>
        <p:nvSpPr>
          <p:cNvPr id="15" name="TextBox 14">
            <a:extLst>
              <a:ext uri="{FF2B5EF4-FFF2-40B4-BE49-F238E27FC236}">
                <a16:creationId xmlns:a16="http://schemas.microsoft.com/office/drawing/2014/main" id="{8E60CE98-AB13-4DF1-95F9-5D09BC5FEF90}"/>
              </a:ext>
            </a:extLst>
          </p:cNvPr>
          <p:cNvSpPr txBox="1"/>
          <p:nvPr/>
        </p:nvSpPr>
        <p:spPr>
          <a:xfrm>
            <a:off x="4582921" y="3433350"/>
            <a:ext cx="3026157" cy="369332"/>
          </a:xfrm>
          <a:prstGeom prst="rect">
            <a:avLst/>
          </a:prstGeom>
          <a:noFill/>
          <a:ln>
            <a:solidFill>
              <a:schemeClr val="bg1">
                <a:lumMod val="65000"/>
              </a:schemeClr>
            </a:solidFill>
          </a:ln>
        </p:spPr>
        <p:txBody>
          <a:bodyPr wrap="square">
            <a:spAutoFit/>
          </a:bodyPr>
          <a:lstStyle/>
          <a:p>
            <a:pPr lvl="0" algn="ctr"/>
            <a:r>
              <a:rPr lang="en-US" b="1" dirty="0">
                <a:solidFill>
                  <a:schemeClr val="bg1">
                    <a:lumMod val="65000"/>
                  </a:schemeClr>
                </a:solidFill>
                <a:latin typeface="Times New Roman" panose="02020603050405020304" pitchFamily="18" charset="0"/>
                <a:cs typeface="Times New Roman" panose="02020603050405020304" pitchFamily="18" charset="0"/>
              </a:rPr>
              <a:t>Silver Nanoparticle at Back</a:t>
            </a:r>
            <a:endParaRPr lang="en-US" dirty="0">
              <a:solidFill>
                <a:schemeClr val="bg1">
                  <a:lumMod val="65000"/>
                </a:schemeClr>
              </a:solidFill>
            </a:endParaRPr>
          </a:p>
        </p:txBody>
      </p:sp>
      <p:sp>
        <p:nvSpPr>
          <p:cNvPr id="16" name="TextBox 15">
            <a:extLst>
              <a:ext uri="{FF2B5EF4-FFF2-40B4-BE49-F238E27FC236}">
                <a16:creationId xmlns:a16="http://schemas.microsoft.com/office/drawing/2014/main" id="{DFBE92A0-3629-4718-871B-0BCB5879291B}"/>
              </a:ext>
            </a:extLst>
          </p:cNvPr>
          <p:cNvSpPr txBox="1"/>
          <p:nvPr/>
        </p:nvSpPr>
        <p:spPr>
          <a:xfrm>
            <a:off x="8492602" y="3450029"/>
            <a:ext cx="3026157" cy="369332"/>
          </a:xfrm>
          <a:prstGeom prst="rect">
            <a:avLst/>
          </a:prstGeom>
          <a:solidFill>
            <a:srgbClr val="002060"/>
          </a:solidFill>
        </p:spPr>
        <p:txBody>
          <a:bodyPr wrap="square">
            <a:spAutoFit/>
          </a:bodyPr>
          <a:lstStyle>
            <a:defPPr>
              <a:defRPr lang="en-US"/>
            </a:defPPr>
            <a:lvl1pPr lvl="0">
              <a:defRPr b="1">
                <a:solidFill>
                  <a:schemeClr val="bg1"/>
                </a:solidFill>
                <a:latin typeface="Times New Roman" panose="02020603050405020304" pitchFamily="18" charset="0"/>
                <a:cs typeface="Times New Roman" panose="02020603050405020304" pitchFamily="18" charset="0"/>
              </a:defRPr>
            </a:lvl1pPr>
          </a:lstStyle>
          <a:p>
            <a:r>
              <a:rPr lang="en-US" dirty="0"/>
              <a:t>Dielectric Fiber Array at Top</a:t>
            </a:r>
          </a:p>
        </p:txBody>
      </p:sp>
      <p:sp>
        <p:nvSpPr>
          <p:cNvPr id="8" name="TextBox 7">
            <a:extLst>
              <a:ext uri="{FF2B5EF4-FFF2-40B4-BE49-F238E27FC236}">
                <a16:creationId xmlns:a16="http://schemas.microsoft.com/office/drawing/2014/main" id="{CA891F2E-9AE5-AB6E-83BB-C3289AEB8889}"/>
              </a:ext>
            </a:extLst>
          </p:cNvPr>
          <p:cNvSpPr txBox="1"/>
          <p:nvPr/>
        </p:nvSpPr>
        <p:spPr>
          <a:xfrm>
            <a:off x="8499704" y="3100067"/>
            <a:ext cx="12490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Method  III</a:t>
            </a:r>
          </a:p>
        </p:txBody>
      </p:sp>
      <p:sp>
        <p:nvSpPr>
          <p:cNvPr id="2" name="TextBox 1">
            <a:extLst>
              <a:ext uri="{FF2B5EF4-FFF2-40B4-BE49-F238E27FC236}">
                <a16:creationId xmlns:a16="http://schemas.microsoft.com/office/drawing/2014/main" id="{F746F6ED-49FB-B0F9-6736-45B23FA28C9A}"/>
              </a:ext>
            </a:extLst>
          </p:cNvPr>
          <p:cNvSpPr txBox="1"/>
          <p:nvPr/>
        </p:nvSpPr>
        <p:spPr>
          <a:xfrm>
            <a:off x="244367" y="2456140"/>
            <a:ext cx="1904029" cy="369332"/>
          </a:xfrm>
          <a:prstGeom prst="rect">
            <a:avLst/>
          </a:prstGeom>
          <a:solidFill>
            <a:srgbClr val="FFC000"/>
          </a:solidFill>
        </p:spPr>
        <p:txBody>
          <a:bodyPr wrap="square">
            <a:spAutoFit/>
          </a:bodyPr>
          <a:lstStyle/>
          <a:p>
            <a:pPr lvl="0"/>
            <a:r>
              <a:rPr lang="en-US" sz="1800" b="1" dirty="0">
                <a:latin typeface="Times New Roman" panose="02020603050405020304" pitchFamily="18" charset="0"/>
                <a:cs typeface="Times New Roman" panose="02020603050405020304" pitchFamily="18" charset="0"/>
              </a:rPr>
              <a:t>Ansys </a:t>
            </a:r>
            <a:r>
              <a:rPr lang="en-US" sz="1800" b="1" dirty="0" err="1">
                <a:latin typeface="Times New Roman" panose="02020603050405020304" pitchFamily="18" charset="0"/>
                <a:cs typeface="Times New Roman" panose="02020603050405020304" pitchFamily="18" charset="0"/>
              </a:rPr>
              <a:t>Lumerical</a:t>
            </a:r>
            <a:endParaRPr lang="en-US" dirty="0"/>
          </a:p>
        </p:txBody>
      </p:sp>
    </p:spTree>
    <p:extLst>
      <p:ext uri="{BB962C8B-B14F-4D97-AF65-F5344CB8AC3E}">
        <p14:creationId xmlns:p14="http://schemas.microsoft.com/office/powerpoint/2010/main" val="426421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186C95-289A-E19F-DF72-10395EA1E11D}"/>
              </a:ext>
            </a:extLst>
          </p:cNvPr>
          <p:cNvSpPr/>
          <p:nvPr/>
        </p:nvSpPr>
        <p:spPr>
          <a:xfrm>
            <a:off x="-10574" y="146410"/>
            <a:ext cx="2667713"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CCB556-063C-36B2-01CC-E937B2BA8D6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Methodology</a:t>
            </a:r>
          </a:p>
        </p:txBody>
      </p:sp>
      <p:graphicFrame>
        <p:nvGraphicFramePr>
          <p:cNvPr id="5" name="Diagram 4">
            <a:extLst>
              <a:ext uri="{FF2B5EF4-FFF2-40B4-BE49-F238E27FC236}">
                <a16:creationId xmlns:a16="http://schemas.microsoft.com/office/drawing/2014/main" id="{5501DE3D-3EF0-C09B-9581-606335159F3B}"/>
              </a:ext>
            </a:extLst>
          </p:cNvPr>
          <p:cNvGraphicFramePr/>
          <p:nvPr>
            <p:extLst>
              <p:ext uri="{D42A27DB-BD31-4B8C-83A1-F6EECF244321}">
                <p14:modId xmlns:p14="http://schemas.microsoft.com/office/powerpoint/2010/main" val="406349335"/>
              </p:ext>
            </p:extLst>
          </p:nvPr>
        </p:nvGraphicFramePr>
        <p:xfrm>
          <a:off x="1892148" y="537555"/>
          <a:ext cx="8833226" cy="202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B98884D-BC1B-7114-374C-D649CE6A280F}"/>
              </a:ext>
            </a:extLst>
          </p:cNvPr>
          <p:cNvSpPr txBox="1"/>
          <p:nvPr/>
        </p:nvSpPr>
        <p:spPr>
          <a:xfrm>
            <a:off x="1108454" y="2277817"/>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1F1E6FC-CB36-C876-F0A0-F733EF63DB1A}"/>
              </a:ext>
            </a:extLst>
          </p:cNvPr>
          <p:cNvSpPr/>
          <p:nvPr/>
        </p:nvSpPr>
        <p:spPr>
          <a:xfrm>
            <a:off x="-10575" y="1225471"/>
            <a:ext cx="1679355" cy="647700"/>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General Flow</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D9B89A-70EB-D855-3107-E7129F4A49C2}"/>
              </a:ext>
            </a:extLst>
          </p:cNvPr>
          <p:cNvSpPr txBox="1"/>
          <p:nvPr/>
        </p:nvSpPr>
        <p:spPr>
          <a:xfrm>
            <a:off x="1108454" y="3085855"/>
            <a:ext cx="10113261" cy="246221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Detailed analysis and provide recommendation on the selection of optical confinement methods for upcoming research works.</a:t>
            </a:r>
          </a:p>
          <a:p>
            <a:pPr>
              <a:lnSpc>
                <a:spcPct val="200000"/>
              </a:lnSpc>
              <a:spcAft>
                <a:spcPts val="1200"/>
              </a:spcAft>
            </a:pPr>
            <a:r>
              <a:rPr lang="en-US" sz="2400" dirty="0">
                <a:latin typeface="Times New Roman" panose="02020603050405020304" pitchFamily="18" charset="0"/>
                <a:cs typeface="Times New Roman" panose="02020603050405020304" pitchFamily="18" charset="0"/>
              </a:rPr>
              <a:t>Increased </a:t>
            </a:r>
            <a:r>
              <a:rPr lang="en-US" sz="2400" dirty="0" err="1">
                <a:latin typeface="Times New Roman" panose="02020603050405020304" pitchFamily="18" charset="0"/>
                <a:cs typeface="Times New Roman" panose="02020603050405020304" pitchFamily="18" charset="0"/>
              </a:rPr>
              <a:t>Jsc</a:t>
            </a:r>
            <a:r>
              <a:rPr lang="en-US" sz="2400" dirty="0">
                <a:latin typeface="Times New Roman" panose="02020603050405020304" pitchFamily="18" charset="0"/>
                <a:cs typeface="Times New Roman" panose="02020603050405020304" pitchFamily="18" charset="0"/>
              </a:rPr>
              <a:t> and Efficiency for Perovskite Solar cell.</a:t>
            </a:r>
          </a:p>
          <a:p>
            <a:r>
              <a:rPr lang="en-US" sz="2400" dirty="0">
                <a:latin typeface="Times New Roman" panose="02020603050405020304" pitchFamily="18" charset="0"/>
                <a:cs typeface="Times New Roman" panose="02020603050405020304" pitchFamily="18" charset="0"/>
              </a:rPr>
              <a:t>Develop generalized or semi-generalized methods for different clusters of cell structure for optical confinement. </a:t>
            </a:r>
          </a:p>
        </p:txBody>
      </p:sp>
      <p:pic>
        <p:nvPicPr>
          <p:cNvPr id="12" name="Graphic 11" descr="Target with solid fill">
            <a:extLst>
              <a:ext uri="{FF2B5EF4-FFF2-40B4-BE49-F238E27FC236}">
                <a16:creationId xmlns:a16="http://schemas.microsoft.com/office/drawing/2014/main" id="{058855FB-A25E-00AF-1378-B510D2AE28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437" y="3205108"/>
            <a:ext cx="533848" cy="533848"/>
          </a:xfrm>
          <a:prstGeom prst="rect">
            <a:avLst/>
          </a:prstGeom>
        </p:spPr>
      </p:pic>
      <p:pic>
        <p:nvPicPr>
          <p:cNvPr id="13" name="Graphic 12" descr="Target with solid fill">
            <a:extLst>
              <a:ext uri="{FF2B5EF4-FFF2-40B4-BE49-F238E27FC236}">
                <a16:creationId xmlns:a16="http://schemas.microsoft.com/office/drawing/2014/main" id="{CEA7A735-05C6-A52A-14BC-EAF908A87E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437" y="4004538"/>
            <a:ext cx="533848" cy="533848"/>
          </a:xfrm>
          <a:prstGeom prst="rect">
            <a:avLst/>
          </a:prstGeom>
        </p:spPr>
      </p:pic>
      <p:pic>
        <p:nvPicPr>
          <p:cNvPr id="14" name="Graphic 13" descr="Target with solid fill">
            <a:extLst>
              <a:ext uri="{FF2B5EF4-FFF2-40B4-BE49-F238E27FC236}">
                <a16:creationId xmlns:a16="http://schemas.microsoft.com/office/drawing/2014/main" id="{72090E64-3AA9-D7CA-0660-919C3CCC46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437" y="4803969"/>
            <a:ext cx="533848" cy="533848"/>
          </a:xfrm>
          <a:prstGeom prst="rect">
            <a:avLst/>
          </a:prstGeom>
        </p:spPr>
      </p:pic>
      <p:sp>
        <p:nvSpPr>
          <p:cNvPr id="15" name="Rectangle 14">
            <a:extLst>
              <a:ext uri="{FF2B5EF4-FFF2-40B4-BE49-F238E27FC236}">
                <a16:creationId xmlns:a16="http://schemas.microsoft.com/office/drawing/2014/main" id="{3ADC12FF-94F3-6D3C-AAD7-96C1939EE741}"/>
              </a:ext>
            </a:extLst>
          </p:cNvPr>
          <p:cNvSpPr/>
          <p:nvPr/>
        </p:nvSpPr>
        <p:spPr>
          <a:xfrm rot="5400000">
            <a:off x="-1247705" y="4220233"/>
            <a:ext cx="2667713" cy="1934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4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2A9931-BDE7-A26E-66EB-CD6B239521FC}"/>
              </a:ext>
            </a:extLst>
          </p:cNvPr>
          <p:cNvSpPr/>
          <p:nvPr/>
        </p:nvSpPr>
        <p:spPr>
          <a:xfrm>
            <a:off x="-10575" y="146410"/>
            <a:ext cx="372913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C2F34A5-F9BE-6EAB-DC85-6C040F3E51A8}"/>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Progress &amp; Timeline</a:t>
            </a:r>
          </a:p>
        </p:txBody>
      </p:sp>
      <p:cxnSp>
        <p:nvCxnSpPr>
          <p:cNvPr id="14" name="Straight Connector 13">
            <a:extLst>
              <a:ext uri="{FF2B5EF4-FFF2-40B4-BE49-F238E27FC236}">
                <a16:creationId xmlns:a16="http://schemas.microsoft.com/office/drawing/2014/main" id="{30545E6B-9993-6860-00C2-88D2F0EB7929}"/>
              </a:ext>
            </a:extLst>
          </p:cNvPr>
          <p:cNvCxnSpPr>
            <a:cxnSpLocks/>
          </p:cNvCxnSpPr>
          <p:nvPr/>
        </p:nvCxnSpPr>
        <p:spPr>
          <a:xfrm flipH="1">
            <a:off x="1187893" y="5608622"/>
            <a:ext cx="3862" cy="12218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A881EF-21F0-A99D-E1AE-ED2A84338D17}"/>
              </a:ext>
            </a:extLst>
          </p:cNvPr>
          <p:cNvCxnSpPr>
            <a:cxnSpLocks/>
          </p:cNvCxnSpPr>
          <p:nvPr/>
        </p:nvCxnSpPr>
        <p:spPr>
          <a:xfrm>
            <a:off x="1187893" y="4378362"/>
            <a:ext cx="3862" cy="1049423"/>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C0AF54-6BE6-49E5-44E1-F7549CDB2D43}"/>
              </a:ext>
            </a:extLst>
          </p:cNvPr>
          <p:cNvCxnSpPr>
            <a:cxnSpLocks/>
          </p:cNvCxnSpPr>
          <p:nvPr/>
        </p:nvCxnSpPr>
        <p:spPr>
          <a:xfrm>
            <a:off x="1187893" y="3358020"/>
            <a:ext cx="0" cy="831721"/>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0BBE50-010A-B2B1-671C-02988FEC1EE2}"/>
              </a:ext>
            </a:extLst>
          </p:cNvPr>
          <p:cNvCxnSpPr>
            <a:cxnSpLocks/>
          </p:cNvCxnSpPr>
          <p:nvPr/>
        </p:nvCxnSpPr>
        <p:spPr>
          <a:xfrm>
            <a:off x="1187893" y="2366083"/>
            <a:ext cx="0" cy="831721"/>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BF226D-4299-DCE0-CB2A-080AAEB5BF96}"/>
              </a:ext>
            </a:extLst>
          </p:cNvPr>
          <p:cNvCxnSpPr>
            <a:cxnSpLocks/>
          </p:cNvCxnSpPr>
          <p:nvPr/>
        </p:nvCxnSpPr>
        <p:spPr>
          <a:xfrm>
            <a:off x="1187893" y="1352881"/>
            <a:ext cx="0" cy="831721"/>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16CF8D-9BC6-D00E-DAE0-B3C8FFCB5017}"/>
              </a:ext>
            </a:extLst>
          </p:cNvPr>
          <p:cNvCxnSpPr>
            <a:cxnSpLocks/>
          </p:cNvCxnSpPr>
          <p:nvPr/>
        </p:nvCxnSpPr>
        <p:spPr>
          <a:xfrm>
            <a:off x="1187893" y="933080"/>
            <a:ext cx="0" cy="195928"/>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D039CDB-8CD0-153D-B9EB-ED8EF3DFEDFE}"/>
              </a:ext>
            </a:extLst>
          </p:cNvPr>
          <p:cNvPicPr>
            <a:picLocks noChangeAspect="1"/>
          </p:cNvPicPr>
          <p:nvPr/>
        </p:nvPicPr>
        <p:blipFill>
          <a:blip r:embed="rId3"/>
          <a:stretch>
            <a:fillRect/>
          </a:stretch>
        </p:blipFill>
        <p:spPr>
          <a:xfrm>
            <a:off x="1385720" y="714285"/>
            <a:ext cx="9080936" cy="6095106"/>
          </a:xfrm>
          <a:prstGeom prst="rect">
            <a:avLst/>
          </a:prstGeom>
        </p:spPr>
      </p:pic>
    </p:spTree>
    <p:extLst>
      <p:ext uri="{BB962C8B-B14F-4D97-AF65-F5344CB8AC3E}">
        <p14:creationId xmlns:p14="http://schemas.microsoft.com/office/powerpoint/2010/main" val="3777540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A8C189-8B08-104C-2668-F383BE80DA19}"/>
              </a:ext>
            </a:extLst>
          </p:cNvPr>
          <p:cNvSpPr txBox="1"/>
          <p:nvPr/>
        </p:nvSpPr>
        <p:spPr>
          <a:xfrm>
            <a:off x="292703" y="1010389"/>
            <a:ext cx="11606594" cy="5452775"/>
          </a:xfrm>
          <a:prstGeom prst="rect">
            <a:avLst/>
          </a:prstGeom>
          <a:noFill/>
        </p:spPr>
        <p:txBody>
          <a:bodyPr wrap="square">
            <a:spAutoFit/>
          </a:bodyPr>
          <a:lstStyle/>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[1] IRENA, “Renewable Power Generation Costs in 2019,” Abu Dhabi, 2020.</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[2] J.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Krc</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M. Sever, A. Campa, Z.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Lokar</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B.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Lipovsek</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and M. Topic, “Optical confinement in chalcopyrite based solar cells,”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Thin Solid Films</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633, pp. 193–201, Jul. 2017,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10.1016/j.tsf.2016.08.056.</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[3] J. Wei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et al.</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“Enhanced Light Harvesting in Perovskite Solar Cells by a Bioinspired Nanostructured Back Electrode,”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Adv Energy Mater</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7, no. 20, Oct. 2017,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10.1002/aenm.201700492.</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[4] H. Tan, R.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Santbergen</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A. H. M. Smets, and M. Zeman, “Plasmonic light trapping in thin-film silicon solar cells with improved self-assembled silver nanoparticles,”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Nano Lett</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12, no. 8, pp. 4070–4076, Aug. 2012,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10.1021/NL301521Z/SUPPL_FILE/NL301521Z_SI_001.PDF.</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[5] A.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Tooghi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and Y. Karimi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Yonjali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“A modified architecture of a perovskite solar cell with an enhanced optical absorption in the visible spectrum,”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Nanotechnology</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34, no. 30, Jul. 2023,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10.1088/1361-6528/acd0b6.</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[6] T. K. Nguyen, P. T. Dang, and K. Q. Le, “Numerical design of thin perovskite solar cell with fiber array-based anti-reflection front electrode for light-trapping enhancement,”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Journal of Optics</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18, no. 12, p. 125901, Nov. 2016,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10.1088/2040-8978/18/12/125901.</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[7] H. Ren, X. Ren, K.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Niu</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S. Wang, Z. Huang, and X. Wu, “Optical-electrical-thermal optimization of plasmon-enhanced perovskite solar cells,”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Physical Chemistry Chemical Physics</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22, no. 30, pp. 17068–17074, Aug. 2020,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10.1039/D0CP02220A.</a:t>
            </a: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[8] A. A. Mohsen, M. Zahran, S. E. D. Habib, and N. K. Allam, “Refractory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plasmonics</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enabling 20% efficient lead-free perovskite solar cells,” </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Sci Rep</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10, no. 1, p. 6732, Apr. 2020,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10.1038/s41598-020-63745-7.</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a:p>
            <a:pPr indent="-406400">
              <a:spcBef>
                <a:spcPts val="600"/>
              </a:spcBef>
              <a:spcAft>
                <a:spcPts val="800"/>
              </a:spcAft>
            </a:pPr>
            <a:r>
              <a:rPr lang="en-US" sz="1500" dirty="0">
                <a:effectLst/>
                <a:latin typeface="Times New Roman" panose="02020603050405020304" pitchFamily="18" charset="0"/>
                <a:ea typeface="Times New Roman" panose="02020603050405020304" pitchFamily="18" charset="0"/>
                <a:cs typeface="Vrinda" panose="020B0502040204020203" pitchFamily="34" charset="0"/>
              </a:rPr>
              <a:t>[9] S. Rai, B. K. Pandey, and D. K. Dwivedi, “Modeling of highly efficient and low cost CH3NH3Pb(I1-xClx)3 based perovskite solar cell by numerical simulation,” </a:t>
            </a:r>
            <a:r>
              <a:rPr lang="en-US" sz="1500" i="1" dirty="0" err="1">
                <a:effectLst/>
                <a:latin typeface="Times New Roman" panose="02020603050405020304" pitchFamily="18" charset="0"/>
                <a:ea typeface="Times New Roman" panose="02020603050405020304" pitchFamily="18" charset="0"/>
                <a:cs typeface="Vrinda" panose="020B0502040204020203" pitchFamily="34" charset="0"/>
              </a:rPr>
              <a:t>Opt</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 Mater (</a:t>
            </a:r>
            <a:r>
              <a:rPr lang="en-US" sz="1500" i="1" dirty="0" err="1">
                <a:effectLst/>
                <a:latin typeface="Times New Roman" panose="02020603050405020304" pitchFamily="18" charset="0"/>
                <a:ea typeface="Times New Roman" panose="02020603050405020304" pitchFamily="18" charset="0"/>
                <a:cs typeface="Vrinda" panose="020B0502040204020203" pitchFamily="34" charset="0"/>
              </a:rPr>
              <a:t>Amst</a:t>
            </a:r>
            <a:r>
              <a:rPr lang="en-US" sz="1500" i="1" dirty="0">
                <a:effectLst/>
                <a:latin typeface="Times New Roman" panose="02020603050405020304" pitchFamily="18" charset="0"/>
                <a:ea typeface="Times New Roman" panose="02020603050405020304" pitchFamily="18" charset="0"/>
                <a:cs typeface="Vrinda" panose="020B0502040204020203" pitchFamily="34" charset="0"/>
              </a:rPr>
              <a:t>)</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vol. 100, Feb. 2020, </a:t>
            </a:r>
            <a:r>
              <a:rPr lang="en-US" sz="15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US" sz="1500" dirty="0">
                <a:effectLst/>
                <a:latin typeface="Times New Roman" panose="02020603050405020304" pitchFamily="18" charset="0"/>
                <a:ea typeface="Times New Roman" panose="02020603050405020304" pitchFamily="18" charset="0"/>
                <a:cs typeface="Vrinda" panose="020B0502040204020203" pitchFamily="34" charset="0"/>
              </a:rPr>
              <a:t>: 10.1016/j.optmat.2019.109631.</a:t>
            </a:r>
            <a:endParaRPr lang="en-US" sz="1500" dirty="0">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23" name="Rectangle 22">
            <a:extLst>
              <a:ext uri="{FF2B5EF4-FFF2-40B4-BE49-F238E27FC236}">
                <a16:creationId xmlns:a16="http://schemas.microsoft.com/office/drawing/2014/main" id="{18D8F650-6E07-BCE2-F657-3C0DC3DFA7F9}"/>
              </a:ext>
            </a:extLst>
          </p:cNvPr>
          <p:cNvSpPr/>
          <p:nvPr/>
        </p:nvSpPr>
        <p:spPr>
          <a:xfrm>
            <a:off x="-10575" y="146410"/>
            <a:ext cx="2205135"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93742FB4-3DB9-3469-4ECD-C868B83B8CD3}"/>
              </a:ext>
            </a:extLst>
          </p:cNvPr>
          <p:cNvSpPr txBox="1">
            <a:spLocks/>
          </p:cNvSpPr>
          <p:nvPr/>
        </p:nvSpPr>
        <p:spPr>
          <a:xfrm>
            <a:off x="-10575" y="136562"/>
            <a:ext cx="220513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038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flipH="1">
            <a:off x="555957" y="5315402"/>
            <a:ext cx="5708271" cy="0"/>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pic>
        <p:nvPicPr>
          <p:cNvPr id="7" name="Picture 6">
            <a:extLst>
              <a:ext uri="{FF2B5EF4-FFF2-40B4-BE49-F238E27FC236}">
                <a16:creationId xmlns:a16="http://schemas.microsoft.com/office/drawing/2014/main" id="{C5826B00-E125-789D-D954-761440328D0D}"/>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t="12964"/>
          <a:stretch/>
        </p:blipFill>
        <p:spPr>
          <a:xfrm>
            <a:off x="555957" y="1371231"/>
            <a:ext cx="5643129" cy="3659496"/>
          </a:xfrm>
          <a:prstGeom prst="rect">
            <a:avLst/>
          </a:prstGeom>
        </p:spPr>
      </p:pic>
      <p:sp>
        <p:nvSpPr>
          <p:cNvPr id="11" name="TextBox 10">
            <a:extLst>
              <a:ext uri="{FF2B5EF4-FFF2-40B4-BE49-F238E27FC236}">
                <a16:creationId xmlns:a16="http://schemas.microsoft.com/office/drawing/2014/main" id="{2030FD1A-78AF-1255-CAEC-8A4B1C1B395E}"/>
              </a:ext>
            </a:extLst>
          </p:cNvPr>
          <p:cNvSpPr txBox="1"/>
          <p:nvPr/>
        </p:nvSpPr>
        <p:spPr>
          <a:xfrm>
            <a:off x="555957" y="5486769"/>
            <a:ext cx="6183630" cy="261610"/>
          </a:xfrm>
          <a:prstGeom prst="rect">
            <a:avLst/>
          </a:prstGeom>
          <a:noFill/>
        </p:spPr>
        <p:txBody>
          <a:bodyPr wrap="square">
            <a:spAutoFit/>
          </a:bodyPr>
          <a:lstStyle/>
          <a:p>
            <a:r>
              <a:rPr lang="en-US" sz="1100" dirty="0">
                <a:hlinkClick r:id="rId5">
                  <a:extLst>
                    <a:ext uri="{A12FA001-AC4F-418D-AE19-62706E023703}">
                      <ahyp:hlinkClr xmlns:ahyp="http://schemas.microsoft.com/office/drawing/2018/hyperlinkcolor" val="tx"/>
                    </a:ext>
                  </a:extLst>
                </a:hlinkClick>
              </a:rPr>
              <a:t>Credit : World Energy Statistics | </a:t>
            </a:r>
            <a:r>
              <a:rPr lang="en-US" sz="1100" dirty="0" err="1">
                <a:hlinkClick r:id="rId5">
                  <a:extLst>
                    <a:ext uri="{A12FA001-AC4F-418D-AE19-62706E023703}">
                      <ahyp:hlinkClr xmlns:ahyp="http://schemas.microsoft.com/office/drawing/2018/hyperlinkcolor" val="tx"/>
                    </a:ext>
                  </a:extLst>
                </a:hlinkClick>
              </a:rPr>
              <a:t>Enerdata</a:t>
            </a:r>
            <a:endParaRPr lang="en-US" sz="1100" dirty="0"/>
          </a:p>
        </p:txBody>
      </p:sp>
    </p:spTree>
    <p:extLst>
      <p:ext uri="{BB962C8B-B14F-4D97-AF65-F5344CB8AC3E}">
        <p14:creationId xmlns:p14="http://schemas.microsoft.com/office/powerpoint/2010/main" val="1618547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383" y="2578463"/>
            <a:ext cx="11177515" cy="1446550"/>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ea typeface="Yu Gothic UI Semibold" panose="020B0700000000000000" pitchFamily="34" charset="-128"/>
                <a:cs typeface="Times New Roman" panose="02020603050405020304" pitchFamily="18" charset="0"/>
              </a:rPr>
              <a:t>THANK  YOU</a:t>
            </a:r>
          </a:p>
        </p:txBody>
      </p:sp>
      <p:cxnSp>
        <p:nvCxnSpPr>
          <p:cNvPr id="3" name="Straight Connector 2">
            <a:extLst>
              <a:ext uri="{FF2B5EF4-FFF2-40B4-BE49-F238E27FC236}">
                <a16:creationId xmlns:a16="http://schemas.microsoft.com/office/drawing/2014/main" id="{5CBFCDF3-DF6F-7625-5F03-10E9ED8C6F6C}"/>
              </a:ext>
            </a:extLst>
          </p:cNvPr>
          <p:cNvCxnSpPr>
            <a:cxnSpLocks/>
          </p:cNvCxnSpPr>
          <p:nvPr/>
        </p:nvCxnSpPr>
        <p:spPr>
          <a:xfrm>
            <a:off x="1893346" y="4025013"/>
            <a:ext cx="8294146" cy="0"/>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69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DE02B-48D4-40C4-0E9E-91AC3A647235}"/>
              </a:ext>
            </a:extLst>
          </p:cNvPr>
          <p:cNvSpPr txBox="1"/>
          <p:nvPr/>
        </p:nvSpPr>
        <p:spPr>
          <a:xfrm flipH="1">
            <a:off x="1873955" y="3013501"/>
            <a:ext cx="7789332"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SUPPLEMENTARY SLIDE</a:t>
            </a:r>
          </a:p>
        </p:txBody>
      </p:sp>
    </p:spTree>
    <p:extLst>
      <p:ext uri="{BB962C8B-B14F-4D97-AF65-F5344CB8AC3E}">
        <p14:creationId xmlns:p14="http://schemas.microsoft.com/office/powerpoint/2010/main" val="3147736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2966D8-0AD8-430C-915F-3512AC7EF731}"/>
              </a:ext>
            </a:extLst>
          </p:cNvPr>
          <p:cNvSpPr/>
          <p:nvPr/>
        </p:nvSpPr>
        <p:spPr>
          <a:xfrm>
            <a:off x="0" y="920889"/>
            <a:ext cx="11538857" cy="5262979"/>
          </a:xfrm>
          <a:prstGeom prst="rect">
            <a:avLst/>
          </a:prstGeom>
        </p:spPr>
        <p:txBody>
          <a:bodyPr wrap="square">
            <a:spAutoFit/>
          </a:bodyPr>
          <a:lstStyle/>
          <a:p>
            <a:pPr algn="just"/>
            <a:r>
              <a:rPr lang="en-US" sz="2800" b="1" dirty="0">
                <a:highlight>
                  <a:srgbClr val="FFFF00"/>
                </a:highlight>
                <a:latin typeface="Times New Roman" panose="02020603050405020304" pitchFamily="18" charset="0"/>
                <a:cs typeface="Times New Roman" panose="02020603050405020304" pitchFamily="18" charset="0"/>
              </a:rPr>
              <a:t>Reflection losses</a:t>
            </a:r>
            <a:r>
              <a:rPr lang="en-US" sz="28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Light is reflected from the front surface of the solar cell, reducing the amount of light that is absorbed and lowering the short-circuit current.</a:t>
            </a:r>
          </a:p>
          <a:p>
            <a:pPr algn="just"/>
            <a:endParaRPr lang="en-US" sz="2400" dirty="0">
              <a:latin typeface="Times New Roman" panose="02020603050405020304" pitchFamily="18" charset="0"/>
              <a:cs typeface="Times New Roman" panose="02020603050405020304" pitchFamily="18" charset="0"/>
            </a:endParaRPr>
          </a:p>
          <a:p>
            <a:pPr algn="just"/>
            <a:r>
              <a:rPr lang="en-US" sz="2800" b="1" dirty="0">
                <a:highlight>
                  <a:srgbClr val="FFFF00"/>
                </a:highlight>
                <a:latin typeface="Times New Roman" panose="02020603050405020304" pitchFamily="18" charset="0"/>
                <a:cs typeface="Times New Roman" panose="02020603050405020304" pitchFamily="18" charset="0"/>
              </a:rPr>
              <a:t>Absorption losses</a:t>
            </a:r>
            <a:r>
              <a:rPr lang="en-US" sz="3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Light is not absorbed in the solar cell, reducing the amount of light that is converted into electrical energy.</a:t>
            </a:r>
          </a:p>
          <a:p>
            <a:pPr algn="just"/>
            <a:endParaRPr lang="en-US" sz="2400" dirty="0">
              <a:latin typeface="Times New Roman" panose="02020603050405020304" pitchFamily="18" charset="0"/>
              <a:cs typeface="Times New Roman" panose="02020603050405020304" pitchFamily="18" charset="0"/>
            </a:endParaRPr>
          </a:p>
          <a:p>
            <a:pPr algn="just"/>
            <a:r>
              <a:rPr lang="en-US" sz="2800" b="1" dirty="0">
                <a:highlight>
                  <a:srgbClr val="FFFF00"/>
                </a:highlight>
                <a:latin typeface="Times New Roman" panose="02020603050405020304" pitchFamily="18" charset="0"/>
                <a:cs typeface="Times New Roman" panose="02020603050405020304" pitchFamily="18" charset="0"/>
              </a:rPr>
              <a:t>Transmission losses</a:t>
            </a:r>
            <a:r>
              <a:rPr lang="en-US" sz="28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Light passes through the solar cell without being absorbed, reducing the amount of light that is converted into electrical energy.</a:t>
            </a:r>
          </a:p>
          <a:p>
            <a:pPr algn="just"/>
            <a:endParaRPr lang="en-US" sz="2400" dirty="0">
              <a:latin typeface="Times New Roman" panose="02020603050405020304" pitchFamily="18" charset="0"/>
              <a:cs typeface="Times New Roman" panose="02020603050405020304" pitchFamily="18" charset="0"/>
            </a:endParaRPr>
          </a:p>
          <a:p>
            <a:pPr algn="just"/>
            <a:r>
              <a:rPr lang="en-US" sz="2800" b="1" dirty="0">
                <a:highlight>
                  <a:srgbClr val="FFFF00"/>
                </a:highlight>
                <a:latin typeface="Times New Roman" panose="02020603050405020304" pitchFamily="18" charset="0"/>
                <a:cs typeface="Times New Roman" panose="02020603050405020304" pitchFamily="18" charset="0"/>
              </a:rPr>
              <a:t>Recombination losses </a:t>
            </a:r>
            <a:r>
              <a:rPr lang="en-US" sz="2400" dirty="0">
                <a:latin typeface="Times New Roman" panose="02020603050405020304" pitchFamily="18" charset="0"/>
                <a:cs typeface="Times New Roman" panose="02020603050405020304" pitchFamily="18" charset="0"/>
              </a:rPr>
              <a:t>: Electrons and holes recombine before reaching the contacts, reducing the amount of electrical energy that is produced.</a:t>
            </a:r>
          </a:p>
          <a:p>
            <a:pPr algn="just"/>
            <a:endParaRPr lang="en-US" sz="2400" dirty="0">
              <a:latin typeface="Times New Roman" panose="02020603050405020304" pitchFamily="18" charset="0"/>
              <a:cs typeface="Times New Roman" panose="02020603050405020304" pitchFamily="18" charset="0"/>
            </a:endParaRPr>
          </a:p>
          <a:p>
            <a:pPr algn="just"/>
            <a:r>
              <a:rPr lang="en-US" sz="2800" b="1" dirty="0">
                <a:highlight>
                  <a:srgbClr val="FFFF00"/>
                </a:highlight>
                <a:latin typeface="Times New Roman" panose="02020603050405020304" pitchFamily="18" charset="0"/>
                <a:cs typeface="Times New Roman" panose="02020603050405020304" pitchFamily="18" charset="0"/>
              </a:rPr>
              <a:t>Ohmic losses </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Electrical energy is lost due to resistance in the solar cell</a:t>
            </a:r>
          </a:p>
        </p:txBody>
      </p:sp>
      <p:sp>
        <p:nvSpPr>
          <p:cNvPr id="4" name="TextBox 3">
            <a:extLst>
              <a:ext uri="{FF2B5EF4-FFF2-40B4-BE49-F238E27FC236}">
                <a16:creationId xmlns:a16="http://schemas.microsoft.com/office/drawing/2014/main" id="{02C8142C-4E88-4F3C-A5AC-1BF7F5072E8D}"/>
              </a:ext>
            </a:extLst>
          </p:cNvPr>
          <p:cNvSpPr txBox="1"/>
          <p:nvPr/>
        </p:nvSpPr>
        <p:spPr>
          <a:xfrm>
            <a:off x="0" y="261255"/>
            <a:ext cx="3918857"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latin typeface="Times New Roman" panose="02020603050405020304" pitchFamily="18" charset="0"/>
                <a:cs typeface="Times New Roman" panose="02020603050405020304" pitchFamily="18" charset="0"/>
              </a:rPr>
              <a:t>List of Some Optical Losses</a:t>
            </a:r>
          </a:p>
        </p:txBody>
      </p:sp>
      <p:sp>
        <p:nvSpPr>
          <p:cNvPr id="5" name="Rectangle 4">
            <a:extLst>
              <a:ext uri="{FF2B5EF4-FFF2-40B4-BE49-F238E27FC236}">
                <a16:creationId xmlns:a16="http://schemas.microsoft.com/office/drawing/2014/main" id="{D907FA6F-3968-4A2A-AF91-F2F30302F76A}"/>
              </a:ext>
            </a:extLst>
          </p:cNvPr>
          <p:cNvSpPr/>
          <p:nvPr/>
        </p:nvSpPr>
        <p:spPr>
          <a:xfrm>
            <a:off x="4226847" y="6321362"/>
            <a:ext cx="3070649" cy="369332"/>
          </a:xfrm>
          <a:prstGeom prst="rect">
            <a:avLst/>
          </a:prstGeom>
        </p:spPr>
        <p:txBody>
          <a:bodyPr wrap="none">
            <a:spAutoFit/>
          </a:bodyPr>
          <a:lstStyle/>
          <a:p>
            <a:r>
              <a:rPr lang="en-US" dirty="0">
                <a:highlight>
                  <a:srgbClr val="FFFF00"/>
                </a:highlight>
              </a:rPr>
              <a:t>https://www.pveducation.org/</a:t>
            </a:r>
          </a:p>
        </p:txBody>
      </p:sp>
    </p:spTree>
    <p:extLst>
      <p:ext uri="{BB962C8B-B14F-4D97-AF65-F5344CB8AC3E}">
        <p14:creationId xmlns:p14="http://schemas.microsoft.com/office/powerpoint/2010/main" val="1974800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BE53E-5DDA-45CA-999D-3BFFE6A5EC1B}"/>
              </a:ext>
            </a:extLst>
          </p:cNvPr>
          <p:cNvSpPr txBox="1"/>
          <p:nvPr/>
        </p:nvSpPr>
        <p:spPr>
          <a:xfrm>
            <a:off x="-1" y="194753"/>
            <a:ext cx="5988205"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b="1" dirty="0">
                <a:latin typeface="Times New Roman" panose="02020603050405020304" pitchFamily="18" charset="0"/>
                <a:cs typeface="Times New Roman" panose="02020603050405020304" pitchFamily="18" charset="0"/>
              </a:rPr>
              <a:t>How Many Cells You will Work on</a:t>
            </a:r>
          </a:p>
        </p:txBody>
      </p:sp>
      <p:sp>
        <p:nvSpPr>
          <p:cNvPr id="17" name="TextBox 16">
            <a:extLst>
              <a:ext uri="{FF2B5EF4-FFF2-40B4-BE49-F238E27FC236}">
                <a16:creationId xmlns:a16="http://schemas.microsoft.com/office/drawing/2014/main" id="{000000AA-1FB6-6F98-4C10-178278E4ACAF}"/>
              </a:ext>
            </a:extLst>
          </p:cNvPr>
          <p:cNvSpPr txBox="1"/>
          <p:nvPr/>
        </p:nvSpPr>
        <p:spPr>
          <a:xfrm>
            <a:off x="399120" y="1659285"/>
            <a:ext cx="10858501" cy="353943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Our currently referenced one is </a:t>
            </a:r>
            <a:r>
              <a:rPr lang="en-US" sz="2800" b="1" dirty="0">
                <a:latin typeface="Times New Roman" panose="02020603050405020304" pitchFamily="18" charset="0"/>
                <a:cs typeface="Times New Roman" panose="02020603050405020304" pitchFamily="18" charset="0"/>
              </a:rPr>
              <a:t>Glass/FTO/TiO2/CH3NH3Pb(I1-xClx)3/Cu2O/Carbon)  : Organic PSC</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look forward to work on </a:t>
            </a:r>
            <a:r>
              <a:rPr lang="en-US" sz="2800" b="1" dirty="0">
                <a:latin typeface="Times New Roman" panose="02020603050405020304" pitchFamily="18" charset="0"/>
                <a:cs typeface="Times New Roman" panose="02020603050405020304" pitchFamily="18" charset="0"/>
              </a:rPr>
              <a:t>Inorganic Cells </a:t>
            </a:r>
            <a:r>
              <a:rPr lang="en-US" sz="2800" dirty="0">
                <a:latin typeface="Times New Roman" panose="02020603050405020304" pitchFamily="18" charset="0"/>
                <a:cs typeface="Times New Roman" panose="02020603050405020304" pitchFamily="18" charset="0"/>
              </a:rPr>
              <a:t>too. </a:t>
            </a:r>
          </a:p>
          <a:p>
            <a:r>
              <a:rPr lang="en-US" sz="2800" dirty="0">
                <a:latin typeface="Times New Roman" panose="02020603050405020304" pitchFamily="18" charset="0"/>
                <a:cs typeface="Times New Roman" panose="02020603050405020304" pitchFamily="18" charset="0"/>
              </a:rPr>
              <a:t>The idea is to work on </a:t>
            </a:r>
            <a:r>
              <a:rPr lang="en-US" sz="2800" b="1" dirty="0">
                <a:latin typeface="Times New Roman" panose="02020603050405020304" pitchFamily="18" charset="0"/>
                <a:cs typeface="Times New Roman" panose="02020603050405020304" pitchFamily="18" charset="0"/>
              </a:rPr>
              <a:t>various types of cells with varied perovskites.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assume 4 to be  a good number of cells to work on. We will figure it out as we move on.</a:t>
            </a:r>
            <a:endParaRPr lang="en-US" sz="2800" dirty="0"/>
          </a:p>
        </p:txBody>
      </p:sp>
    </p:spTree>
    <p:extLst>
      <p:ext uri="{BB962C8B-B14F-4D97-AF65-F5344CB8AC3E}">
        <p14:creationId xmlns:p14="http://schemas.microsoft.com/office/powerpoint/2010/main" val="957234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BE53E-5DDA-45CA-999D-3BFFE6A5EC1B}"/>
              </a:ext>
            </a:extLst>
          </p:cNvPr>
          <p:cNvSpPr txBox="1"/>
          <p:nvPr/>
        </p:nvSpPr>
        <p:spPr>
          <a:xfrm>
            <a:off x="0" y="194753"/>
            <a:ext cx="4078514"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b="1" dirty="0">
                <a:latin typeface="Times New Roman" panose="02020603050405020304" pitchFamily="18" charset="0"/>
                <a:cs typeface="Times New Roman" panose="02020603050405020304" pitchFamily="18" charset="0"/>
              </a:rPr>
              <a:t>Simulation in SCAPS 1D</a:t>
            </a:r>
          </a:p>
        </p:txBody>
      </p:sp>
      <p:pic>
        <p:nvPicPr>
          <p:cNvPr id="5" name="Picture 4">
            <a:extLst>
              <a:ext uri="{FF2B5EF4-FFF2-40B4-BE49-F238E27FC236}">
                <a16:creationId xmlns:a16="http://schemas.microsoft.com/office/drawing/2014/main" id="{382F2B50-3FB8-A2F9-3957-CA849EFAC84B}"/>
              </a:ext>
            </a:extLst>
          </p:cNvPr>
          <p:cNvPicPr>
            <a:picLocks noChangeAspect="1"/>
          </p:cNvPicPr>
          <p:nvPr/>
        </p:nvPicPr>
        <p:blipFill>
          <a:blip r:embed="rId2"/>
          <a:stretch>
            <a:fillRect/>
          </a:stretch>
        </p:blipFill>
        <p:spPr>
          <a:xfrm>
            <a:off x="410900" y="892207"/>
            <a:ext cx="3097634" cy="2280316"/>
          </a:xfrm>
          <a:prstGeom prst="rect">
            <a:avLst/>
          </a:prstGeom>
        </p:spPr>
      </p:pic>
      <p:pic>
        <p:nvPicPr>
          <p:cNvPr id="6" name="Picture 5">
            <a:extLst>
              <a:ext uri="{FF2B5EF4-FFF2-40B4-BE49-F238E27FC236}">
                <a16:creationId xmlns:a16="http://schemas.microsoft.com/office/drawing/2014/main" id="{48CCEA5C-F0B3-5151-D293-7576787393F1}"/>
              </a:ext>
            </a:extLst>
          </p:cNvPr>
          <p:cNvPicPr>
            <a:picLocks noChangeAspect="1"/>
          </p:cNvPicPr>
          <p:nvPr/>
        </p:nvPicPr>
        <p:blipFill>
          <a:blip r:embed="rId3"/>
          <a:stretch>
            <a:fillRect/>
          </a:stretch>
        </p:blipFill>
        <p:spPr>
          <a:xfrm>
            <a:off x="410900" y="3172523"/>
            <a:ext cx="3031861" cy="2431750"/>
          </a:xfrm>
          <a:prstGeom prst="rect">
            <a:avLst/>
          </a:prstGeom>
        </p:spPr>
      </p:pic>
      <p:sp>
        <p:nvSpPr>
          <p:cNvPr id="7" name="TextBox 6">
            <a:extLst>
              <a:ext uri="{FF2B5EF4-FFF2-40B4-BE49-F238E27FC236}">
                <a16:creationId xmlns:a16="http://schemas.microsoft.com/office/drawing/2014/main" id="{D2EA77B7-7048-DCC9-F44E-D95A389A3DF2}"/>
              </a:ext>
            </a:extLst>
          </p:cNvPr>
          <p:cNvSpPr txBox="1"/>
          <p:nvPr/>
        </p:nvSpPr>
        <p:spPr>
          <a:xfrm>
            <a:off x="288235" y="5667445"/>
            <a:ext cx="592299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Selected Solar Cell and Band Alignment [9] </a:t>
            </a:r>
          </a:p>
          <a:p>
            <a:r>
              <a:rPr lang="en-US" dirty="0">
                <a:latin typeface="Times New Roman" panose="02020603050405020304" pitchFamily="18" charset="0"/>
                <a:cs typeface="Times New Roman" panose="02020603050405020304" pitchFamily="18" charset="0"/>
              </a:rPr>
              <a:t>(Glass/FTO/TiO2/CH3NH3Pb(I1-xClx)3/Cu2O/Carbon)</a:t>
            </a:r>
          </a:p>
        </p:txBody>
      </p:sp>
      <p:sp>
        <p:nvSpPr>
          <p:cNvPr id="10" name="TextBox 9">
            <a:extLst>
              <a:ext uri="{FF2B5EF4-FFF2-40B4-BE49-F238E27FC236}">
                <a16:creationId xmlns:a16="http://schemas.microsoft.com/office/drawing/2014/main" id="{BD48C11F-AFEA-980F-6552-69C55963CE93}"/>
              </a:ext>
            </a:extLst>
          </p:cNvPr>
          <p:cNvSpPr txBox="1"/>
          <p:nvPr/>
        </p:nvSpPr>
        <p:spPr>
          <a:xfrm>
            <a:off x="3897188" y="1591043"/>
            <a:ext cx="7404410" cy="3231654"/>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Planar n-</a:t>
            </a:r>
            <a:r>
              <a:rPr lang="en-US" sz="2400" b="1" i="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-p Structure: </a:t>
            </a:r>
          </a:p>
          <a:p>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device structure follows a planar n-</a:t>
            </a:r>
            <a:r>
              <a:rPr lang="en-US" sz="2400" b="0" i="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-p configuration. </a:t>
            </a:r>
            <a:endParaRPr lang="en-US" sz="2400" dirty="0">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n</a:t>
            </a:r>
            <a:r>
              <a:rPr lang="en-US" sz="2400" b="0" i="0" dirty="0">
                <a:effectLst/>
                <a:latin typeface="Times New Roman" panose="02020603050405020304" pitchFamily="18" charset="0"/>
                <a:cs typeface="Times New Roman" panose="02020603050405020304" pitchFamily="18" charset="0"/>
              </a:rPr>
              <a:t> &gt; refers to the electron-rich layer (TiO2). </a:t>
            </a:r>
            <a:endParaRPr lang="en-US" sz="2400" dirty="0">
              <a:latin typeface="Times New Roman" panose="02020603050405020304" pitchFamily="18" charset="0"/>
              <a:cs typeface="Times New Roman" panose="02020603050405020304" pitchFamily="18" charset="0"/>
            </a:endParaRPr>
          </a:p>
          <a:p>
            <a:r>
              <a:rPr lang="en-US" sz="2400" b="1" i="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&gt; denotes the intrinsic layer (CH3NH3Pb(I1-xClx)3).</a:t>
            </a:r>
          </a:p>
          <a:p>
            <a:r>
              <a:rPr lang="en-US" sz="2400" b="1" i="0" dirty="0">
                <a:effectLst/>
                <a:latin typeface="Times New Roman" panose="02020603050405020304" pitchFamily="18" charset="0"/>
                <a:cs typeface="Times New Roman" panose="02020603050405020304" pitchFamily="18" charset="0"/>
              </a:rPr>
              <a:t>p </a:t>
            </a:r>
            <a:r>
              <a:rPr lang="en-US" sz="2400" i="0" dirty="0">
                <a:effectLst/>
                <a:latin typeface="Times New Roman" panose="02020603050405020304" pitchFamily="18" charset="0"/>
                <a:cs typeface="Times New Roman" panose="02020603050405020304" pitchFamily="18" charset="0"/>
              </a:rPr>
              <a:t>&gt;</a:t>
            </a:r>
            <a:r>
              <a:rPr lang="en-US" sz="2400" b="0" i="0" dirty="0">
                <a:effectLst/>
                <a:latin typeface="Times New Roman" panose="02020603050405020304" pitchFamily="18" charset="0"/>
                <a:cs typeface="Times New Roman" panose="02020603050405020304" pitchFamily="18" charset="0"/>
              </a:rPr>
              <a:t> represents the hole-rich layer (Cu2O).</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This configuration ensures efficient charge separation and collection, leading to higher energy conversion efficiency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603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E0139-0C7D-45C4-B9BD-53AEDA2CF1FC}"/>
              </a:ext>
            </a:extLst>
          </p:cNvPr>
          <p:cNvPicPr>
            <a:picLocks noChangeAspect="1"/>
          </p:cNvPicPr>
          <p:nvPr/>
        </p:nvPicPr>
        <p:blipFill rotWithShape="1">
          <a:blip r:embed="rId2"/>
          <a:srcRect t="5602"/>
          <a:stretch/>
        </p:blipFill>
        <p:spPr>
          <a:xfrm>
            <a:off x="1703126" y="746296"/>
            <a:ext cx="8785747" cy="5916951"/>
          </a:xfrm>
          <a:prstGeom prst="rect">
            <a:avLst/>
          </a:prstGeom>
        </p:spPr>
      </p:pic>
      <p:sp>
        <p:nvSpPr>
          <p:cNvPr id="3" name="TextBox 2">
            <a:extLst>
              <a:ext uri="{FF2B5EF4-FFF2-40B4-BE49-F238E27FC236}">
                <a16:creationId xmlns:a16="http://schemas.microsoft.com/office/drawing/2014/main" id="{03DBE53E-5DDA-45CA-999D-3BFFE6A5EC1B}"/>
              </a:ext>
            </a:extLst>
          </p:cNvPr>
          <p:cNvSpPr txBox="1"/>
          <p:nvPr/>
        </p:nvSpPr>
        <p:spPr>
          <a:xfrm>
            <a:off x="-1" y="194753"/>
            <a:ext cx="5935287"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b="1" dirty="0">
                <a:latin typeface="Times New Roman" panose="02020603050405020304" pitchFamily="18" charset="0"/>
                <a:cs typeface="Times New Roman" panose="02020603050405020304" pitchFamily="18" charset="0"/>
              </a:rPr>
              <a:t>Simulation in SCAPS 1D-Parameters</a:t>
            </a:r>
          </a:p>
        </p:txBody>
      </p:sp>
    </p:spTree>
    <p:extLst>
      <p:ext uri="{BB962C8B-B14F-4D97-AF65-F5344CB8AC3E}">
        <p14:creationId xmlns:p14="http://schemas.microsoft.com/office/powerpoint/2010/main" val="1155749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DCD52-0B7B-48E4-91F1-5F4C4186EE81}"/>
              </a:ext>
            </a:extLst>
          </p:cNvPr>
          <p:cNvSpPr txBox="1"/>
          <p:nvPr/>
        </p:nvSpPr>
        <p:spPr>
          <a:xfrm>
            <a:off x="3313796" y="4013200"/>
            <a:ext cx="5564408" cy="954107"/>
          </a:xfrm>
          <a:prstGeom prst="rect">
            <a:avLst/>
          </a:prstGeom>
          <a:noFill/>
        </p:spPr>
        <p:txBody>
          <a:bodyPr wrap="none" rtlCol="0">
            <a:spAutoFit/>
          </a:bodyPr>
          <a:lstStyle/>
          <a:p>
            <a:r>
              <a:rPr lang="en-US" sz="2800" dirty="0"/>
              <a:t>Nc-Effective DOS in Conduction Band</a:t>
            </a:r>
          </a:p>
          <a:p>
            <a:r>
              <a:rPr lang="en-US" sz="2800" dirty="0"/>
              <a:t>Nv-Effective DOS in Valance Band</a:t>
            </a:r>
          </a:p>
        </p:txBody>
      </p:sp>
      <p:sp>
        <p:nvSpPr>
          <p:cNvPr id="3" name="Rectangle 2">
            <a:extLst>
              <a:ext uri="{FF2B5EF4-FFF2-40B4-BE49-F238E27FC236}">
                <a16:creationId xmlns:a16="http://schemas.microsoft.com/office/drawing/2014/main" id="{32B55F98-6407-461F-9A5E-A3DC88C97F5E}"/>
              </a:ext>
            </a:extLst>
          </p:cNvPr>
          <p:cNvSpPr/>
          <p:nvPr/>
        </p:nvSpPr>
        <p:spPr>
          <a:xfrm>
            <a:off x="215900" y="2629356"/>
            <a:ext cx="11976100" cy="430887"/>
          </a:xfrm>
          <a:prstGeom prst="rect">
            <a:avLst/>
          </a:prstGeom>
          <a:solidFill>
            <a:schemeClr val="accent4">
              <a:lumMod val="20000"/>
              <a:lumOff val="80000"/>
            </a:schemeClr>
          </a:solidFill>
        </p:spPr>
        <p:txBody>
          <a:bodyPr wrap="square">
            <a:spAutoFit/>
          </a:bodyPr>
          <a:lstStyle/>
          <a:p>
            <a:r>
              <a:rPr lang="en-US" sz="2200" dirty="0">
                <a:solidFill>
                  <a:srgbClr val="374151"/>
                </a:solidFill>
                <a:latin typeface="Söhne"/>
              </a:rPr>
              <a:t>The effective density of states is like counting how many steps are there in a particular energy range.</a:t>
            </a:r>
            <a:endParaRPr lang="en-US" sz="2200" dirty="0"/>
          </a:p>
        </p:txBody>
      </p:sp>
    </p:spTree>
    <p:extLst>
      <p:ext uri="{BB962C8B-B14F-4D97-AF65-F5344CB8AC3E}">
        <p14:creationId xmlns:p14="http://schemas.microsoft.com/office/powerpoint/2010/main" val="1545792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BE53E-5DDA-45CA-999D-3BFFE6A5EC1B}"/>
              </a:ext>
            </a:extLst>
          </p:cNvPr>
          <p:cNvSpPr txBox="1"/>
          <p:nvPr/>
        </p:nvSpPr>
        <p:spPr>
          <a:xfrm>
            <a:off x="0" y="194753"/>
            <a:ext cx="4078514"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b="1" dirty="0">
                <a:latin typeface="Times New Roman" panose="02020603050405020304" pitchFamily="18" charset="0"/>
                <a:cs typeface="Times New Roman" panose="02020603050405020304" pitchFamily="18" charset="0"/>
              </a:rPr>
              <a:t>Simulation in SCAPS 1D</a:t>
            </a:r>
          </a:p>
        </p:txBody>
      </p:sp>
      <p:pic>
        <p:nvPicPr>
          <p:cNvPr id="4" name="Picture 3">
            <a:extLst>
              <a:ext uri="{FF2B5EF4-FFF2-40B4-BE49-F238E27FC236}">
                <a16:creationId xmlns:a16="http://schemas.microsoft.com/office/drawing/2014/main" id="{9F1CFC9C-8745-4E54-8773-8A93429AD677}"/>
              </a:ext>
            </a:extLst>
          </p:cNvPr>
          <p:cNvPicPr>
            <a:picLocks noChangeAspect="1"/>
          </p:cNvPicPr>
          <p:nvPr/>
        </p:nvPicPr>
        <p:blipFill>
          <a:blip r:embed="rId2"/>
          <a:stretch>
            <a:fillRect/>
          </a:stretch>
        </p:blipFill>
        <p:spPr>
          <a:xfrm>
            <a:off x="1" y="875693"/>
            <a:ext cx="5735782" cy="5572125"/>
          </a:xfrm>
          <a:prstGeom prst="rect">
            <a:avLst/>
          </a:prstGeom>
        </p:spPr>
      </p:pic>
      <p:pic>
        <p:nvPicPr>
          <p:cNvPr id="5" name="Picture 4">
            <a:extLst>
              <a:ext uri="{FF2B5EF4-FFF2-40B4-BE49-F238E27FC236}">
                <a16:creationId xmlns:a16="http://schemas.microsoft.com/office/drawing/2014/main" id="{2D7DF7CA-10A8-44AE-8884-88F5CFBE7995}"/>
              </a:ext>
            </a:extLst>
          </p:cNvPr>
          <p:cNvPicPr>
            <a:picLocks noChangeAspect="1"/>
          </p:cNvPicPr>
          <p:nvPr/>
        </p:nvPicPr>
        <p:blipFill>
          <a:blip r:embed="rId3"/>
          <a:stretch>
            <a:fillRect/>
          </a:stretch>
        </p:blipFill>
        <p:spPr>
          <a:xfrm>
            <a:off x="6456218" y="866168"/>
            <a:ext cx="5735782" cy="5581650"/>
          </a:xfrm>
          <a:prstGeom prst="rect">
            <a:avLst/>
          </a:prstGeom>
        </p:spPr>
      </p:pic>
      <p:sp>
        <p:nvSpPr>
          <p:cNvPr id="6" name="Rectangle 5">
            <a:extLst>
              <a:ext uri="{FF2B5EF4-FFF2-40B4-BE49-F238E27FC236}">
                <a16:creationId xmlns:a16="http://schemas.microsoft.com/office/drawing/2014/main" id="{79CA24AB-EA4A-466F-90E8-08F833BE88C7}"/>
              </a:ext>
            </a:extLst>
          </p:cNvPr>
          <p:cNvSpPr/>
          <p:nvPr/>
        </p:nvSpPr>
        <p:spPr>
          <a:xfrm>
            <a:off x="6096000" y="746296"/>
            <a:ext cx="83127" cy="6065433"/>
          </a:xfrm>
          <a:prstGeom prst="rect">
            <a:avLst/>
          </a:prstGeom>
          <a:solidFill>
            <a:srgbClr val="39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110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BE53E-5DDA-45CA-999D-3BFFE6A5EC1B}"/>
              </a:ext>
            </a:extLst>
          </p:cNvPr>
          <p:cNvSpPr txBox="1"/>
          <p:nvPr/>
        </p:nvSpPr>
        <p:spPr>
          <a:xfrm>
            <a:off x="0" y="194753"/>
            <a:ext cx="4078514"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b="1" dirty="0">
                <a:latin typeface="Times New Roman" panose="02020603050405020304" pitchFamily="18" charset="0"/>
                <a:cs typeface="Times New Roman" panose="02020603050405020304" pitchFamily="18" charset="0"/>
              </a:rPr>
              <a:t>Dielectric Fiber Arrays</a:t>
            </a:r>
          </a:p>
        </p:txBody>
      </p:sp>
      <p:sp>
        <p:nvSpPr>
          <p:cNvPr id="6" name="Rectangle 5">
            <a:extLst>
              <a:ext uri="{FF2B5EF4-FFF2-40B4-BE49-F238E27FC236}">
                <a16:creationId xmlns:a16="http://schemas.microsoft.com/office/drawing/2014/main" id="{67F23477-C96B-4FD4-99D9-DCF8BD450CB3}"/>
              </a:ext>
            </a:extLst>
          </p:cNvPr>
          <p:cNvSpPr/>
          <p:nvPr/>
        </p:nvSpPr>
        <p:spPr>
          <a:xfrm>
            <a:off x="285750" y="2423558"/>
            <a:ext cx="11620500" cy="2677656"/>
          </a:xfrm>
          <a:prstGeom prst="rect">
            <a:avLst/>
          </a:prstGeom>
        </p:spPr>
        <p:txBody>
          <a:bodyPr wrap="square">
            <a:spAutoFit/>
          </a:bodyPr>
          <a:lstStyle/>
          <a:p>
            <a:pPr marL="457200" indent="-457200" algn="just">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Microlenses</a:t>
            </a:r>
            <a:r>
              <a:rPr lang="en-US" sz="2800" dirty="0">
                <a:latin typeface="Times New Roman" panose="02020603050405020304" pitchFamily="18" charset="0"/>
                <a:cs typeface="Times New Roman" panose="02020603050405020304" pitchFamily="18" charset="0"/>
              </a:rPr>
              <a:t> made from dielectric fiber arrays are small, tiny lenses created using clusters of dielectric fibers.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fibers are special materials that don't conduct electricity and can control how light travels.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grouped together, they form small lenses that can help focus or shape light in specific ways.</a:t>
            </a:r>
          </a:p>
        </p:txBody>
      </p:sp>
      <p:sp>
        <p:nvSpPr>
          <p:cNvPr id="7" name="TextBox 6">
            <a:extLst>
              <a:ext uri="{FF2B5EF4-FFF2-40B4-BE49-F238E27FC236}">
                <a16:creationId xmlns:a16="http://schemas.microsoft.com/office/drawing/2014/main" id="{B3693CFE-BE59-4EB2-B137-71C955A578C5}"/>
              </a:ext>
            </a:extLst>
          </p:cNvPr>
          <p:cNvSpPr txBox="1"/>
          <p:nvPr/>
        </p:nvSpPr>
        <p:spPr>
          <a:xfrm>
            <a:off x="407995" y="1323317"/>
            <a:ext cx="7441268" cy="523220"/>
          </a:xfrm>
          <a:prstGeom prst="rect">
            <a:avLst/>
          </a:prstGeom>
          <a:solidFill>
            <a:schemeClr val="accent4">
              <a:lumMod val="40000"/>
              <a:lumOff val="60000"/>
            </a:schemeClr>
          </a:solidFill>
        </p:spPr>
        <p:txBody>
          <a:bodyPr wrap="none" rtlCol="0">
            <a:spAutoFit/>
          </a:bodyPr>
          <a:lstStyle/>
          <a:p>
            <a:r>
              <a:rPr lang="en-US" sz="2800" b="1" dirty="0">
                <a:latin typeface="Times New Roman" panose="02020603050405020304" pitchFamily="18" charset="0"/>
                <a:cs typeface="Times New Roman" panose="02020603050405020304" pitchFamily="18" charset="0"/>
              </a:rPr>
              <a:t>Dielectric Fiber arrays creates </a:t>
            </a:r>
            <a:r>
              <a:rPr lang="en-US" sz="2800" b="1" dirty="0" err="1">
                <a:latin typeface="Times New Roman" panose="02020603050405020304" pitchFamily="18" charset="0"/>
                <a:cs typeface="Times New Roman" panose="02020603050405020304" pitchFamily="18" charset="0"/>
              </a:rPr>
              <a:t>Microlens</a:t>
            </a:r>
            <a:r>
              <a:rPr lang="en-US" sz="2800" b="1" dirty="0">
                <a:latin typeface="Times New Roman" panose="02020603050405020304" pitchFamily="18" charset="0"/>
                <a:cs typeface="Times New Roman" panose="02020603050405020304" pitchFamily="18" charset="0"/>
              </a:rPr>
              <a:t> Effect</a:t>
            </a:r>
          </a:p>
        </p:txBody>
      </p:sp>
    </p:spTree>
    <p:extLst>
      <p:ext uri="{BB962C8B-B14F-4D97-AF65-F5344CB8AC3E}">
        <p14:creationId xmlns:p14="http://schemas.microsoft.com/office/powerpoint/2010/main" val="503345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5E0B2-E70F-4F92-93E8-11CE14678FE5}"/>
              </a:ext>
            </a:extLst>
          </p:cNvPr>
          <p:cNvSpPr/>
          <p:nvPr/>
        </p:nvSpPr>
        <p:spPr>
          <a:xfrm>
            <a:off x="391885" y="1055638"/>
            <a:ext cx="11408229" cy="1477328"/>
          </a:xfrm>
          <a:prstGeom prst="rect">
            <a:avLst/>
          </a:prstGeom>
        </p:spPr>
        <p:txBody>
          <a:bodyPr wrap="square">
            <a:spAutoFit/>
          </a:bodyPr>
          <a:lstStyle/>
          <a:p>
            <a:pPr algn="just"/>
            <a:r>
              <a:rPr lang="en-US" dirty="0">
                <a:solidFill>
                  <a:srgbClr val="333333"/>
                </a:solidFill>
                <a:latin typeface="Lato" panose="020F0502020204030203" pitchFamily="34" charset="0"/>
              </a:rPr>
              <a:t>“</a:t>
            </a:r>
            <a:r>
              <a:rPr lang="en-US" dirty="0" err="1">
                <a:solidFill>
                  <a:srgbClr val="333333"/>
                </a:solidFill>
                <a:latin typeface="Lato" panose="020F0502020204030203" pitchFamily="34" charset="0"/>
              </a:rPr>
              <a:t>Lumerical’s</a:t>
            </a:r>
            <a:r>
              <a:rPr lang="en-US" dirty="0">
                <a:solidFill>
                  <a:srgbClr val="333333"/>
                </a:solidFill>
                <a:latin typeface="Lato" panose="020F0502020204030203" pitchFamily="34" charset="0"/>
              </a:rPr>
              <a:t> simulators can predict the performance of new solar cell geometries which incorporate nanophotonic elements like metallic nanoparticles with plasmon resonances tuned to efficiently scatter the light into the absorbing layer, or nanotextured surface anti-reflection coatings to reduce undesirable back reflections that degrade cell performance.”</a:t>
            </a:r>
          </a:p>
          <a:p>
            <a:pPr algn="just"/>
            <a:r>
              <a:rPr lang="en-US" dirty="0">
                <a:solidFill>
                  <a:srgbClr val="333333"/>
                </a:solidFill>
                <a:latin typeface="Lato" panose="020F0502020204030203" pitchFamily="34" charset="0"/>
              </a:rPr>
              <a:t>Tools: </a:t>
            </a:r>
            <a:r>
              <a:rPr lang="en-US" b="1" dirty="0">
                <a:solidFill>
                  <a:srgbClr val="006699"/>
                </a:solidFill>
                <a:latin typeface="Lato" panose="020F0502020204030203" pitchFamily="34" charset="0"/>
                <a:hlinkClick r:id="rId2"/>
              </a:rPr>
              <a:t>FDTD</a:t>
            </a:r>
            <a:r>
              <a:rPr lang="en-US" dirty="0">
                <a:solidFill>
                  <a:srgbClr val="333333"/>
                </a:solidFill>
                <a:latin typeface="Lato" panose="020F0502020204030203" pitchFamily="34" charset="0"/>
              </a:rPr>
              <a:t> | </a:t>
            </a:r>
            <a:r>
              <a:rPr lang="en-US" b="1" dirty="0">
                <a:solidFill>
                  <a:srgbClr val="006699"/>
                </a:solidFill>
                <a:latin typeface="Lato" panose="020F0502020204030203" pitchFamily="34" charset="0"/>
                <a:hlinkClick r:id="rId3"/>
              </a:rPr>
              <a:t>CHARGE</a:t>
            </a:r>
            <a:r>
              <a:rPr lang="en-US" dirty="0">
                <a:solidFill>
                  <a:srgbClr val="333333"/>
                </a:solidFill>
                <a:latin typeface="Lato" panose="020F0502020204030203" pitchFamily="34" charset="0"/>
              </a:rPr>
              <a:t> | </a:t>
            </a:r>
            <a:r>
              <a:rPr lang="en-US" b="1" dirty="0">
                <a:solidFill>
                  <a:srgbClr val="006699"/>
                </a:solidFill>
                <a:latin typeface="Lato" panose="020F0502020204030203" pitchFamily="34" charset="0"/>
                <a:hlinkClick r:id="rId4"/>
              </a:rPr>
              <a:t>STACK</a:t>
            </a:r>
            <a:endParaRPr lang="en-US" b="0" i="0" dirty="0">
              <a:solidFill>
                <a:srgbClr val="333333"/>
              </a:solidFill>
              <a:effectLst/>
              <a:latin typeface="Lato" panose="020F0502020204030203" pitchFamily="34" charset="0"/>
            </a:endParaRPr>
          </a:p>
        </p:txBody>
      </p:sp>
      <p:sp>
        <p:nvSpPr>
          <p:cNvPr id="3" name="TextBox 2">
            <a:extLst>
              <a:ext uri="{FF2B5EF4-FFF2-40B4-BE49-F238E27FC236}">
                <a16:creationId xmlns:a16="http://schemas.microsoft.com/office/drawing/2014/main" id="{587C1430-3048-4894-9170-4EAF24B2D17C}"/>
              </a:ext>
            </a:extLst>
          </p:cNvPr>
          <p:cNvSpPr txBox="1"/>
          <p:nvPr/>
        </p:nvSpPr>
        <p:spPr>
          <a:xfrm>
            <a:off x="0" y="261255"/>
            <a:ext cx="9114971"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latin typeface="Times New Roman" panose="02020603050405020304" pitchFamily="18" charset="0"/>
                <a:cs typeface="Times New Roman" panose="02020603050405020304" pitchFamily="18" charset="0"/>
              </a:rPr>
              <a:t>Can We incorporate Texture or Nanoparticles in ANSYS LUMERICAL?</a:t>
            </a:r>
          </a:p>
        </p:txBody>
      </p:sp>
      <p:pic>
        <p:nvPicPr>
          <p:cNvPr id="1026" name="Picture 2" descr="https://www.lumerical.com/drive/uploads/2018/10/App_sol_photo2.png">
            <a:extLst>
              <a:ext uri="{FF2B5EF4-FFF2-40B4-BE49-F238E27FC236}">
                <a16:creationId xmlns:a16="http://schemas.microsoft.com/office/drawing/2014/main" id="{9897C329-95B0-4BBD-8E45-A89EAC9A40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985" y="253296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407297-5804-4A5F-B6DF-FFD45E79E92C}"/>
              </a:ext>
            </a:extLst>
          </p:cNvPr>
          <p:cNvSpPr/>
          <p:nvPr/>
        </p:nvSpPr>
        <p:spPr>
          <a:xfrm>
            <a:off x="14514" y="6549495"/>
            <a:ext cx="9956799" cy="261610"/>
          </a:xfrm>
          <a:prstGeom prst="rect">
            <a:avLst/>
          </a:prstGeom>
        </p:spPr>
        <p:txBody>
          <a:bodyPr wrap="square">
            <a:spAutoFit/>
          </a:bodyPr>
          <a:lstStyle/>
          <a:p>
            <a:r>
              <a:rPr lang="en-US" sz="1100" dirty="0">
                <a:latin typeface="Times New Roman" panose="02020603050405020304" pitchFamily="18" charset="0"/>
                <a:cs typeface="Times New Roman" panose="02020603050405020304" pitchFamily="18" charset="0"/>
              </a:rPr>
              <a:t>https://www.lumerical.com/solutions/solar-cells/#:~:text=Lumerical's%20simulators%20can%20predict%20the,coatings%20to%20reduce%20undesirable%20back</a:t>
            </a:r>
          </a:p>
        </p:txBody>
      </p:sp>
      <p:sp>
        <p:nvSpPr>
          <p:cNvPr id="5" name="Rectangle 4">
            <a:extLst>
              <a:ext uri="{FF2B5EF4-FFF2-40B4-BE49-F238E27FC236}">
                <a16:creationId xmlns:a16="http://schemas.microsoft.com/office/drawing/2014/main" id="{8076C6C9-D14B-4806-93AE-798970B3D409}"/>
              </a:ext>
            </a:extLst>
          </p:cNvPr>
          <p:cNvSpPr/>
          <p:nvPr/>
        </p:nvSpPr>
        <p:spPr>
          <a:xfrm>
            <a:off x="6853943" y="2163634"/>
            <a:ext cx="3831626" cy="369332"/>
          </a:xfrm>
          <a:prstGeom prst="rect">
            <a:avLst/>
          </a:prstGeom>
        </p:spPr>
        <p:txBody>
          <a:bodyPr wrap="none">
            <a:spAutoFit/>
          </a:bodyPr>
          <a:lstStyle/>
          <a:p>
            <a:r>
              <a:rPr lang="en-US" b="1" dirty="0">
                <a:solidFill>
                  <a:srgbClr val="374151"/>
                </a:solidFill>
                <a:latin typeface="Söhne"/>
              </a:rPr>
              <a:t>FDTD (Finite-Difference Time-Domain)</a:t>
            </a:r>
            <a:endParaRPr lang="en-US" b="1" dirty="0"/>
          </a:p>
        </p:txBody>
      </p:sp>
    </p:spTree>
    <p:extLst>
      <p:ext uri="{BB962C8B-B14F-4D97-AF65-F5344CB8AC3E}">
        <p14:creationId xmlns:p14="http://schemas.microsoft.com/office/powerpoint/2010/main" val="109357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flipH="1">
            <a:off x="555957" y="5315402"/>
            <a:ext cx="5708271" cy="0"/>
          </a:xfrm>
          <a:prstGeom prst="line">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cxnSp>
        <p:nvCxnSpPr>
          <p:cNvPr id="27" name="Straight Connector 26">
            <a:extLst>
              <a:ext uri="{FF2B5EF4-FFF2-40B4-BE49-F238E27FC236}">
                <a16:creationId xmlns:a16="http://schemas.microsoft.com/office/drawing/2014/main" id="{3812154B-B048-BF9E-8685-724DF1BA4501}"/>
              </a:ext>
            </a:extLst>
          </p:cNvPr>
          <p:cNvCxnSpPr>
            <a:cxnSpLocks/>
          </p:cNvCxnSpPr>
          <p:nvPr/>
        </p:nvCxnSpPr>
        <p:spPr>
          <a:xfrm flipH="1">
            <a:off x="6530340" y="5315402"/>
            <a:ext cx="5414010" cy="0"/>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pic>
        <p:nvPicPr>
          <p:cNvPr id="1026" name="Picture 2" descr="Fusion power - Wikipedia">
            <a:extLst>
              <a:ext uri="{FF2B5EF4-FFF2-40B4-BE49-F238E27FC236}">
                <a16:creationId xmlns:a16="http://schemas.microsoft.com/office/drawing/2014/main" id="{811260FB-AFB4-EACE-47D8-F78AF9604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340" y="1985962"/>
            <a:ext cx="5524500" cy="2886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5826B00-E125-789D-D954-761440328D0D}"/>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2964"/>
          <a:stretch/>
        </p:blipFill>
        <p:spPr>
          <a:xfrm>
            <a:off x="555957" y="1371231"/>
            <a:ext cx="5643129" cy="3659496"/>
          </a:xfrm>
          <a:prstGeom prst="rect">
            <a:avLst/>
          </a:prstGeom>
        </p:spPr>
      </p:pic>
      <p:sp>
        <p:nvSpPr>
          <p:cNvPr id="2" name="TextBox 1">
            <a:extLst>
              <a:ext uri="{FF2B5EF4-FFF2-40B4-BE49-F238E27FC236}">
                <a16:creationId xmlns:a16="http://schemas.microsoft.com/office/drawing/2014/main" id="{7F0C3AB5-F895-316E-F5A6-A77E2378A0E9}"/>
              </a:ext>
            </a:extLst>
          </p:cNvPr>
          <p:cNvSpPr txBox="1"/>
          <p:nvPr/>
        </p:nvSpPr>
        <p:spPr>
          <a:xfrm>
            <a:off x="555957" y="5486769"/>
            <a:ext cx="6183630" cy="261610"/>
          </a:xfrm>
          <a:prstGeom prst="rect">
            <a:avLst/>
          </a:prstGeom>
          <a:noFill/>
        </p:spPr>
        <p:txBody>
          <a:bodyPr wrap="square">
            <a:spAutoFit/>
          </a:bodyPr>
          <a:lstStyle/>
          <a:p>
            <a:r>
              <a:rPr lang="en-US" sz="1100" dirty="0">
                <a:solidFill>
                  <a:schemeClr val="bg1">
                    <a:lumMod val="75000"/>
                  </a:schemeClr>
                </a:solidFill>
                <a:hlinkClick r:id="rId6">
                  <a:extLst>
                    <a:ext uri="{A12FA001-AC4F-418D-AE19-62706E023703}">
                      <ahyp:hlinkClr xmlns:ahyp="http://schemas.microsoft.com/office/drawing/2018/hyperlinkcolor" val="tx"/>
                    </a:ext>
                  </a:extLst>
                </a:hlinkClick>
              </a:rPr>
              <a:t>Credit : World Energy Statistics | </a:t>
            </a:r>
            <a:r>
              <a:rPr lang="en-US" sz="1100" dirty="0" err="1">
                <a:solidFill>
                  <a:schemeClr val="bg1">
                    <a:lumMod val="75000"/>
                  </a:schemeClr>
                </a:solidFill>
                <a:hlinkClick r:id="rId6">
                  <a:extLst>
                    <a:ext uri="{A12FA001-AC4F-418D-AE19-62706E023703}">
                      <ahyp:hlinkClr xmlns:ahyp="http://schemas.microsoft.com/office/drawing/2018/hyperlinkcolor" val="tx"/>
                    </a:ext>
                  </a:extLst>
                </a:hlinkClick>
              </a:rPr>
              <a:t>Enerdata</a:t>
            </a:r>
            <a:endParaRPr lang="en-US" sz="1100" dirty="0">
              <a:solidFill>
                <a:schemeClr val="bg1">
                  <a:lumMod val="75000"/>
                </a:schemeClr>
              </a:solidFill>
            </a:endParaRPr>
          </a:p>
        </p:txBody>
      </p:sp>
      <p:sp>
        <p:nvSpPr>
          <p:cNvPr id="6" name="TextBox 5">
            <a:extLst>
              <a:ext uri="{FF2B5EF4-FFF2-40B4-BE49-F238E27FC236}">
                <a16:creationId xmlns:a16="http://schemas.microsoft.com/office/drawing/2014/main" id="{1AF9952F-B8F8-A658-B2F0-262CC659A846}"/>
              </a:ext>
            </a:extLst>
          </p:cNvPr>
          <p:cNvSpPr txBox="1"/>
          <p:nvPr/>
        </p:nvSpPr>
        <p:spPr>
          <a:xfrm>
            <a:off x="9328785" y="5455170"/>
            <a:ext cx="2726055" cy="261600"/>
          </a:xfrm>
          <a:prstGeom prst="rect">
            <a:avLst/>
          </a:prstGeom>
          <a:noFill/>
        </p:spPr>
        <p:txBody>
          <a:bodyPr wrap="square">
            <a:spAutoFit/>
          </a:bodyPr>
          <a:lstStyle/>
          <a:p>
            <a:pPr algn="r"/>
            <a:r>
              <a:rPr lang="en-US" sz="1100" dirty="0">
                <a:hlinkClick r:id="rId7">
                  <a:extLst>
                    <a:ext uri="{A12FA001-AC4F-418D-AE19-62706E023703}">
                      <ahyp:hlinkClr xmlns:ahyp="http://schemas.microsoft.com/office/drawing/2018/hyperlinkcolor" val="tx"/>
                    </a:ext>
                  </a:extLst>
                </a:hlinkClick>
              </a:rPr>
              <a:t>Credit: Wikimedia Commons</a:t>
            </a:r>
            <a:endParaRPr lang="en-US" sz="1100" dirty="0"/>
          </a:p>
        </p:txBody>
      </p:sp>
    </p:spTree>
    <p:extLst>
      <p:ext uri="{BB962C8B-B14F-4D97-AF65-F5344CB8AC3E}">
        <p14:creationId xmlns:p14="http://schemas.microsoft.com/office/powerpoint/2010/main" val="355780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9333D-7B5D-4E5B-987F-3F730A88DDA0}"/>
              </a:ext>
            </a:extLst>
          </p:cNvPr>
          <p:cNvPicPr>
            <a:picLocks noChangeAspect="1"/>
          </p:cNvPicPr>
          <p:nvPr/>
        </p:nvPicPr>
        <p:blipFill>
          <a:blip r:embed="rId2"/>
          <a:stretch>
            <a:fillRect/>
          </a:stretch>
        </p:blipFill>
        <p:spPr>
          <a:xfrm>
            <a:off x="1878907" y="961426"/>
            <a:ext cx="8434185" cy="5896574"/>
          </a:xfrm>
          <a:prstGeom prst="rect">
            <a:avLst/>
          </a:prstGeom>
        </p:spPr>
      </p:pic>
      <p:sp>
        <p:nvSpPr>
          <p:cNvPr id="3" name="TextBox 2">
            <a:extLst>
              <a:ext uri="{FF2B5EF4-FFF2-40B4-BE49-F238E27FC236}">
                <a16:creationId xmlns:a16="http://schemas.microsoft.com/office/drawing/2014/main" id="{40606FD7-ECF3-4D8F-8E2A-E76DE0F9B90B}"/>
              </a:ext>
            </a:extLst>
          </p:cNvPr>
          <p:cNvSpPr txBox="1"/>
          <p:nvPr/>
        </p:nvSpPr>
        <p:spPr>
          <a:xfrm>
            <a:off x="0" y="261255"/>
            <a:ext cx="9114971" cy="55154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latin typeface="Times New Roman" panose="02020603050405020304" pitchFamily="18" charset="0"/>
                <a:cs typeface="Times New Roman" panose="02020603050405020304" pitchFamily="18" charset="0"/>
              </a:rPr>
              <a:t>Can We incorporate Texture or Nanoparticles in ANSYS LUMERICAL?</a:t>
            </a:r>
          </a:p>
        </p:txBody>
      </p:sp>
    </p:spTree>
    <p:extLst>
      <p:ext uri="{BB962C8B-B14F-4D97-AF65-F5344CB8AC3E}">
        <p14:creationId xmlns:p14="http://schemas.microsoft.com/office/powerpoint/2010/main" val="2378812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6C73F0-8FE3-7928-7143-7798DEAC6E02}"/>
              </a:ext>
            </a:extLst>
          </p:cNvPr>
          <p:cNvSpPr txBox="1"/>
          <p:nvPr/>
        </p:nvSpPr>
        <p:spPr>
          <a:xfrm>
            <a:off x="593802" y="1151453"/>
            <a:ext cx="10858500" cy="4185761"/>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Choice of Mixed Halide Perovskite</a:t>
            </a:r>
          </a:p>
          <a:p>
            <a:r>
              <a:rPr lang="en-US" sz="2400" dirty="0">
                <a:latin typeface="Times New Roman" panose="02020603050405020304" pitchFamily="18" charset="0"/>
                <a:cs typeface="Times New Roman" panose="02020603050405020304" pitchFamily="18" charset="0"/>
              </a:rPr>
              <a:t>Mixed halide perovskite was chosen due to stability differences in intrinsic MAPbX3 (X = Cl, Br, I) compounds.</a:t>
            </a:r>
          </a:p>
          <a:p>
            <a:r>
              <a:rPr lang="en-US" sz="2400" dirty="0">
                <a:latin typeface="Times New Roman" panose="02020603050405020304" pitchFamily="18" charset="0"/>
                <a:cs typeface="Times New Roman" panose="02020603050405020304" pitchFamily="18" charset="0"/>
              </a:rPr>
              <a:t>MAPbI3 exhibited low stability, while MAPbCl3 showed high stability, prompting the use of mixed halide perovskites.</a:t>
            </a: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CH3NH3Pb(I1-xClx)3 Selection</a:t>
            </a:r>
          </a:p>
          <a:p>
            <a:r>
              <a:rPr lang="en-US" sz="2400" dirty="0">
                <a:latin typeface="Times New Roman" panose="02020603050405020304" pitchFamily="18" charset="0"/>
                <a:cs typeface="Times New Roman" panose="02020603050405020304" pitchFamily="18" charset="0"/>
              </a:rPr>
              <a:t>CH3NH3Pb(I1-xClx)3, a mixed halide perovskite, was selected as the absorber layer.</a:t>
            </a:r>
          </a:p>
          <a:p>
            <a:r>
              <a:rPr lang="en-US" sz="2400" dirty="0">
                <a:latin typeface="Times New Roman" panose="02020603050405020304" pitchFamily="18" charset="0"/>
                <a:cs typeface="Times New Roman" panose="02020603050405020304" pitchFamily="18" charset="0"/>
              </a:rPr>
              <a:t>Partial substitution of I with Cl improved thermal stability, film quality, and diffusion length.</a:t>
            </a:r>
          </a:p>
        </p:txBody>
      </p:sp>
    </p:spTree>
    <p:extLst>
      <p:ext uri="{BB962C8B-B14F-4D97-AF65-F5344CB8AC3E}">
        <p14:creationId xmlns:p14="http://schemas.microsoft.com/office/powerpoint/2010/main" val="802605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F49284-C2E8-E1B8-465E-1AA554AD0197}"/>
              </a:ext>
            </a:extLst>
          </p:cNvPr>
          <p:cNvSpPr/>
          <p:nvPr/>
        </p:nvSpPr>
        <p:spPr>
          <a:xfrm>
            <a:off x="286979" y="1430594"/>
            <a:ext cx="7308440" cy="36870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B128D5-C42F-281A-7BDE-5D56AD418C08}"/>
              </a:ext>
            </a:extLst>
          </p:cNvPr>
          <p:cNvSpPr txBox="1"/>
          <p:nvPr/>
        </p:nvSpPr>
        <p:spPr>
          <a:xfrm>
            <a:off x="286979" y="823314"/>
            <a:ext cx="11618042" cy="6247864"/>
          </a:xfrm>
          <a:prstGeom prst="rect">
            <a:avLst/>
          </a:prstGeom>
          <a:noFill/>
        </p:spPr>
        <p:txBody>
          <a:bodyPr wrap="square">
            <a:spAutoFit/>
          </a:bodyPr>
          <a:lstStyle/>
          <a:p>
            <a:pPr rtl="0" fontAlgn="ctr"/>
            <a:r>
              <a:rPr lang="en-US" sz="2000" b="1" dirty="0">
                <a:effectLst/>
                <a:latin typeface="Times New Roman" panose="02020603050405020304" pitchFamily="18" charset="0"/>
                <a:cs typeface="Times New Roman" panose="02020603050405020304" pitchFamily="18" charset="0"/>
              </a:rPr>
              <a:t>Title : </a:t>
            </a:r>
            <a:r>
              <a:rPr lang="en-US" sz="2000" dirty="0">
                <a:effectLst/>
                <a:latin typeface="Times New Roman" panose="02020603050405020304" pitchFamily="18" charset="0"/>
                <a:cs typeface="Times New Roman" panose="02020603050405020304" pitchFamily="18" charset="0"/>
              </a:rPr>
              <a:t>Enhanced Light Harvesting in Perovskite Solar Cells by a Bioinspired Nanostructured Back Electrode.</a:t>
            </a:r>
          </a:p>
          <a:p>
            <a:pPr rtl="0" fontAlgn="ctr"/>
            <a:endParaRPr lang="en-US" sz="2000" dirty="0">
              <a:latin typeface="Times New Roman" panose="02020603050405020304" pitchFamily="18" charset="0"/>
              <a:cs typeface="Times New Roman" panose="02020603050405020304" pitchFamily="18" charset="0"/>
            </a:endParaRPr>
          </a:p>
          <a:p>
            <a:pPr rtl="0" fontAlgn="ctr"/>
            <a:r>
              <a:rPr lang="en-US" sz="2000" b="1" dirty="0">
                <a:effectLst/>
                <a:latin typeface="Times New Roman" panose="02020603050405020304" pitchFamily="18" charset="0"/>
                <a:cs typeface="Times New Roman" panose="02020603050405020304" pitchFamily="18" charset="0"/>
              </a:rPr>
              <a:t>Cell Used : </a:t>
            </a:r>
            <a:r>
              <a:rPr lang="en-US" sz="2000" dirty="0">
                <a:effectLst/>
                <a:latin typeface="Times New Roman" panose="02020603050405020304" pitchFamily="18" charset="0"/>
                <a:cs typeface="Times New Roman" panose="02020603050405020304" pitchFamily="18" charset="0"/>
              </a:rPr>
              <a:t>ITO/PEDOT:PSS/ CH3NH3PbI3−xClx/PCBM/</a:t>
            </a:r>
            <a:r>
              <a:rPr lang="en-US" sz="2000" dirty="0" err="1">
                <a:effectLst/>
                <a:latin typeface="Times New Roman" panose="02020603050405020304" pitchFamily="18" charset="0"/>
                <a:cs typeface="Times New Roman" panose="02020603050405020304" pitchFamily="18" charset="0"/>
              </a:rPr>
              <a:t>Bphen</a:t>
            </a:r>
            <a:r>
              <a:rPr lang="en-US" sz="2000" dirty="0">
                <a:effectLst/>
                <a:latin typeface="Times New Roman" panose="02020603050405020304" pitchFamily="18" charset="0"/>
                <a:cs typeface="Times New Roman" panose="02020603050405020304" pitchFamily="18" charset="0"/>
              </a:rPr>
              <a:t>/Ag</a:t>
            </a:r>
          </a:p>
          <a:p>
            <a:pPr rtl="0" fontAlgn="ctr"/>
            <a:endParaRPr lang="en-US" sz="2000" dirty="0">
              <a:latin typeface="Times New Roman" panose="02020603050405020304" pitchFamily="18" charset="0"/>
              <a:cs typeface="Times New Roman" panose="02020603050405020304" pitchFamily="18" charset="0"/>
            </a:endParaRPr>
          </a:p>
          <a:p>
            <a:pPr fontAlgn="ctr"/>
            <a:r>
              <a:rPr lang="en-US" sz="2000" b="1" dirty="0">
                <a:effectLst/>
                <a:latin typeface="Times New Roman" panose="02020603050405020304" pitchFamily="18" charset="0"/>
                <a:cs typeface="Times New Roman" panose="02020603050405020304" pitchFamily="18" charset="0"/>
              </a:rPr>
              <a:t>Confinement Methods : </a:t>
            </a:r>
            <a:r>
              <a:rPr lang="en-US" sz="2000" dirty="0">
                <a:effectLst/>
                <a:latin typeface="Times New Roman" panose="02020603050405020304" pitchFamily="18" charset="0"/>
                <a:cs typeface="Times New Roman" panose="02020603050405020304" pitchFamily="18" charset="0"/>
              </a:rPr>
              <a:t>incorporated bioinspired moth-eye nanostructures into the metal back electrode via soft nano imprint lithography</a:t>
            </a:r>
          </a:p>
          <a:p>
            <a:pPr fontAlgn="ctr"/>
            <a:endParaRPr lang="en-US" sz="2000" dirty="0">
              <a:latin typeface="Times New Roman" panose="02020603050405020304" pitchFamily="18" charset="0"/>
              <a:cs typeface="Times New Roman" panose="02020603050405020304" pitchFamily="18" charset="0"/>
            </a:endParaRPr>
          </a:p>
          <a:p>
            <a:pPr fontAlgn="ctr"/>
            <a:endParaRPr lang="en-US" sz="2000" dirty="0">
              <a:effectLst/>
              <a:latin typeface="Times New Roman" panose="02020603050405020304" pitchFamily="18" charset="0"/>
              <a:cs typeface="Times New Roman" panose="02020603050405020304" pitchFamily="18" charset="0"/>
            </a:endParaRPr>
          </a:p>
          <a:p>
            <a:pPr fontAlgn="ctr"/>
            <a:endParaRPr lang="en-US" sz="2000" dirty="0">
              <a:latin typeface="Times New Roman" panose="02020603050405020304" pitchFamily="18" charset="0"/>
              <a:cs typeface="Times New Roman" panose="02020603050405020304" pitchFamily="18" charset="0"/>
            </a:endParaRPr>
          </a:p>
          <a:p>
            <a:pPr fontAlgn="ctr"/>
            <a:endParaRPr lang="en-US" sz="2000" dirty="0">
              <a:effectLst/>
              <a:latin typeface="Times New Roman" panose="02020603050405020304" pitchFamily="18" charset="0"/>
              <a:cs typeface="Times New Roman" panose="02020603050405020304" pitchFamily="18" charset="0"/>
            </a:endParaRPr>
          </a:p>
          <a:p>
            <a:pPr fontAlgn="ct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p>
            <a:pPr fontAlgn="ctr"/>
            <a:endParaRPr lang="en-US" sz="2000" dirty="0">
              <a:latin typeface="Times New Roman" panose="02020603050405020304" pitchFamily="18" charset="0"/>
              <a:cs typeface="Times New Roman" panose="02020603050405020304" pitchFamily="18" charset="0"/>
            </a:endParaRPr>
          </a:p>
          <a:p>
            <a:pPr fontAlgn="ctr"/>
            <a:endParaRPr lang="en-US" sz="2000" dirty="0">
              <a:effectLst/>
              <a:latin typeface="Times New Roman" panose="02020603050405020304" pitchFamily="18" charset="0"/>
              <a:cs typeface="Times New Roman" panose="02020603050405020304" pitchFamily="18" charset="0"/>
            </a:endParaRPr>
          </a:p>
          <a:p>
            <a:pPr fontAlgn="ctr"/>
            <a:r>
              <a:rPr lang="en-US" sz="2000" dirty="0">
                <a:effectLst/>
                <a:latin typeface="Times New Roman" panose="02020603050405020304" pitchFamily="18" charset="0"/>
                <a:cs typeface="Times New Roman" panose="02020603050405020304" pitchFamily="18" charset="0"/>
              </a:rPr>
              <a:t>To evaluate the effect of the moth-eye nanostructured metal back electrode on light harvesting of </a:t>
            </a:r>
            <a:r>
              <a:rPr lang="en-US" sz="2000" dirty="0" err="1">
                <a:effectLst/>
                <a:latin typeface="Times New Roman" panose="02020603050405020304" pitchFamily="18" charset="0"/>
                <a:cs typeface="Times New Roman" panose="02020603050405020304" pitchFamily="18" charset="0"/>
              </a:rPr>
              <a:t>PeSCs</a:t>
            </a:r>
            <a:r>
              <a:rPr lang="en-US" sz="2000" dirty="0">
                <a:effectLst/>
                <a:latin typeface="Times New Roman" panose="02020603050405020304" pitchFamily="18" charset="0"/>
                <a:cs typeface="Times New Roman" panose="02020603050405020304" pitchFamily="18" charset="0"/>
              </a:rPr>
              <a:t>, three device architectures were constructed for comparison, including the metal </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cs typeface="Times New Roman" panose="02020603050405020304" pitchFamily="18" charset="0"/>
              </a:rPr>
              <a:t>i</a:t>
            </a:r>
            <a:r>
              <a:rPr lang="en-US" sz="2000" dirty="0">
                <a:effectLst/>
                <a:latin typeface="Times New Roman" panose="02020603050405020304" pitchFamily="18" charset="0"/>
                <a:cs typeface="Times New Roman" panose="02020603050405020304" pitchFamily="18" charset="0"/>
              </a:rPr>
              <a:t>) back electrode with a flat structure</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(ii) with a grating structure </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(iii) moth-eye nanostructure </a:t>
            </a:r>
          </a:p>
          <a:p>
            <a:pPr rtl="0" fontAlgn="ctr"/>
            <a:endParaRPr lang="en-US" sz="20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B1560F6-B3A1-3542-9EDA-13614E66EA36}"/>
              </a:ext>
            </a:extLst>
          </p:cNvPr>
          <p:cNvPicPr>
            <a:picLocks noChangeAspect="1"/>
          </p:cNvPicPr>
          <p:nvPr/>
        </p:nvPicPr>
        <p:blipFill>
          <a:blip r:embed="rId3"/>
          <a:stretch>
            <a:fillRect/>
          </a:stretch>
        </p:blipFill>
        <p:spPr>
          <a:xfrm>
            <a:off x="3353756" y="2824596"/>
            <a:ext cx="4808637" cy="2034716"/>
          </a:xfrm>
          <a:prstGeom prst="rect">
            <a:avLst/>
          </a:prstGeom>
        </p:spPr>
      </p:pic>
    </p:spTree>
    <p:extLst>
      <p:ext uri="{BB962C8B-B14F-4D97-AF65-F5344CB8AC3E}">
        <p14:creationId xmlns:p14="http://schemas.microsoft.com/office/powerpoint/2010/main" val="1082686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4EC60-C533-CA39-9D40-076903EE5740}"/>
              </a:ext>
            </a:extLst>
          </p:cNvPr>
          <p:cNvPicPr>
            <a:picLocks noChangeAspect="1"/>
          </p:cNvPicPr>
          <p:nvPr/>
        </p:nvPicPr>
        <p:blipFill rotWithShape="1">
          <a:blip r:embed="rId2"/>
          <a:srcRect b="66532"/>
          <a:stretch/>
        </p:blipFill>
        <p:spPr>
          <a:xfrm>
            <a:off x="595745" y="429167"/>
            <a:ext cx="2481289" cy="2555407"/>
          </a:xfrm>
          <a:prstGeom prst="rect">
            <a:avLst/>
          </a:prstGeom>
        </p:spPr>
      </p:pic>
      <p:pic>
        <p:nvPicPr>
          <p:cNvPr id="5" name="Picture 4">
            <a:extLst>
              <a:ext uri="{FF2B5EF4-FFF2-40B4-BE49-F238E27FC236}">
                <a16:creationId xmlns:a16="http://schemas.microsoft.com/office/drawing/2014/main" id="{830AE261-C950-7815-A98B-AF70A67EDA27}"/>
              </a:ext>
            </a:extLst>
          </p:cNvPr>
          <p:cNvPicPr>
            <a:picLocks noChangeAspect="1"/>
          </p:cNvPicPr>
          <p:nvPr/>
        </p:nvPicPr>
        <p:blipFill>
          <a:blip r:embed="rId3"/>
          <a:stretch>
            <a:fillRect/>
          </a:stretch>
        </p:blipFill>
        <p:spPr>
          <a:xfrm>
            <a:off x="756621" y="3429000"/>
            <a:ext cx="10758287" cy="2440858"/>
          </a:xfrm>
          <a:prstGeom prst="rect">
            <a:avLst/>
          </a:prstGeom>
        </p:spPr>
      </p:pic>
      <p:pic>
        <p:nvPicPr>
          <p:cNvPr id="6" name="Picture 5">
            <a:extLst>
              <a:ext uri="{FF2B5EF4-FFF2-40B4-BE49-F238E27FC236}">
                <a16:creationId xmlns:a16="http://schemas.microsoft.com/office/drawing/2014/main" id="{6B9D1A39-F4BD-6319-48A5-11F2AAB08F1B}"/>
              </a:ext>
            </a:extLst>
          </p:cNvPr>
          <p:cNvPicPr>
            <a:picLocks noChangeAspect="1"/>
          </p:cNvPicPr>
          <p:nvPr/>
        </p:nvPicPr>
        <p:blipFill rotWithShape="1">
          <a:blip r:embed="rId2"/>
          <a:srcRect t="33527" b="33005"/>
          <a:stretch/>
        </p:blipFill>
        <p:spPr>
          <a:xfrm>
            <a:off x="4681940" y="171398"/>
            <a:ext cx="2731581" cy="2813176"/>
          </a:xfrm>
          <a:prstGeom prst="rect">
            <a:avLst/>
          </a:prstGeom>
        </p:spPr>
      </p:pic>
      <p:pic>
        <p:nvPicPr>
          <p:cNvPr id="7" name="Picture 6">
            <a:extLst>
              <a:ext uri="{FF2B5EF4-FFF2-40B4-BE49-F238E27FC236}">
                <a16:creationId xmlns:a16="http://schemas.microsoft.com/office/drawing/2014/main" id="{F4406DC9-80CA-3F90-832C-743710A60859}"/>
              </a:ext>
            </a:extLst>
          </p:cNvPr>
          <p:cNvPicPr>
            <a:picLocks noChangeAspect="1"/>
          </p:cNvPicPr>
          <p:nvPr/>
        </p:nvPicPr>
        <p:blipFill rotWithShape="1">
          <a:blip r:embed="rId2"/>
          <a:srcRect t="68089"/>
          <a:stretch/>
        </p:blipFill>
        <p:spPr>
          <a:xfrm>
            <a:off x="8992280" y="171398"/>
            <a:ext cx="2603975" cy="2557054"/>
          </a:xfrm>
          <a:prstGeom prst="rect">
            <a:avLst/>
          </a:prstGeom>
        </p:spPr>
      </p:pic>
    </p:spTree>
    <p:extLst>
      <p:ext uri="{BB962C8B-B14F-4D97-AF65-F5344CB8AC3E}">
        <p14:creationId xmlns:p14="http://schemas.microsoft.com/office/powerpoint/2010/main" val="1431462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80EC9A-208C-A3E6-A13A-0E4FAD27D49A}"/>
              </a:ext>
            </a:extLst>
          </p:cNvPr>
          <p:cNvSpPr/>
          <p:nvPr/>
        </p:nvSpPr>
        <p:spPr>
          <a:xfrm>
            <a:off x="522479" y="2087817"/>
            <a:ext cx="9877731" cy="4277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49EAC4-158A-9611-86E9-FE6BCBBA747E}"/>
              </a:ext>
            </a:extLst>
          </p:cNvPr>
          <p:cNvSpPr/>
          <p:nvPr/>
        </p:nvSpPr>
        <p:spPr>
          <a:xfrm>
            <a:off x="522479" y="2382592"/>
            <a:ext cx="740966" cy="4277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4BCF3C-A8DC-8900-9E68-DA15654745CF}"/>
              </a:ext>
            </a:extLst>
          </p:cNvPr>
          <p:cNvSpPr txBox="1"/>
          <p:nvPr/>
        </p:nvSpPr>
        <p:spPr>
          <a:xfrm>
            <a:off x="4055807" y="265471"/>
            <a:ext cx="3779881"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9D53BBA7-50A7-4B62-444F-66D702B64A20}"/>
              </a:ext>
            </a:extLst>
          </p:cNvPr>
          <p:cNvSpPr txBox="1"/>
          <p:nvPr/>
        </p:nvSpPr>
        <p:spPr>
          <a:xfrm>
            <a:off x="446140" y="1070563"/>
            <a:ext cx="10482416" cy="2462213"/>
          </a:xfrm>
          <a:prstGeom prst="rect">
            <a:avLst/>
          </a:prstGeom>
          <a:noFill/>
        </p:spPr>
        <p:txBody>
          <a:bodyPr wrap="square">
            <a:spAutoFit/>
          </a:bodyPr>
          <a:lstStyle/>
          <a:p>
            <a:r>
              <a:rPr lang="en-US" sz="2200" b="1" i="0" dirty="0">
                <a:solidFill>
                  <a:srgbClr val="000000"/>
                </a:solidFill>
                <a:effectLst/>
                <a:latin typeface="Times New Roman" panose="02020603050405020304" pitchFamily="18" charset="0"/>
                <a:cs typeface="Times New Roman" panose="02020603050405020304" pitchFamily="18" charset="0"/>
              </a:rPr>
              <a:t>Title : </a:t>
            </a:r>
            <a:r>
              <a:rPr lang="en-US" sz="2200" b="0" i="0" dirty="0">
                <a:solidFill>
                  <a:srgbClr val="000000"/>
                </a:solidFill>
                <a:effectLst/>
                <a:latin typeface="Times New Roman" panose="02020603050405020304" pitchFamily="18" charset="0"/>
                <a:cs typeface="Times New Roman" panose="02020603050405020304" pitchFamily="18" charset="0"/>
              </a:rPr>
              <a:t>Plasmonic Light Trapping in Thin-film Silicon Solar Cells with Improved Self-Assembled Silver Nanoparticles</a:t>
            </a:r>
          </a:p>
          <a:p>
            <a:endParaRPr lang="en-US" sz="2200" dirty="0">
              <a:solidFill>
                <a:srgbClr val="000000"/>
              </a:solidFill>
              <a:latin typeface="Times New Roman" panose="02020603050405020304" pitchFamily="18" charset="0"/>
              <a:cs typeface="Times New Roman" panose="02020603050405020304" pitchFamily="18" charset="0"/>
            </a:endParaRPr>
          </a:p>
          <a:p>
            <a:r>
              <a:rPr lang="en-US" sz="2200" b="1" i="0" dirty="0">
                <a:solidFill>
                  <a:srgbClr val="000000"/>
                </a:solidFill>
                <a:effectLst/>
                <a:latin typeface="Times New Roman" panose="02020603050405020304" pitchFamily="18" charset="0"/>
                <a:cs typeface="Times New Roman" panose="02020603050405020304" pitchFamily="18" charset="0"/>
              </a:rPr>
              <a:t>Cell : </a:t>
            </a:r>
            <a:r>
              <a:rPr lang="en-US" sz="2200" b="0" i="0" dirty="0">
                <a:solidFill>
                  <a:srgbClr val="000000"/>
                </a:solidFill>
                <a:effectLst/>
                <a:latin typeface="Times New Roman" panose="02020603050405020304" pitchFamily="18" charset="0"/>
                <a:cs typeface="Times New Roman" panose="02020603050405020304" pitchFamily="18" charset="0"/>
              </a:rPr>
              <a:t>glass/Ag (100 nm)/ AZO (60 nm)/Ag NPs/AZO (30 nm)/n-a </a:t>
            </a:r>
            <a:r>
              <a:rPr lang="en-US" sz="2200" b="0" i="0" dirty="0" err="1">
                <a:solidFill>
                  <a:srgbClr val="000000"/>
                </a:solidFill>
                <a:effectLst/>
                <a:latin typeface="Times New Roman" panose="02020603050405020304" pitchFamily="18" charset="0"/>
                <a:cs typeface="Times New Roman" panose="02020603050405020304" pitchFamily="18" charset="0"/>
              </a:rPr>
              <a:t>Si:H</a:t>
            </a:r>
            <a:r>
              <a:rPr lang="en-US" sz="2200" b="0" i="0" dirty="0">
                <a:solidFill>
                  <a:srgbClr val="000000"/>
                </a:solidFill>
                <a:effectLst/>
                <a:latin typeface="Times New Roman" panose="02020603050405020304" pitchFamily="18" charset="0"/>
                <a:cs typeface="Times New Roman" panose="02020603050405020304" pitchFamily="18" charset="0"/>
              </a:rPr>
              <a:t> / </a:t>
            </a:r>
            <a:r>
              <a:rPr lang="en-US" sz="2200" b="0" i="0" dirty="0" err="1">
                <a:solidFill>
                  <a:srgbClr val="000000"/>
                </a:solidFill>
                <a:effectLst/>
                <a:latin typeface="Times New Roman" panose="02020603050405020304" pitchFamily="18" charset="0"/>
                <a:cs typeface="Times New Roman" panose="02020603050405020304" pitchFamily="18" charset="0"/>
              </a:rPr>
              <a:t>i</a:t>
            </a:r>
            <a:r>
              <a:rPr lang="en-US" sz="2200" b="0" i="0" dirty="0">
                <a:solidFill>
                  <a:srgbClr val="000000"/>
                </a:solidFill>
                <a:effectLst/>
                <a:latin typeface="Times New Roman" panose="02020603050405020304" pitchFamily="18" charset="0"/>
                <a:cs typeface="Times New Roman" panose="02020603050405020304" pitchFamily="18" charset="0"/>
              </a:rPr>
              <a:t>-a </a:t>
            </a:r>
            <a:r>
              <a:rPr lang="en-US" sz="2200" b="0" i="0" dirty="0" err="1">
                <a:solidFill>
                  <a:srgbClr val="000000"/>
                </a:solidFill>
                <a:effectLst/>
                <a:latin typeface="Times New Roman" panose="02020603050405020304" pitchFamily="18" charset="0"/>
                <a:cs typeface="Times New Roman" panose="02020603050405020304" pitchFamily="18" charset="0"/>
              </a:rPr>
              <a:t>Si:H</a:t>
            </a:r>
            <a:r>
              <a:rPr lang="en-US" sz="2200" b="0" i="0" dirty="0">
                <a:solidFill>
                  <a:srgbClr val="000000"/>
                </a:solidFill>
                <a:effectLst/>
                <a:latin typeface="Times New Roman" panose="02020603050405020304" pitchFamily="18" charset="0"/>
                <a:cs typeface="Times New Roman" panose="02020603050405020304" pitchFamily="18" charset="0"/>
              </a:rPr>
              <a:t>/ p-a </a:t>
            </a:r>
            <a:r>
              <a:rPr lang="en-US" sz="2200" b="0" i="0" dirty="0" err="1">
                <a:solidFill>
                  <a:srgbClr val="000000"/>
                </a:solidFill>
                <a:effectLst/>
                <a:latin typeface="Times New Roman" panose="02020603050405020304" pitchFamily="18" charset="0"/>
                <a:cs typeface="Times New Roman" panose="02020603050405020304" pitchFamily="18" charset="0"/>
              </a:rPr>
              <a:t>SiC:H</a:t>
            </a: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US" sz="2200" dirty="0">
              <a:solidFill>
                <a:srgbClr val="000000"/>
              </a:solidFill>
              <a:latin typeface="Times New Roman" panose="02020603050405020304" pitchFamily="18" charset="0"/>
              <a:cs typeface="Times New Roman" panose="02020603050405020304" pitchFamily="18" charset="0"/>
            </a:endParaRPr>
          </a:p>
          <a:p>
            <a:r>
              <a:rPr lang="en-US" sz="2200" b="1" dirty="0">
                <a:solidFill>
                  <a:srgbClr val="000000"/>
                </a:solidFill>
                <a:latin typeface="Times New Roman" panose="02020603050405020304" pitchFamily="18" charset="0"/>
                <a:cs typeface="Times New Roman" panose="02020603050405020304" pitchFamily="18" charset="0"/>
              </a:rPr>
              <a:t>Confinement Method : </a:t>
            </a:r>
            <a:r>
              <a:rPr lang="en-US" sz="2200" b="0" i="0" dirty="0">
                <a:solidFill>
                  <a:srgbClr val="000000"/>
                </a:solidFill>
                <a:effectLst/>
                <a:latin typeface="Times New Roman" panose="02020603050405020304" pitchFamily="18" charset="0"/>
                <a:cs typeface="Times New Roman" panose="02020603050405020304" pitchFamily="18" charset="0"/>
              </a:rPr>
              <a:t>plasmonic BR with random arrays of Ag NPs Randomly textured </a:t>
            </a: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3859DEF-1B2D-62CE-389C-B461B892AEAC}"/>
              </a:ext>
            </a:extLst>
          </p:cNvPr>
          <p:cNvPicPr>
            <a:picLocks noChangeAspect="1"/>
          </p:cNvPicPr>
          <p:nvPr/>
        </p:nvPicPr>
        <p:blipFill>
          <a:blip r:embed="rId3"/>
          <a:stretch>
            <a:fillRect/>
          </a:stretch>
        </p:blipFill>
        <p:spPr>
          <a:xfrm>
            <a:off x="2138515" y="3563574"/>
            <a:ext cx="8261695" cy="3206594"/>
          </a:xfrm>
          <a:prstGeom prst="rect">
            <a:avLst/>
          </a:prstGeom>
        </p:spPr>
      </p:pic>
    </p:spTree>
    <p:extLst>
      <p:ext uri="{BB962C8B-B14F-4D97-AF65-F5344CB8AC3E}">
        <p14:creationId xmlns:p14="http://schemas.microsoft.com/office/powerpoint/2010/main" val="4284624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D27815-D68A-7983-5DEA-9810B12F5DF6}"/>
              </a:ext>
            </a:extLst>
          </p:cNvPr>
          <p:cNvPicPr>
            <a:picLocks noChangeAspect="1"/>
          </p:cNvPicPr>
          <p:nvPr/>
        </p:nvPicPr>
        <p:blipFill>
          <a:blip r:embed="rId2"/>
          <a:stretch>
            <a:fillRect/>
          </a:stretch>
        </p:blipFill>
        <p:spPr>
          <a:xfrm>
            <a:off x="1950235" y="311956"/>
            <a:ext cx="7380032" cy="2128068"/>
          </a:xfrm>
          <a:prstGeom prst="rect">
            <a:avLst/>
          </a:prstGeom>
        </p:spPr>
      </p:pic>
      <p:pic>
        <p:nvPicPr>
          <p:cNvPr id="7" name="Picture 6">
            <a:extLst>
              <a:ext uri="{FF2B5EF4-FFF2-40B4-BE49-F238E27FC236}">
                <a16:creationId xmlns:a16="http://schemas.microsoft.com/office/drawing/2014/main" id="{3151F556-561D-974F-D157-E1B835161D71}"/>
              </a:ext>
            </a:extLst>
          </p:cNvPr>
          <p:cNvPicPr>
            <a:picLocks noChangeAspect="1"/>
          </p:cNvPicPr>
          <p:nvPr/>
        </p:nvPicPr>
        <p:blipFill rotWithShape="1">
          <a:blip r:embed="rId3"/>
          <a:srcRect b="49988"/>
          <a:stretch/>
        </p:blipFill>
        <p:spPr>
          <a:xfrm>
            <a:off x="1037874" y="3301439"/>
            <a:ext cx="4896926" cy="3291090"/>
          </a:xfrm>
          <a:prstGeom prst="rect">
            <a:avLst/>
          </a:prstGeom>
        </p:spPr>
      </p:pic>
      <p:pic>
        <p:nvPicPr>
          <p:cNvPr id="8" name="Picture 7">
            <a:extLst>
              <a:ext uri="{FF2B5EF4-FFF2-40B4-BE49-F238E27FC236}">
                <a16:creationId xmlns:a16="http://schemas.microsoft.com/office/drawing/2014/main" id="{A2DC3529-3A0E-B69B-D048-41D61D7B1DA7}"/>
              </a:ext>
            </a:extLst>
          </p:cNvPr>
          <p:cNvPicPr>
            <a:picLocks noChangeAspect="1"/>
          </p:cNvPicPr>
          <p:nvPr/>
        </p:nvPicPr>
        <p:blipFill rotWithShape="1">
          <a:blip r:embed="rId3"/>
          <a:srcRect t="49988"/>
          <a:stretch/>
        </p:blipFill>
        <p:spPr>
          <a:xfrm>
            <a:off x="6207603" y="3421671"/>
            <a:ext cx="4827760" cy="3244605"/>
          </a:xfrm>
          <a:prstGeom prst="rect">
            <a:avLst/>
          </a:prstGeom>
        </p:spPr>
      </p:pic>
    </p:spTree>
    <p:extLst>
      <p:ext uri="{BB962C8B-B14F-4D97-AF65-F5344CB8AC3E}">
        <p14:creationId xmlns:p14="http://schemas.microsoft.com/office/powerpoint/2010/main" val="3509235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5BA9BA-E81D-603B-2BA3-2A849864C8F8}"/>
              </a:ext>
            </a:extLst>
          </p:cNvPr>
          <p:cNvSpPr/>
          <p:nvPr/>
        </p:nvSpPr>
        <p:spPr>
          <a:xfrm>
            <a:off x="446141" y="1843548"/>
            <a:ext cx="5202492" cy="41295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4BCF3C-A8DC-8900-9E68-DA15654745CF}"/>
              </a:ext>
            </a:extLst>
          </p:cNvPr>
          <p:cNvSpPr txBox="1"/>
          <p:nvPr/>
        </p:nvSpPr>
        <p:spPr>
          <a:xfrm>
            <a:off x="4055807" y="265471"/>
            <a:ext cx="3551357" cy="646331"/>
          </a:xfrm>
          <a:prstGeom prst="rect">
            <a:avLst/>
          </a:prstGeom>
          <a:noFill/>
        </p:spPr>
        <p:txBody>
          <a:bodyPr wrap="none" rtlCol="0">
            <a:spAutoFit/>
          </a:bodyPr>
          <a:lstStyle/>
          <a:p>
            <a:r>
              <a:rPr lang="en-US" sz="3600" b="1" dirty="0"/>
              <a:t>Literature Review</a:t>
            </a:r>
          </a:p>
        </p:txBody>
      </p:sp>
      <p:sp>
        <p:nvSpPr>
          <p:cNvPr id="4" name="TextBox 3">
            <a:extLst>
              <a:ext uri="{FF2B5EF4-FFF2-40B4-BE49-F238E27FC236}">
                <a16:creationId xmlns:a16="http://schemas.microsoft.com/office/drawing/2014/main" id="{9D53BBA7-50A7-4B62-444F-66D702B64A20}"/>
              </a:ext>
            </a:extLst>
          </p:cNvPr>
          <p:cNvSpPr txBox="1"/>
          <p:nvPr/>
        </p:nvSpPr>
        <p:spPr>
          <a:xfrm>
            <a:off x="446140" y="1070563"/>
            <a:ext cx="10482416" cy="1754326"/>
          </a:xfrm>
          <a:prstGeom prst="rect">
            <a:avLst/>
          </a:prstGeom>
          <a:noFill/>
        </p:spPr>
        <p:txBody>
          <a:bodyPr wrap="square">
            <a:spAutoFit/>
          </a:bodyPr>
          <a:lstStyle/>
          <a:p>
            <a:r>
              <a:rPr lang="en-US" b="1" i="0" dirty="0">
                <a:solidFill>
                  <a:srgbClr val="000000"/>
                </a:solidFill>
                <a:effectLst/>
                <a:latin typeface="Arial" panose="020B0604020202020204" pitchFamily="34" charset="0"/>
              </a:rPr>
              <a:t>Title : </a:t>
            </a:r>
            <a:r>
              <a:rPr lang="en-US" b="0" i="0" dirty="0">
                <a:solidFill>
                  <a:srgbClr val="000000"/>
                </a:solidFill>
                <a:effectLst/>
                <a:latin typeface="Arial" panose="020B0604020202020204" pitchFamily="34" charset="0"/>
              </a:rPr>
              <a:t>A modified architecture of a perovskite solar cell with an enhanced optical absorption in the visible spectrum</a:t>
            </a:r>
          </a:p>
          <a:p>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Cell : </a:t>
            </a:r>
            <a:r>
              <a:rPr lang="en-US" b="0" i="0" dirty="0">
                <a:solidFill>
                  <a:srgbClr val="000000"/>
                </a:solidFill>
                <a:effectLst/>
                <a:latin typeface="Arial" panose="020B0604020202020204" pitchFamily="34" charset="0"/>
              </a:rPr>
              <a:t>ITO/TiO2/Perovskite/</a:t>
            </a:r>
            <a:r>
              <a:rPr lang="en-US" b="0" i="0" dirty="0" err="1">
                <a:solidFill>
                  <a:srgbClr val="000000"/>
                </a:solidFill>
                <a:effectLst/>
                <a:latin typeface="Arial" panose="020B0604020202020204" pitchFamily="34" charset="0"/>
              </a:rPr>
              <a:t>CuSCN</a:t>
            </a:r>
            <a:r>
              <a:rPr lang="en-US" b="0" i="0" dirty="0">
                <a:solidFill>
                  <a:srgbClr val="000000"/>
                </a:solidFill>
                <a:effectLst/>
                <a:latin typeface="Arial" panose="020B0604020202020204" pitchFamily="34" charset="0"/>
              </a:rPr>
              <a:t>/Back Contact </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Confinement Method : </a:t>
            </a:r>
            <a:r>
              <a:rPr lang="en-US" b="0" i="0" dirty="0">
                <a:solidFill>
                  <a:srgbClr val="000000"/>
                </a:solidFill>
                <a:effectLst/>
                <a:latin typeface="Arial" panose="020B0604020202020204" pitchFamily="34" charset="0"/>
              </a:rPr>
              <a:t>nanostructured PSC with a plasmonic enhancement</a:t>
            </a:r>
            <a:endParaRPr lang="en-US" dirty="0"/>
          </a:p>
        </p:txBody>
      </p:sp>
      <p:pic>
        <p:nvPicPr>
          <p:cNvPr id="5" name="Picture 4">
            <a:extLst>
              <a:ext uri="{FF2B5EF4-FFF2-40B4-BE49-F238E27FC236}">
                <a16:creationId xmlns:a16="http://schemas.microsoft.com/office/drawing/2014/main" id="{235A128E-B40D-294B-E1F6-453FCF107BAA}"/>
              </a:ext>
            </a:extLst>
          </p:cNvPr>
          <p:cNvPicPr>
            <a:picLocks noChangeAspect="1"/>
          </p:cNvPicPr>
          <p:nvPr/>
        </p:nvPicPr>
        <p:blipFill>
          <a:blip r:embed="rId3"/>
          <a:stretch>
            <a:fillRect/>
          </a:stretch>
        </p:blipFill>
        <p:spPr>
          <a:xfrm>
            <a:off x="1140952" y="3190859"/>
            <a:ext cx="9910096" cy="3608879"/>
          </a:xfrm>
          <a:prstGeom prst="rect">
            <a:avLst/>
          </a:prstGeom>
        </p:spPr>
      </p:pic>
    </p:spTree>
    <p:extLst>
      <p:ext uri="{BB962C8B-B14F-4D97-AF65-F5344CB8AC3E}">
        <p14:creationId xmlns:p14="http://schemas.microsoft.com/office/powerpoint/2010/main" val="223997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F1BD4-3225-B73F-032B-32E294D35FF4}"/>
              </a:ext>
            </a:extLst>
          </p:cNvPr>
          <p:cNvPicPr>
            <a:picLocks noChangeAspect="1"/>
          </p:cNvPicPr>
          <p:nvPr/>
        </p:nvPicPr>
        <p:blipFill>
          <a:blip r:embed="rId2"/>
          <a:stretch>
            <a:fillRect/>
          </a:stretch>
        </p:blipFill>
        <p:spPr>
          <a:xfrm>
            <a:off x="825909" y="4382182"/>
            <a:ext cx="6042335" cy="1499870"/>
          </a:xfrm>
          <a:prstGeom prst="rect">
            <a:avLst/>
          </a:prstGeom>
        </p:spPr>
      </p:pic>
      <p:pic>
        <p:nvPicPr>
          <p:cNvPr id="5" name="Picture 4">
            <a:extLst>
              <a:ext uri="{FF2B5EF4-FFF2-40B4-BE49-F238E27FC236}">
                <a16:creationId xmlns:a16="http://schemas.microsoft.com/office/drawing/2014/main" id="{D422C041-51E6-9AEB-08BA-8DFA75C240A3}"/>
              </a:ext>
            </a:extLst>
          </p:cNvPr>
          <p:cNvPicPr>
            <a:picLocks noChangeAspect="1"/>
          </p:cNvPicPr>
          <p:nvPr/>
        </p:nvPicPr>
        <p:blipFill>
          <a:blip r:embed="rId3"/>
          <a:stretch>
            <a:fillRect/>
          </a:stretch>
        </p:blipFill>
        <p:spPr>
          <a:xfrm>
            <a:off x="512222" y="103239"/>
            <a:ext cx="8204075" cy="2991169"/>
          </a:xfrm>
          <a:prstGeom prst="rect">
            <a:avLst/>
          </a:prstGeom>
        </p:spPr>
      </p:pic>
      <p:pic>
        <p:nvPicPr>
          <p:cNvPr id="7" name="Picture 6">
            <a:extLst>
              <a:ext uri="{FF2B5EF4-FFF2-40B4-BE49-F238E27FC236}">
                <a16:creationId xmlns:a16="http://schemas.microsoft.com/office/drawing/2014/main" id="{E3CDA345-AEE0-B4D5-3AD3-11D36EF324AC}"/>
              </a:ext>
            </a:extLst>
          </p:cNvPr>
          <p:cNvPicPr>
            <a:picLocks noChangeAspect="1"/>
          </p:cNvPicPr>
          <p:nvPr/>
        </p:nvPicPr>
        <p:blipFill>
          <a:blip r:embed="rId4"/>
          <a:stretch>
            <a:fillRect/>
          </a:stretch>
        </p:blipFill>
        <p:spPr>
          <a:xfrm>
            <a:off x="7186279" y="3539613"/>
            <a:ext cx="3570887" cy="2816941"/>
          </a:xfrm>
          <a:prstGeom prst="rect">
            <a:avLst/>
          </a:prstGeom>
        </p:spPr>
      </p:pic>
    </p:spTree>
    <p:extLst>
      <p:ext uri="{BB962C8B-B14F-4D97-AF65-F5344CB8AC3E}">
        <p14:creationId xmlns:p14="http://schemas.microsoft.com/office/powerpoint/2010/main" val="3708472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BCF3C-A8DC-8900-9E68-DA15654745CF}"/>
              </a:ext>
            </a:extLst>
          </p:cNvPr>
          <p:cNvSpPr txBox="1"/>
          <p:nvPr/>
        </p:nvSpPr>
        <p:spPr>
          <a:xfrm>
            <a:off x="4055807" y="265471"/>
            <a:ext cx="3551357" cy="646331"/>
          </a:xfrm>
          <a:prstGeom prst="rect">
            <a:avLst/>
          </a:prstGeom>
          <a:noFill/>
        </p:spPr>
        <p:txBody>
          <a:bodyPr wrap="none" rtlCol="0">
            <a:spAutoFit/>
          </a:bodyPr>
          <a:lstStyle/>
          <a:p>
            <a:r>
              <a:rPr lang="en-US" sz="3600" b="1" dirty="0"/>
              <a:t>Literature Review</a:t>
            </a:r>
          </a:p>
        </p:txBody>
      </p:sp>
      <p:sp>
        <p:nvSpPr>
          <p:cNvPr id="11" name="Rectangle 10">
            <a:extLst>
              <a:ext uri="{FF2B5EF4-FFF2-40B4-BE49-F238E27FC236}">
                <a16:creationId xmlns:a16="http://schemas.microsoft.com/office/drawing/2014/main" id="{F2F4358E-656C-5DE6-67B8-C8D5A1AC90C5}"/>
              </a:ext>
            </a:extLst>
          </p:cNvPr>
          <p:cNvSpPr/>
          <p:nvPr/>
        </p:nvSpPr>
        <p:spPr>
          <a:xfrm>
            <a:off x="446140" y="1578077"/>
            <a:ext cx="9877731" cy="4277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53BBA7-50A7-4B62-444F-66D702B64A20}"/>
              </a:ext>
            </a:extLst>
          </p:cNvPr>
          <p:cNvSpPr txBox="1"/>
          <p:nvPr/>
        </p:nvSpPr>
        <p:spPr>
          <a:xfrm>
            <a:off x="446140" y="1070563"/>
            <a:ext cx="10482416" cy="1754326"/>
          </a:xfrm>
          <a:prstGeom prst="rect">
            <a:avLst/>
          </a:prstGeom>
          <a:noFill/>
        </p:spPr>
        <p:txBody>
          <a:bodyPr wrap="square">
            <a:spAutoFit/>
          </a:bodyPr>
          <a:lstStyle/>
          <a:p>
            <a:r>
              <a:rPr lang="en-US" b="1" i="0" dirty="0">
                <a:solidFill>
                  <a:srgbClr val="000000"/>
                </a:solidFill>
                <a:effectLst/>
                <a:latin typeface="Arial" panose="020B0604020202020204" pitchFamily="34" charset="0"/>
              </a:rPr>
              <a:t>Title : </a:t>
            </a:r>
            <a:r>
              <a:rPr lang="en-US" dirty="0"/>
              <a:t>OPTICAL CONFINEMENT IN CHALCOPYRITE BASED SOLAR CELLS</a:t>
            </a:r>
          </a:p>
          <a:p>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Cell : </a:t>
            </a:r>
            <a:r>
              <a:rPr lang="en-US" b="0" i="0" dirty="0" err="1">
                <a:solidFill>
                  <a:srgbClr val="000000"/>
                </a:solidFill>
                <a:effectLst/>
                <a:latin typeface="Arial" panose="020B0604020202020204" pitchFamily="34" charset="0"/>
              </a:rPr>
              <a:t>ZnO:Al</a:t>
            </a:r>
            <a:r>
              <a:rPr lang="en-US" b="0" i="0" dirty="0">
                <a:solidFill>
                  <a:srgbClr val="000000"/>
                </a:solidFill>
                <a:effectLst/>
                <a:latin typeface="Arial" panose="020B0604020202020204" pitchFamily="34" charset="0"/>
              </a:rPr>
              <a:t>(400 nm)/</a:t>
            </a:r>
            <a:r>
              <a:rPr lang="en-US" b="0" i="0" dirty="0" err="1">
                <a:solidFill>
                  <a:srgbClr val="000000"/>
                </a:solidFill>
                <a:effectLst/>
                <a:latin typeface="Arial" panose="020B0604020202020204" pitchFamily="34" charset="0"/>
              </a:rPr>
              <a:t>ZnO</a:t>
            </a:r>
            <a:r>
              <a:rPr lang="en-US" b="0" i="0" dirty="0">
                <a:solidFill>
                  <a:srgbClr val="000000"/>
                </a:solidFill>
                <a:effectLst/>
                <a:latin typeface="Arial" panose="020B0604020202020204" pitchFamily="34" charset="0"/>
              </a:rPr>
              <a:t>(50 nm)/</a:t>
            </a:r>
            <a:r>
              <a:rPr lang="en-US" b="0" i="0" dirty="0" err="1">
                <a:solidFill>
                  <a:srgbClr val="000000"/>
                </a:solidFill>
                <a:effectLst/>
                <a:latin typeface="Arial" panose="020B0604020202020204" pitchFamily="34" charset="0"/>
              </a:rPr>
              <a:t>CdS</a:t>
            </a:r>
            <a:r>
              <a:rPr lang="en-US" b="0" i="0" dirty="0">
                <a:solidFill>
                  <a:srgbClr val="000000"/>
                </a:solidFill>
                <a:effectLst/>
                <a:latin typeface="Arial" panose="020B0604020202020204" pitchFamily="34" charset="0"/>
              </a:rPr>
              <a:t>(40 nm)/CIGS(</a:t>
            </a:r>
            <a:r>
              <a:rPr lang="en-US" b="0" i="0" dirty="0" err="1">
                <a:solidFill>
                  <a:srgbClr val="000000"/>
                </a:solidFill>
                <a:effectLst/>
                <a:latin typeface="Arial" panose="020B0604020202020204" pitchFamily="34" charset="0"/>
              </a:rPr>
              <a:t>dCIGS</a:t>
            </a:r>
            <a:r>
              <a:rPr lang="en-US" b="0" i="0" dirty="0">
                <a:solidFill>
                  <a:srgbClr val="000000"/>
                </a:solidFill>
                <a:effectLst/>
                <a:latin typeface="Arial" panose="020B0604020202020204" pitchFamily="34" charset="0"/>
              </a:rPr>
              <a:t>)/interfacial layer(15 nm)/Mo/glass</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Confinement Method :</a:t>
            </a:r>
          </a:p>
          <a:p>
            <a:endParaRPr lang="en-US" b="1"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id="{EF132039-DC10-2501-FAB4-4A079071121F}"/>
              </a:ext>
            </a:extLst>
          </p:cNvPr>
          <p:cNvSpPr txBox="1"/>
          <p:nvPr/>
        </p:nvSpPr>
        <p:spPr>
          <a:xfrm>
            <a:off x="446140" y="5325772"/>
            <a:ext cx="10917494" cy="923330"/>
          </a:xfrm>
          <a:prstGeom prst="rect">
            <a:avLst/>
          </a:prstGeom>
          <a:noFill/>
        </p:spPr>
        <p:txBody>
          <a:bodyPr wrap="square">
            <a:spAutoFit/>
          </a:bodyPr>
          <a:lstStyle/>
          <a:p>
            <a:r>
              <a:rPr lang="en-US" b="1" dirty="0"/>
              <a:t>Technique 03 : Light management structure</a:t>
            </a:r>
          </a:p>
          <a:p>
            <a:r>
              <a:rPr lang="en-US" dirty="0"/>
              <a:t>Semi-ellipsoidal texture (by non-conformal layer growth)  was introduced to the substrate (</a:t>
            </a:r>
            <a:r>
              <a:rPr lang="en-US" dirty="0" err="1"/>
              <a:t>abosorber</a:t>
            </a:r>
            <a:r>
              <a:rPr lang="en-US" dirty="0"/>
              <a:t>) of the ultra-thin device. (Done by </a:t>
            </a:r>
            <a:r>
              <a:rPr lang="en-US" dirty="0" err="1"/>
              <a:t>Comsol</a:t>
            </a:r>
            <a:r>
              <a:rPr lang="en-US" dirty="0"/>
              <a:t> Multiphysics (version 5.2, Wave optics module),technique "FEM").</a:t>
            </a:r>
          </a:p>
        </p:txBody>
      </p:sp>
      <p:sp>
        <p:nvSpPr>
          <p:cNvPr id="8" name="TextBox 7">
            <a:extLst>
              <a:ext uri="{FF2B5EF4-FFF2-40B4-BE49-F238E27FC236}">
                <a16:creationId xmlns:a16="http://schemas.microsoft.com/office/drawing/2014/main" id="{76B28244-C1F8-2106-E510-F73C9D369A18}"/>
              </a:ext>
            </a:extLst>
          </p:cNvPr>
          <p:cNvSpPr txBox="1"/>
          <p:nvPr/>
        </p:nvSpPr>
        <p:spPr>
          <a:xfrm>
            <a:off x="446140" y="2601951"/>
            <a:ext cx="6692079" cy="2585323"/>
          </a:xfrm>
          <a:prstGeom prst="rect">
            <a:avLst/>
          </a:prstGeom>
          <a:noFill/>
        </p:spPr>
        <p:txBody>
          <a:bodyPr wrap="square">
            <a:spAutoFit/>
          </a:bodyPr>
          <a:lstStyle/>
          <a:p>
            <a:r>
              <a:rPr lang="en-US" b="1" dirty="0"/>
              <a:t>Technique 01 : Photocurrent Boosting </a:t>
            </a:r>
          </a:p>
          <a:p>
            <a:pPr marL="342900" indent="-342900">
              <a:buAutoNum type="alphaUcPeriod"/>
            </a:pPr>
            <a:r>
              <a:rPr lang="en-US" dirty="0" err="1"/>
              <a:t>Minimising</a:t>
            </a:r>
            <a:r>
              <a:rPr lang="en-US" dirty="0"/>
              <a:t> optical losses</a:t>
            </a:r>
          </a:p>
          <a:p>
            <a:pPr lvl="1"/>
            <a:r>
              <a:rPr lang="en-US" dirty="0"/>
              <a:t>Supporting front layers by using novel low-absorbing materials,  starting from the front transparent conductive oxide (TCO) contact [2–4], introducing  alternative window layers [5,6], </a:t>
            </a:r>
          </a:p>
          <a:p>
            <a:r>
              <a:rPr lang="en-US" dirty="0"/>
              <a:t>B. optical back reflectors with local  contacting </a:t>
            </a:r>
          </a:p>
          <a:p>
            <a:r>
              <a:rPr lang="en-US" dirty="0"/>
              <a:t>C. Anti-reflecting structures at front interfaces </a:t>
            </a:r>
          </a:p>
          <a:p>
            <a:r>
              <a:rPr lang="en-US" dirty="0"/>
              <a:t>D. investigating nanotextures [7,13] and metal and dielectric nanoparticles [9,14,15] for light scattering.</a:t>
            </a:r>
          </a:p>
        </p:txBody>
      </p:sp>
      <p:sp>
        <p:nvSpPr>
          <p:cNvPr id="10" name="TextBox 9">
            <a:extLst>
              <a:ext uri="{FF2B5EF4-FFF2-40B4-BE49-F238E27FC236}">
                <a16:creationId xmlns:a16="http://schemas.microsoft.com/office/drawing/2014/main" id="{F5D7BDBF-5617-5452-1433-F2191E74AF78}"/>
              </a:ext>
            </a:extLst>
          </p:cNvPr>
          <p:cNvSpPr txBox="1"/>
          <p:nvPr/>
        </p:nvSpPr>
        <p:spPr>
          <a:xfrm>
            <a:off x="7454079" y="2535522"/>
            <a:ext cx="4291781" cy="2031325"/>
          </a:xfrm>
          <a:prstGeom prst="rect">
            <a:avLst/>
          </a:prstGeom>
          <a:noFill/>
        </p:spPr>
        <p:txBody>
          <a:bodyPr wrap="square">
            <a:spAutoFit/>
          </a:bodyPr>
          <a:lstStyle/>
          <a:p>
            <a:r>
              <a:rPr lang="en-US" b="1" dirty="0"/>
              <a:t>Technique 02:  Light Trapping</a:t>
            </a:r>
          </a:p>
          <a:p>
            <a:r>
              <a:rPr lang="en-US" dirty="0"/>
              <a:t>1. Anti-reflection at front interfaces,</a:t>
            </a:r>
          </a:p>
          <a:p>
            <a:r>
              <a:rPr lang="en-US" dirty="0"/>
              <a:t>2. High reflection at back contact (</a:t>
            </a:r>
            <a:r>
              <a:rPr lang="en-US" dirty="0" err="1"/>
              <a:t>ZrN</a:t>
            </a:r>
            <a:r>
              <a:rPr lang="en-US" dirty="0"/>
              <a:t>)</a:t>
            </a:r>
          </a:p>
          <a:p>
            <a:r>
              <a:rPr lang="en-US" dirty="0"/>
              <a:t>	Introduction of a highly reflective</a:t>
            </a:r>
          </a:p>
          <a:p>
            <a:r>
              <a:rPr lang="en-US" dirty="0"/>
              <a:t>	Highly diffusive back reflector</a:t>
            </a:r>
          </a:p>
          <a:p>
            <a:r>
              <a:rPr lang="en-US" dirty="0"/>
              <a:t>3. Light scattering</a:t>
            </a:r>
          </a:p>
          <a:p>
            <a:r>
              <a:rPr lang="en-US" dirty="0"/>
              <a:t>4. Optical Path Enhancement</a:t>
            </a:r>
          </a:p>
        </p:txBody>
      </p:sp>
    </p:spTree>
    <p:extLst>
      <p:ext uri="{BB962C8B-B14F-4D97-AF65-F5344CB8AC3E}">
        <p14:creationId xmlns:p14="http://schemas.microsoft.com/office/powerpoint/2010/main" val="2950332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FD8219-436F-FA7D-044C-DB1D4AD2DB9A}"/>
              </a:ext>
            </a:extLst>
          </p:cNvPr>
          <p:cNvSpPr txBox="1"/>
          <p:nvPr/>
        </p:nvSpPr>
        <p:spPr>
          <a:xfrm>
            <a:off x="7293961" y="1411121"/>
            <a:ext cx="4794800" cy="3416320"/>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ultra-thin Cu(</a:t>
            </a:r>
            <a:r>
              <a:rPr lang="en-US" sz="2400" dirty="0" err="1">
                <a:latin typeface="Times New Roman" panose="02020603050405020304" pitchFamily="18" charset="0"/>
                <a:cs typeface="Times New Roman" panose="02020603050405020304" pitchFamily="18" charset="0"/>
              </a:rPr>
              <a:t>In,Ga</a:t>
            </a:r>
            <a:r>
              <a:rPr lang="en-US" sz="2400" dirty="0">
                <a:latin typeface="Times New Roman" panose="02020603050405020304" pitchFamily="18" charset="0"/>
                <a:cs typeface="Times New Roman" panose="02020603050405020304" pitchFamily="18" charset="0"/>
              </a:rPr>
              <a:t>)Se2 devices highly reflective back contact is inevitable </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Light scattering can double the short-circuit current gain in ultra-thin devices.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Rigorous optical simulations revealed potential for &gt; 22 % gain in ultra-thin device.</a:t>
            </a:r>
          </a:p>
        </p:txBody>
      </p:sp>
      <p:pic>
        <p:nvPicPr>
          <p:cNvPr id="5" name="Picture 4">
            <a:extLst>
              <a:ext uri="{FF2B5EF4-FFF2-40B4-BE49-F238E27FC236}">
                <a16:creationId xmlns:a16="http://schemas.microsoft.com/office/drawing/2014/main" id="{CA4E8399-183F-F5D3-2361-ED1F5101D701}"/>
              </a:ext>
            </a:extLst>
          </p:cNvPr>
          <p:cNvPicPr>
            <a:picLocks noChangeAspect="1"/>
          </p:cNvPicPr>
          <p:nvPr/>
        </p:nvPicPr>
        <p:blipFill>
          <a:blip r:embed="rId2"/>
          <a:stretch>
            <a:fillRect/>
          </a:stretch>
        </p:blipFill>
        <p:spPr>
          <a:xfrm>
            <a:off x="3895146" y="571252"/>
            <a:ext cx="3398815" cy="5715495"/>
          </a:xfrm>
          <a:prstGeom prst="rect">
            <a:avLst/>
          </a:prstGeom>
        </p:spPr>
      </p:pic>
      <p:pic>
        <p:nvPicPr>
          <p:cNvPr id="7" name="Picture 6">
            <a:extLst>
              <a:ext uri="{FF2B5EF4-FFF2-40B4-BE49-F238E27FC236}">
                <a16:creationId xmlns:a16="http://schemas.microsoft.com/office/drawing/2014/main" id="{B9F3E3D4-7B6F-2BE9-9154-274DBF6492B2}"/>
              </a:ext>
            </a:extLst>
          </p:cNvPr>
          <p:cNvPicPr>
            <a:picLocks noChangeAspect="1"/>
          </p:cNvPicPr>
          <p:nvPr/>
        </p:nvPicPr>
        <p:blipFill>
          <a:blip r:embed="rId3"/>
          <a:stretch>
            <a:fillRect/>
          </a:stretch>
        </p:blipFill>
        <p:spPr>
          <a:xfrm>
            <a:off x="182709" y="619705"/>
            <a:ext cx="3453122" cy="5899082"/>
          </a:xfrm>
          <a:prstGeom prst="rect">
            <a:avLst/>
          </a:prstGeom>
        </p:spPr>
      </p:pic>
    </p:spTree>
    <p:extLst>
      <p:ext uri="{BB962C8B-B14F-4D97-AF65-F5344CB8AC3E}">
        <p14:creationId xmlns:p14="http://schemas.microsoft.com/office/powerpoint/2010/main" val="8992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231970" y="1279790"/>
            <a:ext cx="0" cy="1832388"/>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511893" y="1508390"/>
            <a:ext cx="11458675" cy="1569660"/>
          </a:xfrm>
          <a:prstGeom prst="rect">
            <a:avLst/>
          </a:prstGeom>
          <a:noFill/>
        </p:spPr>
        <p:txBody>
          <a:bodyPr wrap="square">
            <a:spAutoFit/>
          </a:bodyPr>
          <a:lstStyle/>
          <a:p>
            <a:pPr algn="just"/>
            <a:r>
              <a:rPr lang="en-US" sz="2400" kern="0" dirty="0">
                <a:effectLst/>
                <a:latin typeface="Times New Roman" panose="02020603050405020304" pitchFamily="18" charset="0"/>
                <a:ea typeface="Calibri" panose="020F0502020204030204" pitchFamily="34" charset="0"/>
              </a:rPr>
              <a:t>Among all the renewable sources, Solar photovoltaic (PV) technology, in particular, has seen a remarkable 82% cost reduction from 2010 to 2019, according to the International Renewable Energy Agency (IRENA) </a:t>
            </a:r>
            <a:r>
              <a:rPr lang="en-US" sz="2400" kern="0" dirty="0">
                <a:solidFill>
                  <a:srgbClr val="000000"/>
                </a:solidFill>
                <a:effectLst/>
                <a:latin typeface="Times New Roman" panose="02020603050405020304" pitchFamily="18" charset="0"/>
                <a:ea typeface="Calibri" panose="020F0502020204030204" pitchFamily="34" charset="0"/>
              </a:rPr>
              <a:t>[1]</a:t>
            </a:r>
            <a:r>
              <a:rPr lang="en-US" sz="2400" kern="0" dirty="0">
                <a:effectLst/>
                <a:latin typeface="Times New Roman" panose="02020603050405020304" pitchFamily="18" charset="0"/>
                <a:ea typeface="Calibri" panose="020F0502020204030204" pitchFamily="34" charset="0"/>
              </a:rPr>
              <a:t>. </a:t>
            </a:r>
          </a:p>
          <a:p>
            <a:pPr algn="just"/>
            <a:endParaRPr lang="en-US" sz="2400" kern="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5084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0248DC-18BD-4695-915B-6AEE64D04698}"/>
              </a:ext>
            </a:extLst>
          </p:cNvPr>
          <p:cNvPicPr>
            <a:picLocks noChangeAspect="1"/>
          </p:cNvPicPr>
          <p:nvPr/>
        </p:nvPicPr>
        <p:blipFill>
          <a:blip r:embed="rId2"/>
          <a:stretch>
            <a:fillRect/>
          </a:stretch>
        </p:blipFill>
        <p:spPr>
          <a:xfrm>
            <a:off x="2743719" y="1147762"/>
            <a:ext cx="6305550" cy="4562475"/>
          </a:xfrm>
          <a:prstGeom prst="rect">
            <a:avLst/>
          </a:prstGeom>
        </p:spPr>
      </p:pic>
      <p:sp>
        <p:nvSpPr>
          <p:cNvPr id="3" name="TextBox 2">
            <a:extLst>
              <a:ext uri="{FF2B5EF4-FFF2-40B4-BE49-F238E27FC236}">
                <a16:creationId xmlns:a16="http://schemas.microsoft.com/office/drawing/2014/main" id="{CE6547B8-97BE-4B19-9C3E-B33EA6FCF392}"/>
              </a:ext>
            </a:extLst>
          </p:cNvPr>
          <p:cNvSpPr txBox="1"/>
          <p:nvPr/>
        </p:nvSpPr>
        <p:spPr>
          <a:xfrm>
            <a:off x="0" y="249382"/>
            <a:ext cx="3197222" cy="461665"/>
          </a:xfrm>
          <a:prstGeom prst="rect">
            <a:avLst/>
          </a:prstGeom>
          <a:solidFill>
            <a:srgbClr val="393B7C"/>
          </a:solidFill>
        </p:spPr>
        <p:txBody>
          <a:bodyPr wrap="none" rtlCol="0">
            <a:spAutoFit/>
          </a:bodyPr>
          <a:lstStyle/>
          <a:p>
            <a:r>
              <a:rPr lang="en-US" sz="2400" b="1" dirty="0">
                <a:solidFill>
                  <a:schemeClr val="bg1"/>
                </a:solidFill>
              </a:rPr>
              <a:t>Semi Ellipsoidal Texture</a:t>
            </a:r>
          </a:p>
        </p:txBody>
      </p:sp>
    </p:spTree>
    <p:extLst>
      <p:ext uri="{BB962C8B-B14F-4D97-AF65-F5344CB8AC3E}">
        <p14:creationId xmlns:p14="http://schemas.microsoft.com/office/powerpoint/2010/main" val="271811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231970" y="1279790"/>
            <a:ext cx="0" cy="1832388"/>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511893" y="1508390"/>
            <a:ext cx="11458675" cy="1569660"/>
          </a:xfrm>
          <a:prstGeom prst="rect">
            <a:avLst/>
          </a:prstGeom>
          <a:noFill/>
        </p:spPr>
        <p:txBody>
          <a:bodyPr wrap="square">
            <a:spAutoFit/>
          </a:bodyPr>
          <a:lstStyle/>
          <a:p>
            <a:pPr algn="just"/>
            <a:r>
              <a:rPr lang="en-US" sz="2400" kern="0" dirty="0">
                <a:effectLst/>
                <a:latin typeface="Times New Roman" panose="02020603050405020304" pitchFamily="18" charset="0"/>
                <a:ea typeface="Calibri" panose="020F0502020204030204" pitchFamily="34" charset="0"/>
              </a:rPr>
              <a:t>Among all the renewable sources, Solar photovoltaic (PV) technology, in particular, has seen a remarkable 82% cost reduction from 2010 to 2019, according to the International Renewable Energy Agency (IRENA) </a:t>
            </a:r>
            <a:r>
              <a:rPr lang="en-US" sz="2400" kern="0" dirty="0">
                <a:solidFill>
                  <a:srgbClr val="000000"/>
                </a:solidFill>
                <a:effectLst/>
                <a:latin typeface="Times New Roman" panose="02020603050405020304" pitchFamily="18" charset="0"/>
                <a:ea typeface="Calibri" panose="020F0502020204030204" pitchFamily="34" charset="0"/>
              </a:rPr>
              <a:t>[1]</a:t>
            </a:r>
            <a:r>
              <a:rPr lang="en-US" sz="2400" kern="0" dirty="0">
                <a:effectLst/>
                <a:latin typeface="Times New Roman" panose="02020603050405020304" pitchFamily="18" charset="0"/>
                <a:ea typeface="Calibri" panose="020F0502020204030204" pitchFamily="34" charset="0"/>
              </a:rPr>
              <a:t>. </a:t>
            </a:r>
          </a:p>
          <a:p>
            <a:pPr algn="just"/>
            <a:endParaRPr lang="en-US" sz="2400" kern="0" dirty="0">
              <a:latin typeface="Times New Roman" panose="02020603050405020304" pitchFamily="18" charset="0"/>
              <a:ea typeface="Calibri" panose="020F0502020204030204" pitchFamily="34" charset="0"/>
            </a:endParaRPr>
          </a:p>
        </p:txBody>
      </p:sp>
      <p:cxnSp>
        <p:nvCxnSpPr>
          <p:cNvPr id="27" name="Straight Connector 26">
            <a:extLst>
              <a:ext uri="{FF2B5EF4-FFF2-40B4-BE49-F238E27FC236}">
                <a16:creationId xmlns:a16="http://schemas.microsoft.com/office/drawing/2014/main" id="{3812154B-B048-BF9E-8685-724DF1BA4501}"/>
              </a:ext>
            </a:extLst>
          </p:cNvPr>
          <p:cNvCxnSpPr>
            <a:cxnSpLocks/>
          </p:cNvCxnSpPr>
          <p:nvPr/>
        </p:nvCxnSpPr>
        <p:spPr>
          <a:xfrm>
            <a:off x="231970" y="3465513"/>
            <a:ext cx="0" cy="2888196"/>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8059143F-C838-EB95-21F4-6452294C9BF3}"/>
              </a:ext>
            </a:extLst>
          </p:cNvPr>
          <p:cNvGraphicFramePr>
            <a:graphicFrameLocks noGrp="1"/>
          </p:cNvGraphicFramePr>
          <p:nvPr/>
        </p:nvGraphicFramePr>
        <p:xfrm>
          <a:off x="4132988" y="3642791"/>
          <a:ext cx="7817107" cy="2545584"/>
        </p:xfrm>
        <a:graphic>
          <a:graphicData uri="http://schemas.openxmlformats.org/drawingml/2006/table">
            <a:tbl>
              <a:tblPr/>
              <a:tblGrid>
                <a:gridCol w="3748027">
                  <a:extLst>
                    <a:ext uri="{9D8B030D-6E8A-4147-A177-3AD203B41FA5}">
                      <a16:colId xmlns:a16="http://schemas.microsoft.com/office/drawing/2014/main" val="3005201577"/>
                    </a:ext>
                  </a:extLst>
                </a:gridCol>
                <a:gridCol w="4069080">
                  <a:extLst>
                    <a:ext uri="{9D8B030D-6E8A-4147-A177-3AD203B41FA5}">
                      <a16:colId xmlns:a16="http://schemas.microsoft.com/office/drawing/2014/main" val="3068270376"/>
                    </a:ext>
                  </a:extLst>
                </a:gridCol>
              </a:tblGrid>
              <a:tr h="529139">
                <a:tc gridSpan="2">
                  <a:txBody>
                    <a:bodyPr/>
                    <a:lstStyle/>
                    <a:p>
                      <a:pPr algn="ctr" rtl="0" fontAlgn="b"/>
                      <a:r>
                        <a:rPr lang="en-US" sz="2400" b="1" dirty="0">
                          <a:solidFill>
                            <a:schemeClr val="tx1"/>
                          </a:solidFill>
                          <a:effectLst/>
                          <a:latin typeface="Times New Roman" panose="02020603050405020304" pitchFamily="18" charset="0"/>
                          <a:cs typeface="Times New Roman" panose="02020603050405020304" pitchFamily="18" charset="0"/>
                        </a:rPr>
                        <a:t>Different types of Solar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720243432"/>
                  </a:ext>
                </a:extLst>
              </a:tr>
              <a:tr h="160020">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Crystalline Silicon (c-Si)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Multijunction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128426"/>
                  </a:ext>
                </a:extLst>
              </a:tr>
              <a:tr h="160020">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Thin-Film Solar cell</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Tandem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2242"/>
                  </a:ext>
                </a:extLst>
              </a:tr>
              <a:tr h="160020">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Organic Cell</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Quantum Dot Solar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460135"/>
                  </a:ext>
                </a:extLst>
              </a:tr>
              <a:tr h="160020">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Perovskite Solar Cell</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Organic-Inorganic Hybrid Solar Cells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9336"/>
                  </a:ext>
                </a:extLst>
              </a:tr>
              <a:tr h="254302">
                <a:tc>
                  <a:txBody>
                    <a:bodyPr/>
                    <a:lstStyle/>
                    <a:p>
                      <a:pPr rtl="0" fontAlgn="b">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 Dye-Sensitized Solar Cells (DSSC)</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pP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057975"/>
                  </a:ext>
                </a:extLst>
              </a:tr>
            </a:tbl>
          </a:graphicData>
        </a:graphic>
      </p:graphicFrame>
      <p:sp>
        <p:nvSpPr>
          <p:cNvPr id="6" name="TextBox 5">
            <a:extLst>
              <a:ext uri="{FF2B5EF4-FFF2-40B4-BE49-F238E27FC236}">
                <a16:creationId xmlns:a16="http://schemas.microsoft.com/office/drawing/2014/main" id="{A64758F3-A652-FA89-134D-0589956BB541}"/>
              </a:ext>
            </a:extLst>
          </p:cNvPr>
          <p:cNvSpPr txBox="1"/>
          <p:nvPr/>
        </p:nvSpPr>
        <p:spPr>
          <a:xfrm>
            <a:off x="405349" y="4124781"/>
            <a:ext cx="3554260" cy="1569660"/>
          </a:xfrm>
          <a:prstGeom prst="rect">
            <a:avLst/>
          </a:prstGeom>
          <a:noFill/>
        </p:spPr>
        <p:txBody>
          <a:bodyPr wrap="square">
            <a:spAutoFit/>
          </a:bodyPr>
          <a:lstStyle/>
          <a:p>
            <a:pPr algn="just"/>
            <a:r>
              <a:rPr lang="en-US" sz="2400" kern="0" dirty="0">
                <a:effectLst/>
                <a:latin typeface="Times New Roman" panose="02020603050405020304" pitchFamily="18" charset="0"/>
                <a:ea typeface="Calibri" panose="020F0502020204030204" pitchFamily="34" charset="0"/>
              </a:rPr>
              <a:t>With the progression of research, we have seen different types of solar cells emerging.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07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152851" y="159347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225692" y="783998"/>
            <a:ext cx="1053620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light is not confined well within a solar cell, it can experience multiple outcomes : </a:t>
            </a:r>
          </a:p>
        </p:txBody>
      </p:sp>
      <p:sp>
        <p:nvSpPr>
          <p:cNvPr id="3" name="TextBox 2">
            <a:extLst>
              <a:ext uri="{FF2B5EF4-FFF2-40B4-BE49-F238E27FC236}">
                <a16:creationId xmlns:a16="http://schemas.microsoft.com/office/drawing/2014/main" id="{A62E3B8C-EA3F-EA6F-7086-1954D3445BE0}"/>
              </a:ext>
            </a:extLst>
          </p:cNvPr>
          <p:cNvSpPr txBox="1"/>
          <p:nvPr/>
        </p:nvSpPr>
        <p:spPr>
          <a:xfrm>
            <a:off x="2097402" y="1590994"/>
            <a:ext cx="9941741"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Some of the light may be reflected off the surface of the cell and eventually fail to interact with the active materials of the cell itself.</a:t>
            </a:r>
          </a:p>
        </p:txBody>
      </p:sp>
      <p:sp>
        <p:nvSpPr>
          <p:cNvPr id="7" name="TextBox 6">
            <a:extLst>
              <a:ext uri="{FF2B5EF4-FFF2-40B4-BE49-F238E27FC236}">
                <a16:creationId xmlns:a16="http://schemas.microsoft.com/office/drawing/2014/main" id="{F85749E0-3B29-10C0-C6CC-CE85CC9AEBB3}"/>
              </a:ext>
            </a:extLst>
          </p:cNvPr>
          <p:cNvSpPr txBox="1"/>
          <p:nvPr/>
        </p:nvSpPr>
        <p:spPr>
          <a:xfrm>
            <a:off x="327885" y="1662266"/>
            <a:ext cx="1594485"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Reflection</a:t>
            </a:r>
            <a:endParaRPr lang="en-US" sz="2400" dirty="0">
              <a:solidFill>
                <a:schemeClr val="bg1"/>
              </a:solidFill>
            </a:endParaRPr>
          </a:p>
        </p:txBody>
      </p:sp>
    </p:spTree>
    <p:extLst>
      <p:ext uri="{BB962C8B-B14F-4D97-AF65-F5344CB8AC3E}">
        <p14:creationId xmlns:p14="http://schemas.microsoft.com/office/powerpoint/2010/main" val="27094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152851" y="159347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225692" y="783998"/>
            <a:ext cx="1053620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light is not confined well within a solar cell, it can experience multiple outcomes : </a:t>
            </a:r>
          </a:p>
        </p:txBody>
      </p:sp>
      <p:sp>
        <p:nvSpPr>
          <p:cNvPr id="3" name="TextBox 2">
            <a:extLst>
              <a:ext uri="{FF2B5EF4-FFF2-40B4-BE49-F238E27FC236}">
                <a16:creationId xmlns:a16="http://schemas.microsoft.com/office/drawing/2014/main" id="{A62E3B8C-EA3F-EA6F-7086-1954D3445BE0}"/>
              </a:ext>
            </a:extLst>
          </p:cNvPr>
          <p:cNvSpPr txBox="1"/>
          <p:nvPr/>
        </p:nvSpPr>
        <p:spPr>
          <a:xfrm>
            <a:off x="5303519" y="2399182"/>
            <a:ext cx="6735623"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Not all the incident light is absorbed in the active material of the solar cell. </a:t>
            </a:r>
          </a:p>
        </p:txBody>
      </p:sp>
      <p:sp>
        <p:nvSpPr>
          <p:cNvPr id="7" name="TextBox 6">
            <a:extLst>
              <a:ext uri="{FF2B5EF4-FFF2-40B4-BE49-F238E27FC236}">
                <a16:creationId xmlns:a16="http://schemas.microsoft.com/office/drawing/2014/main" id="{F85749E0-3B29-10C0-C6CC-CE85CC9AEBB3}"/>
              </a:ext>
            </a:extLst>
          </p:cNvPr>
          <p:cNvSpPr txBox="1"/>
          <p:nvPr/>
        </p:nvSpPr>
        <p:spPr>
          <a:xfrm>
            <a:off x="327885" y="1662266"/>
            <a:ext cx="1594485"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Reflection</a:t>
            </a:r>
            <a:endParaRPr lang="en-US" sz="2400" dirty="0">
              <a:solidFill>
                <a:schemeClr val="bg1"/>
              </a:solidFill>
            </a:endParaRPr>
          </a:p>
        </p:txBody>
      </p:sp>
      <p:cxnSp>
        <p:nvCxnSpPr>
          <p:cNvPr id="2" name="Straight Connector 1">
            <a:extLst>
              <a:ext uri="{FF2B5EF4-FFF2-40B4-BE49-F238E27FC236}">
                <a16:creationId xmlns:a16="http://schemas.microsoft.com/office/drawing/2014/main" id="{A3CDF317-5136-BB46-5468-15E2B6C4DA9F}"/>
              </a:ext>
            </a:extLst>
          </p:cNvPr>
          <p:cNvCxnSpPr>
            <a:cxnSpLocks/>
          </p:cNvCxnSpPr>
          <p:nvPr/>
        </p:nvCxnSpPr>
        <p:spPr>
          <a:xfrm>
            <a:off x="152851" y="2399182"/>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D0A84A-E389-66C3-22AB-2AB66826926C}"/>
              </a:ext>
            </a:extLst>
          </p:cNvPr>
          <p:cNvSpPr txBox="1"/>
          <p:nvPr/>
        </p:nvSpPr>
        <p:spPr>
          <a:xfrm>
            <a:off x="327886" y="2467974"/>
            <a:ext cx="4678454"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Absorption in Non-Active Layers</a:t>
            </a:r>
            <a:endParaRPr lang="en-US" sz="2400" dirty="0">
              <a:solidFill>
                <a:schemeClr val="bg1"/>
              </a:solidFill>
            </a:endParaRPr>
          </a:p>
        </p:txBody>
      </p:sp>
    </p:spTree>
    <p:extLst>
      <p:ext uri="{BB962C8B-B14F-4D97-AF65-F5344CB8AC3E}">
        <p14:creationId xmlns:p14="http://schemas.microsoft.com/office/powerpoint/2010/main" val="16794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A46FB9-6EF1-1CFC-CD06-6A1D37DCF28C}"/>
              </a:ext>
            </a:extLst>
          </p:cNvPr>
          <p:cNvCxnSpPr>
            <a:cxnSpLocks/>
          </p:cNvCxnSpPr>
          <p:nvPr/>
        </p:nvCxnSpPr>
        <p:spPr>
          <a:xfrm>
            <a:off x="152851" y="1593474"/>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CEEE11-AC8A-FE4E-FB62-43115A069081}"/>
              </a:ext>
            </a:extLst>
          </p:cNvPr>
          <p:cNvSpPr/>
          <p:nvPr/>
        </p:nvSpPr>
        <p:spPr>
          <a:xfrm>
            <a:off x="-10574" y="146410"/>
            <a:ext cx="2441802" cy="558027"/>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BB6491B-3484-6EB0-0A3C-97456187C103}"/>
              </a:ext>
            </a:extLst>
          </p:cNvPr>
          <p:cNvSpPr txBox="1">
            <a:spLocks/>
          </p:cNvSpPr>
          <p:nvPr/>
        </p:nvSpPr>
        <p:spPr>
          <a:xfrm>
            <a:off x="-10575" y="136562"/>
            <a:ext cx="3964915" cy="7068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Background</a:t>
            </a:r>
          </a:p>
        </p:txBody>
      </p:sp>
      <p:sp>
        <p:nvSpPr>
          <p:cNvPr id="22" name="TextBox 21">
            <a:extLst>
              <a:ext uri="{FF2B5EF4-FFF2-40B4-BE49-F238E27FC236}">
                <a16:creationId xmlns:a16="http://schemas.microsoft.com/office/drawing/2014/main" id="{42C42DBE-71BD-4BAD-9E92-F9D303F3D752}"/>
              </a:ext>
            </a:extLst>
          </p:cNvPr>
          <p:cNvSpPr txBox="1"/>
          <p:nvPr/>
        </p:nvSpPr>
        <p:spPr>
          <a:xfrm>
            <a:off x="225692" y="783998"/>
            <a:ext cx="1053620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light is not confined well within a solar cell, it can experience multiple outcomes : </a:t>
            </a:r>
          </a:p>
        </p:txBody>
      </p:sp>
      <p:sp>
        <p:nvSpPr>
          <p:cNvPr id="3" name="TextBox 2">
            <a:extLst>
              <a:ext uri="{FF2B5EF4-FFF2-40B4-BE49-F238E27FC236}">
                <a16:creationId xmlns:a16="http://schemas.microsoft.com/office/drawing/2014/main" id="{A62E3B8C-EA3F-EA6F-7086-1954D3445BE0}"/>
              </a:ext>
            </a:extLst>
          </p:cNvPr>
          <p:cNvSpPr txBox="1"/>
          <p:nvPr/>
        </p:nvSpPr>
        <p:spPr>
          <a:xfrm>
            <a:off x="2606255" y="3179124"/>
            <a:ext cx="9432887"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Some of light might pass through the cell entirely without being absorbed, resulting in a loss of energy.</a:t>
            </a:r>
          </a:p>
        </p:txBody>
      </p:sp>
      <p:sp>
        <p:nvSpPr>
          <p:cNvPr id="7" name="TextBox 6">
            <a:extLst>
              <a:ext uri="{FF2B5EF4-FFF2-40B4-BE49-F238E27FC236}">
                <a16:creationId xmlns:a16="http://schemas.microsoft.com/office/drawing/2014/main" id="{F85749E0-3B29-10C0-C6CC-CE85CC9AEBB3}"/>
              </a:ext>
            </a:extLst>
          </p:cNvPr>
          <p:cNvSpPr txBox="1"/>
          <p:nvPr/>
        </p:nvSpPr>
        <p:spPr>
          <a:xfrm>
            <a:off x="327885" y="1662266"/>
            <a:ext cx="1594485"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Reflection</a:t>
            </a:r>
            <a:endParaRPr lang="en-US" sz="2400" dirty="0">
              <a:solidFill>
                <a:schemeClr val="bg1"/>
              </a:solidFill>
            </a:endParaRPr>
          </a:p>
        </p:txBody>
      </p:sp>
      <p:cxnSp>
        <p:nvCxnSpPr>
          <p:cNvPr id="2" name="Straight Connector 1">
            <a:extLst>
              <a:ext uri="{FF2B5EF4-FFF2-40B4-BE49-F238E27FC236}">
                <a16:creationId xmlns:a16="http://schemas.microsoft.com/office/drawing/2014/main" id="{A3CDF317-5136-BB46-5468-15E2B6C4DA9F}"/>
              </a:ext>
            </a:extLst>
          </p:cNvPr>
          <p:cNvCxnSpPr>
            <a:cxnSpLocks/>
          </p:cNvCxnSpPr>
          <p:nvPr/>
        </p:nvCxnSpPr>
        <p:spPr>
          <a:xfrm>
            <a:off x="152851" y="2399182"/>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D0A84A-E389-66C3-22AB-2AB66826926C}"/>
              </a:ext>
            </a:extLst>
          </p:cNvPr>
          <p:cNvSpPr txBox="1"/>
          <p:nvPr/>
        </p:nvSpPr>
        <p:spPr>
          <a:xfrm>
            <a:off x="327886" y="2467974"/>
            <a:ext cx="4678454"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Absorption in Non-Active Layers</a:t>
            </a:r>
            <a:endParaRPr lang="en-US" sz="2400" dirty="0">
              <a:solidFill>
                <a:schemeClr val="bg1"/>
              </a:solidFill>
            </a:endParaRPr>
          </a:p>
        </p:txBody>
      </p:sp>
      <p:cxnSp>
        <p:nvCxnSpPr>
          <p:cNvPr id="9" name="Straight Connector 8">
            <a:extLst>
              <a:ext uri="{FF2B5EF4-FFF2-40B4-BE49-F238E27FC236}">
                <a16:creationId xmlns:a16="http://schemas.microsoft.com/office/drawing/2014/main" id="{627175D6-6E60-01E0-282B-380DD58CCE6A}"/>
              </a:ext>
            </a:extLst>
          </p:cNvPr>
          <p:cNvCxnSpPr>
            <a:cxnSpLocks/>
          </p:cNvCxnSpPr>
          <p:nvPr/>
        </p:nvCxnSpPr>
        <p:spPr>
          <a:xfrm>
            <a:off x="152851" y="3204890"/>
            <a:ext cx="0" cy="666974"/>
          </a:xfrm>
          <a:prstGeom prst="line">
            <a:avLst/>
          </a:prstGeom>
          <a:ln w="76200">
            <a:solidFill>
              <a:srgbClr val="393B7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5025ED-819E-71C2-4A24-1F3626DC7768}"/>
              </a:ext>
            </a:extLst>
          </p:cNvPr>
          <p:cNvSpPr txBox="1"/>
          <p:nvPr/>
        </p:nvSpPr>
        <p:spPr>
          <a:xfrm>
            <a:off x="327885" y="3273682"/>
            <a:ext cx="2103338" cy="461665"/>
          </a:xfrm>
          <a:prstGeom prst="rect">
            <a:avLst/>
          </a:prstGeom>
          <a:solidFill>
            <a:srgbClr val="393B7C"/>
          </a:solid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Transmission</a:t>
            </a:r>
            <a:endParaRPr lang="en-US" sz="2400" dirty="0">
              <a:solidFill>
                <a:schemeClr val="bg1"/>
              </a:solidFill>
            </a:endParaRPr>
          </a:p>
        </p:txBody>
      </p:sp>
    </p:spTree>
    <p:extLst>
      <p:ext uri="{BB962C8B-B14F-4D97-AF65-F5344CB8AC3E}">
        <p14:creationId xmlns:p14="http://schemas.microsoft.com/office/powerpoint/2010/main" val="3261908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3498</TotalTime>
  <Words>4584</Words>
  <Application>Microsoft Office PowerPoint</Application>
  <PresentationFormat>Widescreen</PresentationFormat>
  <Paragraphs>584</Paragraphs>
  <Slides>50</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Lato</vt:lpstr>
      <vt:lpstr>Söhne</vt:lpstr>
      <vt:lpstr>Times New Roman</vt:lpstr>
      <vt:lpstr>Wingdings</vt:lpstr>
      <vt:lpstr>Office Theme</vt:lpstr>
      <vt:lpstr>Improvement of Optical Confinement  for the Perovskite Solar Cell</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Optimized Model for On Grid Hybrid Non-Conventional Energy System in Costal Area Located at Patenga</dc:title>
  <dc:creator>Microsoft account</dc:creator>
  <cp:lastModifiedBy>Mohammad Iftekher Ebne Jalal</cp:lastModifiedBy>
  <cp:revision>95</cp:revision>
  <dcterms:created xsi:type="dcterms:W3CDTF">2022-09-04T16:07:49Z</dcterms:created>
  <dcterms:modified xsi:type="dcterms:W3CDTF">2023-08-21T02:55:18Z</dcterms:modified>
</cp:coreProperties>
</file>