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varScale="1">
        <p:scale>
          <a:sx n="73" d="100"/>
          <a:sy n="73"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11/28/2023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vid19.ncdc.gov.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t>Nigeria-covid-19-data-analysis-using-python</a:t>
            </a:r>
            <a:endParaRPr lang="en-US" sz="3600" b="1" dirty="0"/>
          </a:p>
        </p:txBody>
      </p:sp>
      <p:sp>
        <p:nvSpPr>
          <p:cNvPr id="3" name="Subtitle 2"/>
          <p:cNvSpPr>
            <a:spLocks noGrp="1"/>
          </p:cNvSpPr>
          <p:nvPr>
            <p:ph type="subTitle" idx="1"/>
          </p:nvPr>
        </p:nvSpPr>
        <p:spPr/>
        <p:txBody>
          <a:bodyPr/>
          <a:lstStyle/>
          <a:p>
            <a:r>
              <a:rPr lang="en-US" b="1" dirty="0" smtClean="0"/>
              <a:t>Data scientist </a:t>
            </a:r>
            <a:r>
              <a:rPr lang="en-US" b="1" dirty="0" err="1" smtClean="0"/>
              <a:t>microdegree</a:t>
            </a:r>
            <a:r>
              <a:rPr lang="en-US" b="1" dirty="0" smtClean="0"/>
              <a:t> capstone project   </a:t>
            </a:r>
          </a:p>
          <a:p>
            <a:r>
              <a:rPr lang="en-US" b="1" dirty="0" smtClean="0"/>
              <a:t>By </a:t>
            </a:r>
            <a:r>
              <a:rPr lang="en-US" b="1" dirty="0" err="1" smtClean="0"/>
              <a:t>edeh</a:t>
            </a:r>
            <a:r>
              <a:rPr lang="en-US" b="1" dirty="0" smtClean="0"/>
              <a:t> </a:t>
            </a:r>
            <a:r>
              <a:rPr lang="en-US" b="1" dirty="0" err="1" smtClean="0"/>
              <a:t>mary</a:t>
            </a:r>
            <a:endParaRPr lang="en-US" b="1" dirty="0"/>
          </a:p>
        </p:txBody>
      </p:sp>
    </p:spTree>
    <p:extLst>
      <p:ext uri="{BB962C8B-B14F-4D97-AF65-F5344CB8AC3E}">
        <p14:creationId xmlns:p14="http://schemas.microsoft.com/office/powerpoint/2010/main" val="1654768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031966"/>
            <a:ext cx="3549121" cy="1410788"/>
          </a:xfrm>
        </p:spPr>
        <p:txBody>
          <a:bodyPr>
            <a:normAutofit/>
          </a:bodyPr>
          <a:lstStyle/>
          <a:p>
            <a:r>
              <a:rPr lang="en-US" sz="4000" b="1" dirty="0" smtClean="0"/>
              <a:t>ANALYSIS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1497050"/>
            <a:ext cx="5943600" cy="4250605"/>
          </a:xfrm>
        </p:spPr>
      </p:pic>
      <p:sp>
        <p:nvSpPr>
          <p:cNvPr id="4" name="Text Placeholder 3"/>
          <p:cNvSpPr>
            <a:spLocks noGrp="1"/>
          </p:cNvSpPr>
          <p:nvPr>
            <p:ph type="body" sz="half" idx="2"/>
          </p:nvPr>
        </p:nvSpPr>
        <p:spPr>
          <a:xfrm>
            <a:off x="1141411" y="2971799"/>
            <a:ext cx="3549121" cy="2775857"/>
          </a:xfrm>
        </p:spPr>
        <p:txBody>
          <a:bodyPr>
            <a:normAutofit/>
          </a:bodyPr>
          <a:lstStyle/>
          <a:p>
            <a:r>
              <a:rPr lang="en-US" sz="2000" dirty="0" smtClean="0"/>
              <a:t>THE FOLLOWING CHART SHOWS THE TOP TEN DEATH CASES BY STATE. </a:t>
            </a:r>
          </a:p>
          <a:p>
            <a:r>
              <a:rPr lang="en-US" sz="2000" dirty="0" smtClean="0"/>
              <a:t>LAGOS STATE HAS THE HIGHEST AMOUNT OF DEATH CASES, FOLLOWED BY EDO STATE AND FCT.</a:t>
            </a:r>
            <a:endParaRPr lang="en-US" sz="2000" dirty="0"/>
          </a:p>
        </p:txBody>
      </p:sp>
    </p:spTree>
    <p:extLst>
      <p:ext uri="{BB962C8B-B14F-4D97-AF65-F5344CB8AC3E}">
        <p14:creationId xmlns:p14="http://schemas.microsoft.com/office/powerpoint/2010/main" val="201122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 BETWEEN TOTAL DAILY RECOVERED CASES AND TOTAL DAILY DEATH CASES. </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666999"/>
            <a:ext cx="4540998" cy="372073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0355" y="2667000"/>
            <a:ext cx="4947056" cy="3720736"/>
          </a:xfrm>
        </p:spPr>
      </p:pic>
    </p:spTree>
    <p:extLst>
      <p:ext uri="{BB962C8B-B14F-4D97-AF65-F5344CB8AC3E}">
        <p14:creationId xmlns:p14="http://schemas.microsoft.com/office/powerpoint/2010/main" val="122594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55370"/>
            <a:ext cx="9905998" cy="1319349"/>
          </a:xfrm>
        </p:spPr>
        <p:txBody>
          <a:bodyPr>
            <a:normAutofit/>
          </a:bodyPr>
          <a:lstStyle/>
          <a:p>
            <a:r>
              <a:rPr lang="en-US" sz="4000" b="1" dirty="0" smtClean="0"/>
              <a:t>ANALYSIS</a:t>
            </a:r>
            <a:endParaRPr lang="en-US" sz="4000" b="1" dirty="0"/>
          </a:p>
        </p:txBody>
      </p:sp>
      <p:sp>
        <p:nvSpPr>
          <p:cNvPr id="3" name="Content Placeholder 2"/>
          <p:cNvSpPr>
            <a:spLocks noGrp="1"/>
          </p:cNvSpPr>
          <p:nvPr>
            <p:ph idx="1"/>
          </p:nvPr>
        </p:nvSpPr>
        <p:spPr/>
        <p:txBody>
          <a:bodyPr/>
          <a:lstStyle/>
          <a:p>
            <a:r>
              <a:rPr lang="en-US" dirty="0" smtClean="0"/>
              <a:t>FROM THE ABOVE SLIDES, WE CAN DETERMINE THAT AS THE RECOVERED CASES WENT LOW, THE NUMBER OF DEATH CASES WERE AT AN ALL TIME HIGH. </a:t>
            </a:r>
            <a:endParaRPr lang="en-US" dirty="0"/>
          </a:p>
        </p:txBody>
      </p:sp>
    </p:spTree>
    <p:extLst>
      <p:ext uri="{BB962C8B-B14F-4D97-AF65-F5344CB8AC3E}">
        <p14:creationId xmlns:p14="http://schemas.microsoft.com/office/powerpoint/2010/main" val="82095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ANALYSIS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0532" y="921730"/>
            <a:ext cx="7000725" cy="5270063"/>
          </a:xfrm>
        </p:spPr>
      </p:pic>
      <p:sp>
        <p:nvSpPr>
          <p:cNvPr id="4" name="Text Placeholder 3"/>
          <p:cNvSpPr>
            <a:spLocks noGrp="1"/>
          </p:cNvSpPr>
          <p:nvPr>
            <p:ph type="body" sz="half" idx="2"/>
          </p:nvPr>
        </p:nvSpPr>
        <p:spPr/>
        <p:txBody>
          <a:bodyPr>
            <a:normAutofit/>
          </a:bodyPr>
          <a:lstStyle/>
          <a:p>
            <a:r>
              <a:rPr lang="en-US" sz="2000" dirty="0" smtClean="0"/>
              <a:t>ON THE 22</a:t>
            </a:r>
            <a:r>
              <a:rPr lang="en-US" sz="2000" baseline="30000" dirty="0" smtClean="0"/>
              <a:t>ND</a:t>
            </a:r>
            <a:r>
              <a:rPr lang="en-US" sz="2000" dirty="0" smtClean="0"/>
              <a:t> OF DECEMBER, 2021, NIGERIA RECORDED THE HIGHEST AMOUNT OF NEW CASES: 6,158.</a:t>
            </a:r>
            <a:endParaRPr lang="en-US" sz="2000" dirty="0"/>
          </a:p>
        </p:txBody>
      </p:sp>
    </p:spTree>
    <p:extLst>
      <p:ext uri="{BB962C8B-B14F-4D97-AF65-F5344CB8AC3E}">
        <p14:creationId xmlns:p14="http://schemas.microsoft.com/office/powerpoint/2010/main" val="388114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ANALYSIS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0194" y="1262269"/>
            <a:ext cx="6897189" cy="4694394"/>
          </a:xfrm>
        </p:spPr>
      </p:pic>
      <p:sp>
        <p:nvSpPr>
          <p:cNvPr id="4" name="Text Placeholder 3"/>
          <p:cNvSpPr>
            <a:spLocks noGrp="1"/>
          </p:cNvSpPr>
          <p:nvPr>
            <p:ph type="body" sz="half" idx="2"/>
          </p:nvPr>
        </p:nvSpPr>
        <p:spPr>
          <a:xfrm>
            <a:off x="1141411" y="2971799"/>
            <a:ext cx="3549121" cy="2501537"/>
          </a:xfrm>
        </p:spPr>
        <p:txBody>
          <a:bodyPr>
            <a:normAutofit/>
          </a:bodyPr>
          <a:lstStyle/>
          <a:p>
            <a:r>
              <a:rPr lang="en-US" sz="2000" dirty="0" smtClean="0"/>
              <a:t>THE FOLLOWING CHART SHOWS THE TOP TEN STATES WITH CONFIRMED CASES, AS COMPARED TO THE COMMUNITY VULNERABILITY INDEX.</a:t>
            </a:r>
            <a:endParaRPr lang="en-US" sz="2000" dirty="0"/>
          </a:p>
        </p:txBody>
      </p:sp>
    </p:spTree>
    <p:extLst>
      <p:ext uri="{BB962C8B-B14F-4D97-AF65-F5344CB8AC3E}">
        <p14:creationId xmlns:p14="http://schemas.microsoft.com/office/powerpoint/2010/main" val="106213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ANALYSIS</a:t>
            </a:r>
            <a:endParaRPr lang="en-US" sz="4000" b="1" dirty="0"/>
          </a:p>
        </p:txBody>
      </p:sp>
      <p:sp>
        <p:nvSpPr>
          <p:cNvPr id="3" name="Content Placeholder 2"/>
          <p:cNvSpPr>
            <a:spLocks noGrp="1"/>
          </p:cNvSpPr>
          <p:nvPr>
            <p:ph idx="1"/>
          </p:nvPr>
        </p:nvSpPr>
        <p:spPr>
          <a:xfrm>
            <a:off x="1141413" y="1985555"/>
            <a:ext cx="9905998" cy="3805646"/>
          </a:xfrm>
        </p:spPr>
        <p:txBody>
          <a:bodyPr/>
          <a:lstStyle/>
          <a:p>
            <a:pPr>
              <a:buFont typeface="Wingdings" panose="05000000000000000000" pitchFamily="2" charset="2"/>
              <a:buChar char="Ø"/>
            </a:pPr>
            <a:r>
              <a:rPr lang="en-US" dirty="0" smtClean="0"/>
              <a:t>FROM THE ABOVE PLOT, WE CAN DEDUCE THAT LAGOS HAS THE LOWEST CCVI INDEX DESPITE HAVING THE HIGHEST AMOUNT OF CONFIRMED CASES. THIS IS A RESULT OF THE ADEQUATE MEDICAL IINFRASTRUCTURE IN THE STATE.</a:t>
            </a:r>
          </a:p>
          <a:p>
            <a:pPr>
              <a:buFont typeface="Wingdings" panose="05000000000000000000" pitchFamily="2" charset="2"/>
              <a:buChar char="Ø"/>
            </a:pPr>
            <a:r>
              <a:rPr lang="en-US" dirty="0" smtClean="0"/>
              <a:t>KADUNA HAS THE HIGHEST CCVI INDEX DESPITE HAVING AN AVERAGE AMOUNT OF CONFIRMED COVID-19 CASES. THIS IS A AS A RESULT OF THE MEDIOCRE MEDICAL SYSTEM AND INFRASTRUCTURE. THIS CAN ALSO BE SAID FOR NORTHERN STATES IN GENERAL.</a:t>
            </a:r>
            <a:endParaRPr lang="en-US" dirty="0"/>
          </a:p>
        </p:txBody>
      </p:sp>
    </p:spTree>
    <p:extLst>
      <p:ext uri="{BB962C8B-B14F-4D97-AF65-F5344CB8AC3E}">
        <p14:creationId xmlns:p14="http://schemas.microsoft.com/office/powerpoint/2010/main" val="130019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ANALYSIS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1175173"/>
            <a:ext cx="6744198" cy="4977433"/>
          </a:xfrm>
        </p:spPr>
      </p:pic>
      <p:sp>
        <p:nvSpPr>
          <p:cNvPr id="4" name="Text Placeholder 3"/>
          <p:cNvSpPr>
            <a:spLocks noGrp="1"/>
          </p:cNvSpPr>
          <p:nvPr>
            <p:ph type="body" sz="half" idx="2"/>
          </p:nvPr>
        </p:nvSpPr>
        <p:spPr>
          <a:xfrm>
            <a:off x="1141411" y="2971799"/>
            <a:ext cx="3549121" cy="2736669"/>
          </a:xfrm>
        </p:spPr>
        <p:txBody>
          <a:bodyPr>
            <a:normAutofit/>
          </a:bodyPr>
          <a:lstStyle/>
          <a:p>
            <a:r>
              <a:rPr lang="en-US" sz="2000" dirty="0" smtClean="0"/>
              <a:t>THE FOLLOWING PLOT SHOWS THE RELATIONSHIP BETWEEN LAB CONFIRMED CASES AND POPULATION DENSITY</a:t>
            </a:r>
            <a:endParaRPr lang="en-US" sz="2000" dirty="0"/>
          </a:p>
        </p:txBody>
      </p:sp>
    </p:spTree>
    <p:extLst>
      <p:ext uri="{BB962C8B-B14F-4D97-AF65-F5344CB8AC3E}">
        <p14:creationId xmlns:p14="http://schemas.microsoft.com/office/powerpoint/2010/main" val="240881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0160"/>
            <a:ext cx="9905998" cy="1234440"/>
          </a:xfrm>
        </p:spPr>
        <p:txBody>
          <a:bodyPr>
            <a:normAutofit/>
          </a:bodyPr>
          <a:lstStyle/>
          <a:p>
            <a:r>
              <a:rPr lang="en-US" sz="4000" b="1" dirty="0" smtClean="0"/>
              <a:t>ANALYSIS</a:t>
            </a:r>
            <a:endParaRPr lang="en-US" sz="4000" b="1" dirty="0"/>
          </a:p>
        </p:txBody>
      </p:sp>
      <p:sp>
        <p:nvSpPr>
          <p:cNvPr id="3" name="Content Placeholder 2"/>
          <p:cNvSpPr>
            <a:spLocks noGrp="1"/>
          </p:cNvSpPr>
          <p:nvPr>
            <p:ph idx="1"/>
          </p:nvPr>
        </p:nvSpPr>
        <p:spPr/>
        <p:txBody>
          <a:bodyPr/>
          <a:lstStyle/>
          <a:p>
            <a:r>
              <a:rPr lang="en-US" dirty="0" smtClean="0"/>
              <a:t>FROM THE PLOT ABOVE, WE SEE A POSITIVE CORRELATION BETWEEN COVID-19 LAB CONFIRMED CASES AND AREAS THAT ARE DENSELY POPULATED. THIS MEANS THAT THERE ARE HIGH CASES OF LAB CONFIRMED CASES IN AREAS THAT ARE DENSELY POPULATED I.E AREAS WHERE MANY PEOPLE LIVE COMPARED TO THE AVERAGE OCCUPANCY</a:t>
            </a:r>
            <a:endParaRPr lang="en-US" dirty="0"/>
          </a:p>
        </p:txBody>
      </p:sp>
    </p:spTree>
    <p:extLst>
      <p:ext uri="{BB962C8B-B14F-4D97-AF65-F5344CB8AC3E}">
        <p14:creationId xmlns:p14="http://schemas.microsoft.com/office/powerpoint/2010/main" val="419745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ANALYSIS </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1335001"/>
            <a:ext cx="6744198" cy="4778416"/>
          </a:xfrm>
        </p:spPr>
      </p:pic>
      <p:sp>
        <p:nvSpPr>
          <p:cNvPr id="4" name="Text Placeholder 3"/>
          <p:cNvSpPr>
            <a:spLocks noGrp="1"/>
          </p:cNvSpPr>
          <p:nvPr>
            <p:ph type="body" sz="half" idx="2"/>
          </p:nvPr>
        </p:nvSpPr>
        <p:spPr/>
        <p:txBody>
          <a:bodyPr>
            <a:normAutofit/>
          </a:bodyPr>
          <a:lstStyle/>
          <a:p>
            <a:r>
              <a:rPr lang="en-US" sz="2000" dirty="0" smtClean="0"/>
              <a:t>THE FOLLOWING CHART SHOWS THE GDP VALUE OF NIGERIA PRE COVID AND THE GDP VALUE DURING COVID.</a:t>
            </a:r>
            <a:endParaRPr lang="en-US" sz="2000" dirty="0"/>
          </a:p>
        </p:txBody>
      </p:sp>
    </p:spTree>
    <p:extLst>
      <p:ext uri="{BB962C8B-B14F-4D97-AF65-F5344CB8AC3E}">
        <p14:creationId xmlns:p14="http://schemas.microsoft.com/office/powerpoint/2010/main" val="30507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analysis</a:t>
            </a:r>
            <a:endParaRPr lang="en-US" sz="4000" b="1" dirty="0"/>
          </a:p>
        </p:txBody>
      </p:sp>
      <p:sp>
        <p:nvSpPr>
          <p:cNvPr id="3" name="Content Placeholder 2"/>
          <p:cNvSpPr>
            <a:spLocks noGrp="1"/>
          </p:cNvSpPr>
          <p:nvPr>
            <p:ph idx="1"/>
          </p:nvPr>
        </p:nvSpPr>
        <p:spPr>
          <a:xfrm>
            <a:off x="1141413" y="1907177"/>
            <a:ext cx="9905998" cy="3148149"/>
          </a:xfrm>
        </p:spPr>
        <p:txBody>
          <a:bodyPr/>
          <a:lstStyle/>
          <a:p>
            <a:r>
              <a:rPr lang="en-US" dirty="0" smtClean="0"/>
              <a:t>FROM THE ABOVE CHART, WE CAN SEE THAT THE Q2 OF THE YEAR 2020 HAD THE LOWEST GDP EVER RECORDED. THIS WAS DUE TO THE LOCKDOWN AND THE RESTRICTIONS WHICH WERE PLACED ON PEOPLE AND BUSINESSES, THEREBY HINDERING THE GROWTH OF THE ECONOMY.</a:t>
            </a:r>
            <a:endParaRPr lang="en-US" dirty="0"/>
          </a:p>
        </p:txBody>
      </p:sp>
    </p:spTree>
    <p:extLst>
      <p:ext uri="{BB962C8B-B14F-4D97-AF65-F5344CB8AC3E}">
        <p14:creationId xmlns:p14="http://schemas.microsoft.com/office/powerpoint/2010/main" val="198324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31966"/>
            <a:ext cx="9905998" cy="1635032"/>
          </a:xfrm>
        </p:spPr>
        <p:txBody>
          <a:bodyPr>
            <a:normAutofit/>
          </a:bodyPr>
          <a:lstStyle/>
          <a:p>
            <a:r>
              <a:rPr lang="en-US" sz="3600" b="1" dirty="0" smtClean="0"/>
              <a:t>CONTENT</a:t>
            </a:r>
            <a:endParaRPr lang="en-US" sz="3600" b="1"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OVERVIEW</a:t>
            </a:r>
          </a:p>
          <a:p>
            <a:r>
              <a:rPr lang="en-US" dirty="0" smtClean="0"/>
              <a:t>DATA SOURCES</a:t>
            </a:r>
          </a:p>
          <a:p>
            <a:r>
              <a:rPr lang="en-US" dirty="0" smtClean="0"/>
              <a:t>DATA COLLECTION</a:t>
            </a:r>
          </a:p>
          <a:p>
            <a:r>
              <a:rPr lang="en-US" dirty="0" smtClean="0"/>
              <a:t>DATA CLEANING AND PREPROCESSING</a:t>
            </a:r>
          </a:p>
          <a:p>
            <a:r>
              <a:rPr lang="en-US" dirty="0" smtClean="0"/>
              <a:t>ANALYSIS</a:t>
            </a:r>
          </a:p>
          <a:p>
            <a:r>
              <a:rPr lang="en-US" dirty="0" smtClean="0"/>
              <a:t>INSIGHTS AND CONCLUSION</a:t>
            </a:r>
          </a:p>
          <a:p>
            <a:endParaRPr lang="en-US" dirty="0"/>
          </a:p>
        </p:txBody>
      </p:sp>
    </p:spTree>
    <p:extLst>
      <p:ext uri="{BB962C8B-B14F-4D97-AF65-F5344CB8AC3E}">
        <p14:creationId xmlns:p14="http://schemas.microsoft.com/office/powerpoint/2010/main" val="303983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t>CONCLUSION</a:t>
            </a:r>
            <a:endParaRPr lang="en-US" dirty="0"/>
          </a:p>
        </p:txBody>
      </p:sp>
      <p:sp>
        <p:nvSpPr>
          <p:cNvPr id="3" name="Content Placeholder 2"/>
          <p:cNvSpPr>
            <a:spLocks noGrp="1"/>
          </p:cNvSpPr>
          <p:nvPr>
            <p:ph idx="1"/>
          </p:nvPr>
        </p:nvSpPr>
        <p:spPr>
          <a:xfrm>
            <a:off x="1141413" y="2024743"/>
            <a:ext cx="9905998" cy="3553097"/>
          </a:xfrm>
        </p:spPr>
        <p:txBody>
          <a:bodyPr/>
          <a:lstStyle/>
          <a:p>
            <a:pPr>
              <a:buFont typeface="Wingdings" panose="05000000000000000000" pitchFamily="2" charset="2"/>
              <a:buChar char="v"/>
            </a:pPr>
            <a:r>
              <a:rPr lang="en-US" dirty="0" smtClean="0"/>
              <a:t>LAGOS STATE HAD THE HIGHEST NUMBER OF LABORATORY CONFIRMED CASES. </a:t>
            </a:r>
          </a:p>
          <a:p>
            <a:pPr>
              <a:buFont typeface="Wingdings" panose="05000000000000000000" pitchFamily="2" charset="2"/>
              <a:buChar char="v"/>
            </a:pPr>
            <a:r>
              <a:rPr lang="en-US" dirty="0" smtClean="0"/>
              <a:t>LAGOS STATE HAD THE HIGHEST NUMBER OF DISCHARGED CASES. </a:t>
            </a:r>
          </a:p>
          <a:p>
            <a:pPr>
              <a:buFont typeface="Wingdings" panose="05000000000000000000" pitchFamily="2" charset="2"/>
              <a:buChar char="v"/>
            </a:pPr>
            <a:r>
              <a:rPr lang="en-US" dirty="0" smtClean="0"/>
              <a:t>THEY WERE DAILY INCREMENTS OF CONFIRMED, RECOVERED AND DEATH CASES IN THE YEAR 2020. </a:t>
            </a:r>
          </a:p>
          <a:p>
            <a:pPr>
              <a:buFont typeface="Wingdings" panose="05000000000000000000" pitchFamily="2" charset="2"/>
              <a:buChar char="v"/>
            </a:pPr>
            <a:r>
              <a:rPr lang="en-US" dirty="0" smtClean="0"/>
              <a:t>THE MAXIMUM INFECTION RATE RECORDED 6,158 NEW CASES ON THE 22</a:t>
            </a:r>
            <a:r>
              <a:rPr lang="en-US" baseline="30000" dirty="0" smtClean="0"/>
              <a:t>ND</a:t>
            </a:r>
            <a:r>
              <a:rPr lang="en-US" dirty="0" smtClean="0"/>
              <a:t> OF DECEMBER,2021.</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613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t>CONCLUSION</a:t>
            </a:r>
            <a:endParaRPr lang="en-US" dirty="0"/>
          </a:p>
        </p:txBody>
      </p:sp>
      <p:sp>
        <p:nvSpPr>
          <p:cNvPr id="3" name="Content Placeholder 2"/>
          <p:cNvSpPr>
            <a:spLocks noGrp="1"/>
          </p:cNvSpPr>
          <p:nvPr>
            <p:ph idx="1"/>
          </p:nvPr>
        </p:nvSpPr>
        <p:spPr>
          <a:xfrm>
            <a:off x="1141413" y="1933303"/>
            <a:ext cx="9905998" cy="4271554"/>
          </a:xfrm>
        </p:spPr>
        <p:txBody>
          <a:bodyPr>
            <a:normAutofit/>
          </a:bodyPr>
          <a:lstStyle/>
          <a:p>
            <a:pPr>
              <a:buFont typeface="Wingdings" panose="05000000000000000000" pitchFamily="2" charset="2"/>
              <a:buChar char="v"/>
            </a:pPr>
            <a:r>
              <a:rPr lang="en-US" dirty="0" smtClean="0"/>
              <a:t>NORTHERN STATES HAS THE HIGHEST VULNERABILITY INDEX DESPITE HAVING AN AVERAGE AMOUNT OF CONFIRMED CASES DUE TO IT’S WEAK HEALTH SYSTEM</a:t>
            </a:r>
          </a:p>
          <a:p>
            <a:pPr>
              <a:buFont typeface="Wingdings" panose="05000000000000000000" pitchFamily="2" charset="2"/>
              <a:buChar char="v"/>
            </a:pPr>
            <a:r>
              <a:rPr lang="en-US" dirty="0" smtClean="0"/>
              <a:t>LAGOS STATE HAD THE HIGHEST VULNERABILITY INDEX DESPITE HAVING THE HIGHEST AMOUNT OF CONFIRMED CASES AS A RESULT OF AN ADEQUATE HEALTH SYSTEM AND THE PERFORMANCE OF SOCIAL DISTANCING. </a:t>
            </a:r>
          </a:p>
          <a:p>
            <a:pPr>
              <a:buFont typeface="Wingdings" panose="05000000000000000000" pitchFamily="2" charset="2"/>
              <a:buChar char="v"/>
            </a:pPr>
            <a:r>
              <a:rPr lang="en-US" dirty="0" smtClean="0"/>
              <a:t>CONFIRMED COVID-19 CASES AND POPULATION DENSITY HAVE A POSITIVE CORRELATION. THIS MEANS THAT THERE ARE HIGH RATES OF LAB CONFIRMED CASES IN AREAS THAT ARE DENSELY POPULATED. </a:t>
            </a:r>
          </a:p>
          <a:p>
            <a:pPr>
              <a:buFont typeface="Wingdings" panose="05000000000000000000" pitchFamily="2" charset="2"/>
              <a:buChar char="v"/>
            </a:pPr>
            <a:r>
              <a:rPr lang="en-US" dirty="0" smtClean="0"/>
              <a:t>THE SECOND QUARTER OF 2020 WAS RELATIVELY LOW COMPARED TO THE SECOND QUARTER OF RECENT YEARS AS A RESULT OF THE EFFECTS OF COVID-19.</a:t>
            </a:r>
            <a:endParaRPr lang="en-US" dirty="0"/>
          </a:p>
        </p:txBody>
      </p:sp>
    </p:spTree>
    <p:extLst>
      <p:ext uri="{BB962C8B-B14F-4D97-AF65-F5344CB8AC3E}">
        <p14:creationId xmlns:p14="http://schemas.microsoft.com/office/powerpoint/2010/main" val="249353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OVERVIEW</a:t>
            </a:r>
            <a:endParaRPr lang="en-US" sz="3600" b="1" dirty="0"/>
          </a:p>
        </p:txBody>
      </p:sp>
      <p:sp>
        <p:nvSpPr>
          <p:cNvPr id="3" name="Content Placeholder 2"/>
          <p:cNvSpPr>
            <a:spLocks noGrp="1"/>
          </p:cNvSpPr>
          <p:nvPr>
            <p:ph idx="1"/>
          </p:nvPr>
        </p:nvSpPr>
        <p:spPr/>
        <p:txBody>
          <a:bodyPr/>
          <a:lstStyle/>
          <a:p>
            <a:r>
              <a:rPr lang="en-US" b="1" dirty="0">
                <a:effectLst/>
              </a:rPr>
              <a:t>Coronavirus disease (COVID-19) is an infectious disease caused by a newly discovered coronavirus and it has affected many parts of the world. </a:t>
            </a:r>
            <a:endParaRPr lang="en-US" b="1" dirty="0" smtClean="0">
              <a:effectLst/>
            </a:endParaRPr>
          </a:p>
          <a:p>
            <a:r>
              <a:rPr lang="en-US" b="1" dirty="0" smtClean="0">
                <a:effectLst/>
              </a:rPr>
              <a:t>Nigeria</a:t>
            </a:r>
            <a:r>
              <a:rPr lang="en-US" b="1" dirty="0">
                <a:effectLst/>
              </a:rPr>
              <a:t>, a West-African country with 37 states was also affected by COVID-19 as this pandemic led to shutting down major airports, a nation-wide lockdown and curfews which in turn devastated the economy.</a:t>
            </a:r>
          </a:p>
          <a:p>
            <a:r>
              <a:rPr lang="en-US" b="1" dirty="0">
                <a:effectLst/>
              </a:rPr>
              <a:t>The goal of this project is to perform analysis to answer questions and generate insights</a:t>
            </a:r>
            <a:r>
              <a:rPr lang="en-US" b="1" dirty="0" smtClean="0">
                <a:effectLst/>
              </a:rPr>
              <a:t>.</a:t>
            </a:r>
            <a:r>
              <a:rPr lang="en-US" dirty="0" smtClean="0"/>
              <a:t> </a:t>
            </a:r>
            <a:endParaRPr lang="en-US" b="1" dirty="0">
              <a:effectLst/>
            </a:endParaRPr>
          </a:p>
        </p:txBody>
      </p:sp>
    </p:spTree>
    <p:extLst>
      <p:ext uri="{BB962C8B-B14F-4D97-AF65-F5344CB8AC3E}">
        <p14:creationId xmlns:p14="http://schemas.microsoft.com/office/powerpoint/2010/main" val="143977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DATA</a:t>
            </a:r>
            <a:r>
              <a:rPr lang="en-US" sz="3600" dirty="0" smtClean="0"/>
              <a:t> </a:t>
            </a:r>
            <a:r>
              <a:rPr lang="en-US" sz="3600" b="1" dirty="0" smtClean="0"/>
              <a:t>SOURCES</a:t>
            </a:r>
            <a:endParaRPr lang="en-US" sz="3600" b="1"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NCDC WEBSITE: THE NIGERIAN CENTRE FOR DISEASE CONTROL WAS RESPONSIBLE FOR MONITORING THE COVID-19 SITUATION IN NIGERIA AND RELEASING DATA ON METRICS ON THE 37 STATES- FEDERAL REPUBLIC TERRITORY INCLUDED. THIS DATA WAS EXTRACTED FROM THE OFFICIAL NCDC WEBSITE THROUGH WEB SCRAPING AND WEB EXTRACTION. </a:t>
            </a:r>
          </a:p>
          <a:p>
            <a:pPr>
              <a:buFont typeface="Wingdings" panose="05000000000000000000" pitchFamily="2" charset="2"/>
              <a:buChar char="Ø"/>
            </a:pPr>
            <a:r>
              <a:rPr lang="en-US" dirty="0" smtClean="0"/>
              <a:t>JOHNS HOPKINS GITHUB REPOSITORY: THE CENTRE FOR SYSTEMS SCIENCE AND ENGINEERING (CSSE) AT JOHNS HOPKINS UNIVERSITY PUBLISHES DAILY DATA ON GLOBAL CONFIRMED, RECOVERED AND DEATH CASES FROM COUNTRIES AROUND THE WORLD. THE DATA FROM NIGERIA IS EXTRACTED FOR ANALYSIS AND TO DERIVE INSIGHTS. </a:t>
            </a:r>
            <a:endParaRPr lang="en-US" dirty="0"/>
          </a:p>
        </p:txBody>
      </p:sp>
    </p:spTree>
    <p:extLst>
      <p:ext uri="{BB962C8B-B14F-4D97-AF65-F5344CB8AC3E}">
        <p14:creationId xmlns:p14="http://schemas.microsoft.com/office/powerpoint/2010/main" val="173365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DATA</a:t>
            </a:r>
            <a:r>
              <a:rPr lang="en-US" sz="3600" dirty="0" smtClean="0"/>
              <a:t> </a:t>
            </a:r>
            <a:r>
              <a:rPr lang="en-US" sz="3600" b="1" dirty="0" smtClean="0"/>
              <a:t>SOURCES</a:t>
            </a:r>
            <a:endParaRPr lang="en-US" sz="3600"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EXTERNAL DATA: DATA FROM OUTSIDE SOURCES </a:t>
            </a:r>
          </a:p>
          <a:p>
            <a:pPr>
              <a:buFont typeface="Wingdings" panose="05000000000000000000" pitchFamily="2" charset="2"/>
              <a:buChar char="§"/>
            </a:pPr>
            <a:r>
              <a:rPr lang="en-US" dirty="0" smtClean="0"/>
              <a:t>NIGERIA COVID DATA: NIGERIA COMMUNITY VULNERABILITY INDEX</a:t>
            </a:r>
          </a:p>
          <a:p>
            <a:pPr>
              <a:buFont typeface="Wingdings" panose="05000000000000000000" pitchFamily="2" charset="2"/>
              <a:buChar char="§"/>
            </a:pPr>
            <a:r>
              <a:rPr lang="en-US" dirty="0" smtClean="0"/>
              <a:t>BUDGET DATA: NEW AND REVISED STATE BUDGET DATA DURING COVID PANDEMIC FOR ALL 36 STATES.</a:t>
            </a:r>
          </a:p>
          <a:p>
            <a:pPr>
              <a:buFont typeface="Wingdings" panose="05000000000000000000" pitchFamily="2" charset="2"/>
              <a:buChar char="§"/>
            </a:pPr>
            <a:r>
              <a:rPr lang="en-US" dirty="0" smtClean="0"/>
              <a:t>GDP DATA: GROSS DOMESTIC PRODUCT DATA FROM Q1 TO Q4 IN THE YEAR 2020.</a:t>
            </a:r>
            <a:endParaRPr lang="en-US" dirty="0"/>
          </a:p>
        </p:txBody>
      </p:sp>
    </p:spTree>
    <p:extLst>
      <p:ext uri="{BB962C8B-B14F-4D97-AF65-F5344CB8AC3E}">
        <p14:creationId xmlns:p14="http://schemas.microsoft.com/office/powerpoint/2010/main" val="351888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DATA</a:t>
            </a:r>
            <a:r>
              <a:rPr lang="en-US" sz="3600" dirty="0" smtClean="0"/>
              <a:t> </a:t>
            </a:r>
            <a:r>
              <a:rPr lang="en-US" sz="3600" b="1" dirty="0" smtClean="0"/>
              <a:t>COLLECTION</a:t>
            </a:r>
            <a:endParaRPr lang="en-US" sz="3600" b="1" dirty="0"/>
          </a:p>
        </p:txBody>
      </p:sp>
      <p:sp>
        <p:nvSpPr>
          <p:cNvPr id="3" name="Content Placeholder 2"/>
          <p:cNvSpPr>
            <a:spLocks noGrp="1"/>
          </p:cNvSpPr>
          <p:nvPr>
            <p:ph idx="1"/>
          </p:nvPr>
        </p:nvSpPr>
        <p:spPr/>
        <p:txBody>
          <a:bodyPr/>
          <a:lstStyle/>
          <a:p>
            <a:r>
              <a:rPr lang="en-US" dirty="0" smtClean="0"/>
              <a:t>DATA FROM THE NCDC WEBSITE (</a:t>
            </a:r>
            <a:r>
              <a:rPr lang="en-US" u="sng" dirty="0" smtClean="0">
                <a:effectLst/>
                <a:hlinkClick r:id="rId2"/>
              </a:rPr>
              <a:t>https</a:t>
            </a:r>
            <a:r>
              <a:rPr lang="en-US" u="sng" dirty="0">
                <a:effectLst/>
                <a:hlinkClick r:id="rId2"/>
              </a:rPr>
              <a:t>://covid19.ncdc.gov.ng</a:t>
            </a:r>
            <a:r>
              <a:rPr lang="en-US" u="sng" dirty="0" smtClean="0">
                <a:effectLst/>
                <a:hlinkClick r:id="rId2"/>
              </a:rPr>
              <a:t>/</a:t>
            </a:r>
            <a:r>
              <a:rPr lang="en-US" u="sng" dirty="0" smtClean="0">
                <a:effectLst/>
              </a:rPr>
              <a:t>) </a:t>
            </a:r>
            <a:r>
              <a:rPr lang="en-US" dirty="0" smtClean="0">
                <a:effectLst/>
              </a:rPr>
              <a:t>IS EXTRACTED THROUGH WEB SCRAPING. </a:t>
            </a:r>
            <a:endParaRPr lang="en-US" b="1" dirty="0">
              <a:effectLst/>
            </a:endParaRPr>
          </a:p>
          <a:p>
            <a:r>
              <a:rPr lang="en-US" dirty="0" smtClean="0">
                <a:effectLst/>
              </a:rPr>
              <a:t>JOHNS HOPKINS DATA: THE DATA IS EXTRACTED FROM THE GITHUB REPOSITORY. </a:t>
            </a:r>
          </a:p>
          <a:p>
            <a:r>
              <a:rPr lang="en-US" dirty="0" smtClean="0">
                <a:effectLst/>
              </a:rPr>
              <a:t>EXTERNAL DATA: COMMUNITY VULNERABILITY INDEX DATA, STATE BUDGET DATA, AND GDP DATA IS EXTRACTED FROM LOCAL SOURCES.</a:t>
            </a:r>
          </a:p>
        </p:txBody>
      </p:sp>
    </p:spTree>
    <p:extLst>
      <p:ext uri="{BB962C8B-B14F-4D97-AF65-F5344CB8AC3E}">
        <p14:creationId xmlns:p14="http://schemas.microsoft.com/office/powerpoint/2010/main" val="1185059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DATA</a:t>
            </a:r>
            <a:r>
              <a:rPr lang="en-US" sz="3600" dirty="0" smtClean="0"/>
              <a:t> </a:t>
            </a:r>
            <a:r>
              <a:rPr lang="en-US" sz="3600" b="1" dirty="0" smtClean="0"/>
              <a:t>CLEANING</a:t>
            </a:r>
            <a:r>
              <a:rPr lang="en-US" sz="3600" dirty="0" smtClean="0"/>
              <a:t> </a:t>
            </a:r>
            <a:r>
              <a:rPr lang="en-US" sz="3600" b="1" dirty="0" smtClean="0"/>
              <a:t>AND</a:t>
            </a:r>
            <a:r>
              <a:rPr lang="en-US" sz="3600" dirty="0" smtClean="0"/>
              <a:t> </a:t>
            </a:r>
            <a:r>
              <a:rPr lang="en-US" sz="3600" b="1" dirty="0" smtClean="0"/>
              <a:t>PREPARATION</a:t>
            </a:r>
            <a:endParaRPr lang="en-US" sz="3600" b="1"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COMMAS AND WHITESPACES WERE REMOVED TO MAKE THE DATA MORE REFINED. </a:t>
            </a:r>
          </a:p>
          <a:p>
            <a:pPr>
              <a:buFont typeface="Wingdings" panose="05000000000000000000" pitchFamily="2" charset="2"/>
              <a:buChar char="v"/>
            </a:pPr>
            <a:r>
              <a:rPr lang="en-US" dirty="0" smtClean="0"/>
              <a:t>THE DATA WAS ACCURATELY CONVERTED TO THEIR APPROPRIATE FORMAT TO ENSURE ACCURATE DATA ANALYSIS.</a:t>
            </a:r>
          </a:p>
          <a:p>
            <a:pPr>
              <a:buFont typeface="Wingdings" panose="05000000000000000000" pitchFamily="2" charset="2"/>
              <a:buChar char="v"/>
            </a:pPr>
            <a:r>
              <a:rPr lang="en-US" dirty="0"/>
              <a:t> </a:t>
            </a:r>
            <a:r>
              <a:rPr lang="en-US" dirty="0" smtClean="0"/>
              <a:t>DATA WAS CAREFULLY EXTRACTED FROM DATAFRAMES TO CONDUCT ANALYSIS. </a:t>
            </a:r>
          </a:p>
        </p:txBody>
      </p:sp>
    </p:spTree>
    <p:extLst>
      <p:ext uri="{BB962C8B-B14F-4D97-AF65-F5344CB8AC3E}">
        <p14:creationId xmlns:p14="http://schemas.microsoft.com/office/powerpoint/2010/main" val="32731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515291"/>
            <a:ext cx="3549121" cy="679269"/>
          </a:xfrm>
        </p:spPr>
        <p:txBody>
          <a:bodyPr>
            <a:noAutofit/>
          </a:bodyPr>
          <a:lstStyle/>
          <a:p>
            <a:r>
              <a:rPr lang="en-US" sz="4000" b="1" dirty="0" smtClean="0"/>
              <a:t>ANALYSIS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1476022"/>
            <a:ext cx="5943600" cy="4389201"/>
          </a:xfrm>
        </p:spPr>
      </p:pic>
      <p:sp>
        <p:nvSpPr>
          <p:cNvPr id="4" name="Text Placeholder 3"/>
          <p:cNvSpPr>
            <a:spLocks noGrp="1"/>
          </p:cNvSpPr>
          <p:nvPr>
            <p:ph type="body" sz="half" idx="2"/>
          </p:nvPr>
        </p:nvSpPr>
        <p:spPr>
          <a:xfrm>
            <a:off x="958531" y="2286000"/>
            <a:ext cx="3549121" cy="3788229"/>
          </a:xfrm>
        </p:spPr>
        <p:txBody>
          <a:bodyPr>
            <a:normAutofit/>
          </a:bodyPr>
          <a:lstStyle/>
          <a:p>
            <a:r>
              <a:rPr lang="en-US" sz="2000" dirty="0" smtClean="0"/>
              <a:t>  THE FOLLOWING CHART SHOWS THE TOP 10 STATES WITH THE HIGHEST CASES OF COVID-19 CONFIRMED BY LABORATORY TEST. </a:t>
            </a:r>
          </a:p>
          <a:p>
            <a:r>
              <a:rPr lang="en-US" sz="2000" dirty="0"/>
              <a:t> </a:t>
            </a:r>
            <a:r>
              <a:rPr lang="en-US" sz="2000" dirty="0" smtClean="0"/>
              <a:t> LAGOS STATE HAS THE HIGHEST NUMBER OF CONFIRMED COVID-19 CASES, FOLLOWED BY FCT AND RIVERS STATE</a:t>
            </a:r>
          </a:p>
          <a:p>
            <a:endParaRPr lang="en-US" sz="2000" dirty="0"/>
          </a:p>
        </p:txBody>
      </p:sp>
    </p:spTree>
    <p:extLst>
      <p:ext uri="{BB962C8B-B14F-4D97-AF65-F5344CB8AC3E}">
        <p14:creationId xmlns:p14="http://schemas.microsoft.com/office/powerpoint/2010/main" val="38687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110344"/>
            <a:ext cx="3549121" cy="1345474"/>
          </a:xfrm>
        </p:spPr>
        <p:txBody>
          <a:bodyPr>
            <a:normAutofit/>
          </a:bodyPr>
          <a:lstStyle/>
          <a:p>
            <a:r>
              <a:rPr lang="en-US" sz="4000" b="1" dirty="0" smtClean="0"/>
              <a:t>ANALYSIS</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1530982"/>
            <a:ext cx="5943600" cy="4321178"/>
          </a:xfrm>
        </p:spPr>
      </p:pic>
      <p:sp>
        <p:nvSpPr>
          <p:cNvPr id="4" name="Text Placeholder 3"/>
          <p:cNvSpPr>
            <a:spLocks noGrp="1"/>
          </p:cNvSpPr>
          <p:nvPr>
            <p:ph type="body" sz="half" idx="2"/>
          </p:nvPr>
        </p:nvSpPr>
        <p:spPr>
          <a:xfrm>
            <a:off x="1141411" y="2455818"/>
            <a:ext cx="3549121" cy="3396342"/>
          </a:xfrm>
        </p:spPr>
        <p:txBody>
          <a:bodyPr>
            <a:normAutofit/>
          </a:bodyPr>
          <a:lstStyle/>
          <a:p>
            <a:r>
              <a:rPr lang="en-US" sz="2000" dirty="0" smtClean="0"/>
              <a:t> THE PLOT SHOWS THE TOP TEN STATES IN TERMS OF DISCHARGED COVID-19 CASES</a:t>
            </a:r>
          </a:p>
          <a:p>
            <a:r>
              <a:rPr lang="en-US" sz="2000" dirty="0"/>
              <a:t> </a:t>
            </a:r>
            <a:r>
              <a:rPr lang="en-US" sz="2000" dirty="0" smtClean="0"/>
              <a:t>LAGOS HAD THE HIGHEST AMOUNT OF DISCHARGED CASES, FOLLOWED BY FCT AND RIVERS STATE</a:t>
            </a:r>
          </a:p>
          <a:p>
            <a:endParaRPr lang="en-US" sz="2000" dirty="0"/>
          </a:p>
        </p:txBody>
      </p:sp>
    </p:spTree>
    <p:extLst>
      <p:ext uri="{BB962C8B-B14F-4D97-AF65-F5344CB8AC3E}">
        <p14:creationId xmlns:p14="http://schemas.microsoft.com/office/powerpoint/2010/main" val="753388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419</TotalTime>
  <Words>896</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vt:lpstr>
      <vt:lpstr>Mesh</vt:lpstr>
      <vt:lpstr>Nigeria-covid-19-data-analysis-using-python</vt:lpstr>
      <vt:lpstr>CONTENT</vt:lpstr>
      <vt:lpstr>OVERVIEW</vt:lpstr>
      <vt:lpstr>DATA SOURCES</vt:lpstr>
      <vt:lpstr>DATA SOURCES</vt:lpstr>
      <vt:lpstr>DATA COLLECTION</vt:lpstr>
      <vt:lpstr>DATA CLEANING AND PREPARATION</vt:lpstr>
      <vt:lpstr>ANALYSIS</vt:lpstr>
      <vt:lpstr>ANALYSIS</vt:lpstr>
      <vt:lpstr>ANALYSIS</vt:lpstr>
      <vt:lpstr>COMPARISON BETWEEN TOTAL DAILY RECOVERED CASES AND TOTAL DAILY DEATH CASES. </vt:lpstr>
      <vt:lpstr>ANALYSIS</vt:lpstr>
      <vt:lpstr>ANALYSIS</vt:lpstr>
      <vt:lpstr>ANALYSIS</vt:lpstr>
      <vt:lpstr>ANALYSIS</vt:lpstr>
      <vt:lpstr>ANALYSIS</vt:lpstr>
      <vt:lpstr>ANALYSIS</vt:lpstr>
      <vt:lpstr>ANALYSIS </vt:lpstr>
      <vt:lpstr>analysis</vt:lpstr>
      <vt:lpstr>                       CONCLUSION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Nigeria-covid-19-data-analysis-using-python</dc:title>
  <dc:creator>Mary Edeh</dc:creator>
  <cp:lastModifiedBy>Mary Edeh</cp:lastModifiedBy>
  <cp:revision>26</cp:revision>
  <dcterms:created xsi:type="dcterms:W3CDTF">2023-11-28T17:15:53Z</dcterms:created>
  <dcterms:modified xsi:type="dcterms:W3CDTF">2023-11-29T00:14:56Z</dcterms:modified>
</cp:coreProperties>
</file>