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funanya Osunwa" userId="79560a4370f1edab" providerId="LiveId" clId="{8CDC9C3A-8837-4AC0-8E11-A36C8BE105CF}"/>
    <pc:docChg chg="undo custSel addSld modSld">
      <pc:chgData name="Ifunanya Osunwa" userId="79560a4370f1edab" providerId="LiveId" clId="{8CDC9C3A-8837-4AC0-8E11-A36C8BE105CF}" dt="2024-09-21T08:00:42.095" v="146" actId="680"/>
      <pc:docMkLst>
        <pc:docMk/>
      </pc:docMkLst>
      <pc:sldChg chg="modSp mod">
        <pc:chgData name="Ifunanya Osunwa" userId="79560a4370f1edab" providerId="LiveId" clId="{8CDC9C3A-8837-4AC0-8E11-A36C8BE105CF}" dt="2024-09-21T07:51:50.504" v="141" actId="2711"/>
        <pc:sldMkLst>
          <pc:docMk/>
          <pc:sldMk cId="1547812645" sldId="257"/>
        </pc:sldMkLst>
        <pc:spChg chg="mod">
          <ac:chgData name="Ifunanya Osunwa" userId="79560a4370f1edab" providerId="LiveId" clId="{8CDC9C3A-8837-4AC0-8E11-A36C8BE105CF}" dt="2024-09-21T07:50:50.114" v="137" actId="113"/>
          <ac:spMkLst>
            <pc:docMk/>
            <pc:sldMk cId="1547812645" sldId="257"/>
            <ac:spMk id="2" creationId="{4E9C881D-0189-15C4-867B-E1DB612E99D7}"/>
          </ac:spMkLst>
        </pc:spChg>
        <pc:spChg chg="mod">
          <ac:chgData name="Ifunanya Osunwa" userId="79560a4370f1edab" providerId="LiveId" clId="{8CDC9C3A-8837-4AC0-8E11-A36C8BE105CF}" dt="2024-09-21T07:51:50.504" v="141" actId="2711"/>
          <ac:spMkLst>
            <pc:docMk/>
            <pc:sldMk cId="1547812645" sldId="257"/>
            <ac:spMk id="3" creationId="{84B4752C-CE8C-AA06-2795-1F8B1EAB1AA1}"/>
          </ac:spMkLst>
        </pc:spChg>
      </pc:sldChg>
      <pc:sldChg chg="modSp mod">
        <pc:chgData name="Ifunanya Osunwa" userId="79560a4370f1edab" providerId="LiveId" clId="{8CDC9C3A-8837-4AC0-8E11-A36C8BE105CF}" dt="2024-09-21T07:58:38.330" v="145" actId="14100"/>
        <pc:sldMkLst>
          <pc:docMk/>
          <pc:sldMk cId="47264757" sldId="258"/>
        </pc:sldMkLst>
        <pc:spChg chg="mod">
          <ac:chgData name="Ifunanya Osunwa" userId="79560a4370f1edab" providerId="LiveId" clId="{8CDC9C3A-8837-4AC0-8E11-A36C8BE105CF}" dt="2024-09-21T07:58:33.252" v="144" actId="14100"/>
          <ac:spMkLst>
            <pc:docMk/>
            <pc:sldMk cId="47264757" sldId="258"/>
            <ac:spMk id="2" creationId="{D0DA620D-36C0-12E2-9DDD-206B22D1C839}"/>
          </ac:spMkLst>
        </pc:spChg>
        <pc:spChg chg="mod">
          <ac:chgData name="Ifunanya Osunwa" userId="79560a4370f1edab" providerId="LiveId" clId="{8CDC9C3A-8837-4AC0-8E11-A36C8BE105CF}" dt="2024-09-21T07:58:38.330" v="145" actId="14100"/>
          <ac:spMkLst>
            <pc:docMk/>
            <pc:sldMk cId="47264757" sldId="258"/>
            <ac:spMk id="3" creationId="{77746F69-B2A6-9319-709C-F7FF5FA7E4A1}"/>
          </ac:spMkLst>
        </pc:spChg>
      </pc:sldChg>
      <pc:sldChg chg="new">
        <pc:chgData name="Ifunanya Osunwa" userId="79560a4370f1edab" providerId="LiveId" clId="{8CDC9C3A-8837-4AC0-8E11-A36C8BE105CF}" dt="2024-09-21T08:00:42.095" v="146" actId="680"/>
        <pc:sldMkLst>
          <pc:docMk/>
          <pc:sldMk cId="1513652956"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4E13-C1B4-6DBB-EFFC-2618067C3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CAB20B-94E9-FBF4-B098-825C53191E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FF080B-81C7-61A3-1BDD-72CDD7F474B5}"/>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5" name="Footer Placeholder 4">
            <a:extLst>
              <a:ext uri="{FF2B5EF4-FFF2-40B4-BE49-F238E27FC236}">
                <a16:creationId xmlns:a16="http://schemas.microsoft.com/office/drawing/2014/main" id="{76C65594-9230-0AEA-FA51-22CA0DE94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8B138-EA1C-7106-A836-8CA868E8F649}"/>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405413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9DA8-3BBE-0581-7994-3A43CE4266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127ED-B6D9-5E72-037F-D8475A1BD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8DCF0-A298-AB62-7CF1-42F5E27EBB6E}"/>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5" name="Footer Placeholder 4">
            <a:extLst>
              <a:ext uri="{FF2B5EF4-FFF2-40B4-BE49-F238E27FC236}">
                <a16:creationId xmlns:a16="http://schemas.microsoft.com/office/drawing/2014/main" id="{092EE7C3-E314-9A5E-A82C-6A52439DF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190D4-B712-1A71-0543-ECE6DF20DCCA}"/>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29133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B7300B-1E92-BCC3-6D4E-550214107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9FD521-81C7-D978-66AE-65DF93395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73018-E336-D5D9-F070-575B3623AAB8}"/>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5" name="Footer Placeholder 4">
            <a:extLst>
              <a:ext uri="{FF2B5EF4-FFF2-40B4-BE49-F238E27FC236}">
                <a16:creationId xmlns:a16="http://schemas.microsoft.com/office/drawing/2014/main" id="{EDE85F2A-F263-14BF-7C7B-F709C27BA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66D36-DC92-A29E-2987-16311584942B}"/>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216733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39C6-0259-39DE-0B04-AE5EEDA48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1AA77-96AC-9A5D-E2DB-170176322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AF874-03EC-93DD-062B-19734A099E14}"/>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5" name="Footer Placeholder 4">
            <a:extLst>
              <a:ext uri="{FF2B5EF4-FFF2-40B4-BE49-F238E27FC236}">
                <a16:creationId xmlns:a16="http://schemas.microsoft.com/office/drawing/2014/main" id="{2DA55FBF-64F3-376D-80FE-A26B3AD97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72D5A-A239-9FCB-C424-7D600BB977CD}"/>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199157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E366-617E-1FD3-652C-B63171158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DA12AA-7459-4625-8515-87513A3AFB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D189D-A3B1-672B-0B60-1C0EE652041A}"/>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5" name="Footer Placeholder 4">
            <a:extLst>
              <a:ext uri="{FF2B5EF4-FFF2-40B4-BE49-F238E27FC236}">
                <a16:creationId xmlns:a16="http://schemas.microsoft.com/office/drawing/2014/main" id="{BDDAD3B4-14DE-BAA5-15AE-AB075EF8E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C1E54-80F8-F7BB-2A0D-E944FF4C625C}"/>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168589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CA99-1985-60FE-3FFA-B06DE16967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307B3E-A2B0-5D93-C603-14881CB1F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81DD05-14DB-BDDE-7E52-84C43F90C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C4568F-16A1-CC63-B221-061F25B87A85}"/>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6" name="Footer Placeholder 5">
            <a:extLst>
              <a:ext uri="{FF2B5EF4-FFF2-40B4-BE49-F238E27FC236}">
                <a16:creationId xmlns:a16="http://schemas.microsoft.com/office/drawing/2014/main" id="{4DB9FF50-1934-BA11-E47A-F1975EB3B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ED65C-1651-6A98-FD58-7D9F2287E7A2}"/>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133336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FE9B-65F2-C4DA-B21C-2310E90E9F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EA1C70-3DCD-D88E-F833-5837F66AA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25719-D4AF-AED3-EA89-DB5841E68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209896-E405-27B7-506A-B28C9E539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31D4DC-03AD-79C9-AD0A-7E921A85D1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616FDB-43CD-64AC-907A-30EDA9FC43F4}"/>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8" name="Footer Placeholder 7">
            <a:extLst>
              <a:ext uri="{FF2B5EF4-FFF2-40B4-BE49-F238E27FC236}">
                <a16:creationId xmlns:a16="http://schemas.microsoft.com/office/drawing/2014/main" id="{9D545076-2C99-370F-D314-5CA8153D4F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1F455A-46FA-453D-8F83-18997DFCE24F}"/>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225517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45FD-6347-0DCC-9B54-E457FA6367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798819-BE00-6D79-AB7A-2F289A0D3E31}"/>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4" name="Footer Placeholder 3">
            <a:extLst>
              <a:ext uri="{FF2B5EF4-FFF2-40B4-BE49-F238E27FC236}">
                <a16:creationId xmlns:a16="http://schemas.microsoft.com/office/drawing/2014/main" id="{4406EA2D-0760-8B6B-A6DF-687A5B1FF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8C2ADB-1476-C752-8C58-4E0F605B571A}"/>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42251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2C1F4B-B9DF-A79B-738B-7F95446853E1}"/>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3" name="Footer Placeholder 2">
            <a:extLst>
              <a:ext uri="{FF2B5EF4-FFF2-40B4-BE49-F238E27FC236}">
                <a16:creationId xmlns:a16="http://schemas.microsoft.com/office/drawing/2014/main" id="{C883FEAF-36FA-B322-AB9C-71D0C13C5F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B91A84-0555-BBA2-9F64-E35EE29AFB53}"/>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258331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9315-8DC8-31E2-5392-9B3B7F23E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2D53D1-EF50-6E39-5A27-BB584D1B9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57AE6F-2ABA-0526-B7AE-39F5C7F62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47523-A47C-3E46-1E67-FE4E310FB937}"/>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6" name="Footer Placeholder 5">
            <a:extLst>
              <a:ext uri="{FF2B5EF4-FFF2-40B4-BE49-F238E27FC236}">
                <a16:creationId xmlns:a16="http://schemas.microsoft.com/office/drawing/2014/main" id="{31832308-48B4-9A63-D67C-C0278D12E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DA8EF-F115-3D14-30FF-E267ACE37EA6}"/>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317209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977C-7F1B-0433-CF55-63DDC8A2D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86A17-0E02-9247-4DCE-5FDB1E28D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3D60D0-3A42-E8F4-74B4-839F85218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CC6335-68A5-F869-B8F6-CE5989181F4C}"/>
              </a:ext>
            </a:extLst>
          </p:cNvPr>
          <p:cNvSpPr>
            <a:spLocks noGrp="1"/>
          </p:cNvSpPr>
          <p:nvPr>
            <p:ph type="dt" sz="half" idx="10"/>
          </p:nvPr>
        </p:nvSpPr>
        <p:spPr/>
        <p:txBody>
          <a:bodyPr/>
          <a:lstStyle/>
          <a:p>
            <a:fld id="{62787309-D96A-418E-BDD3-EE426E21E467}" type="datetimeFigureOut">
              <a:rPr lang="en-US" smtClean="0"/>
              <a:t>9/24/2024</a:t>
            </a:fld>
            <a:endParaRPr lang="en-US"/>
          </a:p>
        </p:txBody>
      </p:sp>
      <p:sp>
        <p:nvSpPr>
          <p:cNvPr id="6" name="Footer Placeholder 5">
            <a:extLst>
              <a:ext uri="{FF2B5EF4-FFF2-40B4-BE49-F238E27FC236}">
                <a16:creationId xmlns:a16="http://schemas.microsoft.com/office/drawing/2014/main" id="{3A33A627-BBCB-E440-ACE2-F2F0A1558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BCAD5-F9C2-DBE5-BE4A-F03FF1D18D5D}"/>
              </a:ext>
            </a:extLst>
          </p:cNvPr>
          <p:cNvSpPr>
            <a:spLocks noGrp="1"/>
          </p:cNvSpPr>
          <p:nvPr>
            <p:ph type="sldNum" sz="quarter" idx="12"/>
          </p:nvPr>
        </p:nvSpPr>
        <p:spPr/>
        <p:txBody>
          <a:bodyPr/>
          <a:lstStyle/>
          <a:p>
            <a:fld id="{9779E4A6-4CC6-47F1-8FB2-4C6C158B0AFD}" type="slidenum">
              <a:rPr lang="en-US" smtClean="0"/>
              <a:t>‹#›</a:t>
            </a:fld>
            <a:endParaRPr lang="en-US"/>
          </a:p>
        </p:txBody>
      </p:sp>
    </p:spTree>
    <p:extLst>
      <p:ext uri="{BB962C8B-B14F-4D97-AF65-F5344CB8AC3E}">
        <p14:creationId xmlns:p14="http://schemas.microsoft.com/office/powerpoint/2010/main" val="371134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0332F-E853-710D-8375-FC1B87180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2244F-5AB5-3764-7298-AF14F8735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ED4DF-FCF8-78DA-6CE6-83BD374C3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787309-D96A-418E-BDD3-EE426E21E467}" type="datetimeFigureOut">
              <a:rPr lang="en-US" smtClean="0"/>
              <a:t>9/24/2024</a:t>
            </a:fld>
            <a:endParaRPr lang="en-US"/>
          </a:p>
        </p:txBody>
      </p:sp>
      <p:sp>
        <p:nvSpPr>
          <p:cNvPr id="5" name="Footer Placeholder 4">
            <a:extLst>
              <a:ext uri="{FF2B5EF4-FFF2-40B4-BE49-F238E27FC236}">
                <a16:creationId xmlns:a16="http://schemas.microsoft.com/office/drawing/2014/main" id="{921BCFD2-69CA-4EF8-238C-F46F512A5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CD4EAF-9324-AB4B-47EA-C7177156A3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79E4A6-4CC6-47F1-8FB2-4C6C158B0AFD}" type="slidenum">
              <a:rPr lang="en-US" smtClean="0"/>
              <a:t>‹#›</a:t>
            </a:fld>
            <a:endParaRPr lang="en-US"/>
          </a:p>
        </p:txBody>
      </p:sp>
    </p:spTree>
    <p:extLst>
      <p:ext uri="{BB962C8B-B14F-4D97-AF65-F5344CB8AC3E}">
        <p14:creationId xmlns:p14="http://schemas.microsoft.com/office/powerpoint/2010/main" val="36463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4be.cochrane.org/blog/2015/07/24/nominal-ordinal-numerical-variable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gnifying glass with gears and graphs&#10;&#10;Description automatically generated">
            <a:extLst>
              <a:ext uri="{FF2B5EF4-FFF2-40B4-BE49-F238E27FC236}">
                <a16:creationId xmlns:a16="http://schemas.microsoft.com/office/drawing/2014/main" id="{4EC2FC28-B504-9D4A-5279-F06FCF84578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201" t="6624" r="17392"/>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096A5B-8EA7-6FE5-1880-A41DBC365DE6}"/>
              </a:ext>
            </a:extLst>
          </p:cNvPr>
          <p:cNvSpPr>
            <a:spLocks noGrp="1"/>
          </p:cNvSpPr>
          <p:nvPr>
            <p:ph type="ctrTitle"/>
          </p:nvPr>
        </p:nvSpPr>
        <p:spPr>
          <a:xfrm>
            <a:off x="175824" y="200764"/>
            <a:ext cx="7931501" cy="2110316"/>
          </a:xfrm>
        </p:spPr>
        <p:txBody>
          <a:bodyPr anchor="b">
            <a:normAutofit/>
          </a:bodyPr>
          <a:lstStyle/>
          <a:p>
            <a:pPr algn="l"/>
            <a:r>
              <a:rPr lang="en-US" sz="4800" dirty="0">
                <a:solidFill>
                  <a:schemeClr val="bg1"/>
                </a:solidFill>
              </a:rPr>
              <a:t>TECHTONIX SALES ANALYSIS</a:t>
            </a:r>
            <a:br>
              <a:rPr lang="en-US" sz="4800" dirty="0">
                <a:solidFill>
                  <a:schemeClr val="bg1"/>
                </a:solidFill>
              </a:rPr>
            </a:br>
            <a:endParaRPr lang="en-US" sz="4800" dirty="0">
              <a:solidFill>
                <a:schemeClr val="bg1"/>
              </a:solidFill>
            </a:endParaRPr>
          </a:p>
        </p:txBody>
      </p:sp>
      <p:sp>
        <p:nvSpPr>
          <p:cNvPr id="3" name="Subtitle 2">
            <a:extLst>
              <a:ext uri="{FF2B5EF4-FFF2-40B4-BE49-F238E27FC236}">
                <a16:creationId xmlns:a16="http://schemas.microsoft.com/office/drawing/2014/main" id="{D6CD4718-3307-8500-C0E8-50E255581CF6}"/>
              </a:ext>
            </a:extLst>
          </p:cNvPr>
          <p:cNvSpPr>
            <a:spLocks noGrp="1"/>
          </p:cNvSpPr>
          <p:nvPr>
            <p:ph type="subTitle" idx="1"/>
          </p:nvPr>
        </p:nvSpPr>
        <p:spPr>
          <a:xfrm>
            <a:off x="118216" y="5316778"/>
            <a:ext cx="4023359" cy="1208141"/>
          </a:xfrm>
        </p:spPr>
        <p:txBody>
          <a:bodyPr>
            <a:normAutofit/>
          </a:bodyPr>
          <a:lstStyle/>
          <a:p>
            <a:pPr algn="l"/>
            <a:r>
              <a:rPr lang="en-US" sz="1800" dirty="0">
                <a:solidFill>
                  <a:schemeClr val="bg1"/>
                </a:solidFill>
              </a:rPr>
              <a:t>BY: IFUNANYA EMMANUELA</a:t>
            </a:r>
            <a:r>
              <a:rPr lang="en-US" dirty="0">
                <a:solidFill>
                  <a:schemeClr val="bg1"/>
                </a:solidFill>
              </a:rPr>
              <a:t> </a:t>
            </a:r>
            <a:r>
              <a:rPr lang="en-US" sz="1800" dirty="0">
                <a:solidFill>
                  <a:schemeClr val="bg1"/>
                </a:solidFill>
              </a:rPr>
              <a:t>OZOH</a:t>
            </a:r>
            <a:br>
              <a:rPr lang="en-US" sz="2000" dirty="0">
                <a:solidFill>
                  <a:schemeClr val="bg1"/>
                </a:solidFill>
              </a:rPr>
            </a:br>
            <a:endParaRPr lang="en-US" sz="2000" dirty="0">
              <a:solidFill>
                <a:schemeClr val="bg1"/>
              </a:solidFill>
            </a:endParaRP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60C44BC-0780-C6CD-88D2-15B1EE8D4E1E}"/>
              </a:ext>
            </a:extLst>
          </p:cNvPr>
          <p:cNvSpPr txBox="1"/>
          <p:nvPr/>
        </p:nvSpPr>
        <p:spPr>
          <a:xfrm>
            <a:off x="9739085" y="6657945"/>
            <a:ext cx="245291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4be.cochrane.org/blog/2015/07/24/nominal-ordinal-numerical-variabl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56118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90B-3292-E28E-F392-2EF6B075530F}"/>
              </a:ext>
            </a:extLst>
          </p:cNvPr>
          <p:cNvSpPr>
            <a:spLocks noGrp="1"/>
          </p:cNvSpPr>
          <p:nvPr>
            <p:ph type="title"/>
          </p:nvPr>
        </p:nvSpPr>
        <p:spPr/>
        <p:txBody>
          <a:bodyPr>
            <a:normAutofit/>
          </a:bodyPr>
          <a:lstStyle/>
          <a:p>
            <a:pPr algn="ctr"/>
            <a:r>
              <a:rPr lang="en-GB" sz="2800" b="1" dirty="0"/>
              <a:t>RECOMMENDATION</a:t>
            </a:r>
          </a:p>
        </p:txBody>
      </p:sp>
      <p:sp>
        <p:nvSpPr>
          <p:cNvPr id="3" name="Content Placeholder 2">
            <a:extLst>
              <a:ext uri="{FF2B5EF4-FFF2-40B4-BE49-F238E27FC236}">
                <a16:creationId xmlns:a16="http://schemas.microsoft.com/office/drawing/2014/main" id="{1429C286-E513-F194-C8C1-2F3F61E10FCA}"/>
              </a:ext>
            </a:extLst>
          </p:cNvPr>
          <p:cNvSpPr>
            <a:spLocks noGrp="1"/>
          </p:cNvSpPr>
          <p:nvPr>
            <p:ph idx="1"/>
          </p:nvPr>
        </p:nvSpPr>
        <p:spPr/>
        <p:txBody>
          <a:bodyPr/>
          <a:lstStyle/>
          <a:p>
            <a:pPr algn="just"/>
            <a:r>
              <a:rPr lang="en-GB" sz="2000" dirty="0"/>
              <a:t>Increase investment in Microchip for Asia Pacific.</a:t>
            </a:r>
          </a:p>
          <a:p>
            <a:pPr algn="just"/>
            <a:r>
              <a:rPr lang="en-GB" sz="2000" dirty="0"/>
              <a:t>Invest more on products with higher margin and reduce investments on products with lower profit margin.</a:t>
            </a:r>
          </a:p>
          <a:p>
            <a:pPr algn="just"/>
            <a:r>
              <a:rPr lang="en-GB" sz="2000" dirty="0"/>
              <a:t>Discounts can be offered to regions and countries with medium sales to boost their sales and revenue generation.</a:t>
            </a:r>
          </a:p>
          <a:p>
            <a:pPr marL="0" indent="0">
              <a:buNone/>
            </a:pPr>
            <a:endParaRPr lang="en-GB" dirty="0"/>
          </a:p>
        </p:txBody>
      </p:sp>
    </p:spTree>
    <p:extLst>
      <p:ext uri="{BB962C8B-B14F-4D97-AF65-F5344CB8AC3E}">
        <p14:creationId xmlns:p14="http://schemas.microsoft.com/office/powerpoint/2010/main" val="50933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878B-C619-248A-8168-85E3F6242EDF}"/>
              </a:ext>
            </a:extLst>
          </p:cNvPr>
          <p:cNvSpPr>
            <a:spLocks noGrp="1"/>
          </p:cNvSpPr>
          <p:nvPr>
            <p:ph type="title"/>
          </p:nvPr>
        </p:nvSpPr>
        <p:spPr>
          <a:xfrm>
            <a:off x="838200" y="365125"/>
            <a:ext cx="10515600" cy="5807075"/>
          </a:xfrm>
        </p:spPr>
        <p:txBody>
          <a:bodyPr>
            <a:normAutofit/>
          </a:bodyPr>
          <a:lstStyle/>
          <a:p>
            <a:pPr algn="ctr"/>
            <a:r>
              <a:rPr lang="en-GB" sz="8800" b="1" dirty="0"/>
              <a:t>Thank You</a:t>
            </a:r>
          </a:p>
        </p:txBody>
      </p:sp>
    </p:spTree>
    <p:extLst>
      <p:ext uri="{BB962C8B-B14F-4D97-AF65-F5344CB8AC3E}">
        <p14:creationId xmlns:p14="http://schemas.microsoft.com/office/powerpoint/2010/main" val="101060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881D-0189-15C4-867B-E1DB612E99D7}"/>
              </a:ext>
            </a:extLst>
          </p:cNvPr>
          <p:cNvSpPr>
            <a:spLocks noGrp="1"/>
          </p:cNvSpPr>
          <p:nvPr>
            <p:ph type="title"/>
          </p:nvPr>
        </p:nvSpPr>
        <p:spPr/>
        <p:txBody>
          <a:bodyPr/>
          <a:lstStyle/>
          <a:p>
            <a:pPr algn="ctr"/>
            <a:r>
              <a:rPr lang="en-US" b="1" dirty="0"/>
              <a:t>CASE OVERVIEW</a:t>
            </a:r>
            <a:br>
              <a:rPr lang="en-US" dirty="0"/>
            </a:br>
            <a:endParaRPr lang="en-US" dirty="0"/>
          </a:p>
        </p:txBody>
      </p:sp>
      <p:sp>
        <p:nvSpPr>
          <p:cNvPr id="3" name="Content Placeholder 2">
            <a:extLst>
              <a:ext uri="{FF2B5EF4-FFF2-40B4-BE49-F238E27FC236}">
                <a16:creationId xmlns:a16="http://schemas.microsoft.com/office/drawing/2014/main" id="{84B4752C-CE8C-AA06-2795-1F8B1EAB1AA1}"/>
              </a:ext>
            </a:extLst>
          </p:cNvPr>
          <p:cNvSpPr>
            <a:spLocks noGrp="1"/>
          </p:cNvSpPr>
          <p:nvPr>
            <p:ph idx="1"/>
          </p:nvPr>
        </p:nvSpPr>
        <p:spPr>
          <a:xfrm>
            <a:off x="958122" y="1484025"/>
            <a:ext cx="10515600" cy="5008849"/>
          </a:xfrm>
        </p:spPr>
        <p:txBody>
          <a:bodyPr>
            <a:normAutofit fontScale="25000" lnSpcReduction="20000"/>
          </a:bodyPr>
          <a:lstStyle/>
          <a:p>
            <a:endParaRPr lang="en-US" dirty="0"/>
          </a:p>
          <a:p>
            <a:pPr marL="0" indent="0">
              <a:lnSpc>
                <a:spcPct val="120000"/>
              </a:lnSpc>
              <a:buNone/>
            </a:pPr>
            <a:r>
              <a:rPr lang="en-US" sz="8000" dirty="0" err="1">
                <a:cs typeface="Times New Roman" panose="02020603050405020304" pitchFamily="18" charset="0"/>
              </a:rPr>
              <a:t>Techtronix</a:t>
            </a:r>
            <a:r>
              <a:rPr lang="en-US" sz="8000" dirty="0">
                <a:cs typeface="Times New Roman" panose="02020603050405020304" pitchFamily="18" charset="0"/>
              </a:rPr>
              <a:t> Innovations, a forefront player in the microchip and robotics industry, is encountering challenges in streamlining its sales strategies, optimizing production planning, and pursuing market expansion. The company boasts an extensive portfolio that caters to automotive, consumer electronics, and industrial sectors. However, it grapples with demand unpredictability, inventory management inefficiencies, and the identification of profitable market opportunities.</a:t>
            </a:r>
          </a:p>
          <a:p>
            <a:pPr marL="0" indent="0">
              <a:lnSpc>
                <a:spcPct val="120000"/>
              </a:lnSpc>
              <a:buNone/>
            </a:pPr>
            <a:r>
              <a:rPr lang="en-US" sz="8000" dirty="0">
                <a:cs typeface="Times New Roman" panose="02020603050405020304" pitchFamily="18" charset="0"/>
              </a:rPr>
              <a:t>Over the previous year, </a:t>
            </a:r>
            <a:r>
              <a:rPr lang="en-US" sz="8000" dirty="0" err="1">
                <a:cs typeface="Times New Roman" panose="02020603050405020304" pitchFamily="18" charset="0"/>
              </a:rPr>
              <a:t>Techtronix</a:t>
            </a:r>
            <a:r>
              <a:rPr lang="en-US" sz="8000" dirty="0">
                <a:cs typeface="Times New Roman" panose="02020603050405020304" pitchFamily="18" charset="0"/>
              </a:rPr>
              <a:t> Innovations has meticulously compiled a dataset encompassing each transaction, encompassing sales data, customer interactions, product specifics, and financial metrics. This dataset presents an invaluable opportunity for in-depth business performance analysis, trend identification, and insight extraction to inform strategic decisions.</a:t>
            </a:r>
          </a:p>
        </p:txBody>
      </p:sp>
    </p:spTree>
    <p:extLst>
      <p:ext uri="{BB962C8B-B14F-4D97-AF65-F5344CB8AC3E}">
        <p14:creationId xmlns:p14="http://schemas.microsoft.com/office/powerpoint/2010/main" val="154781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620D-36C0-12E2-9DDD-206B22D1C839}"/>
              </a:ext>
            </a:extLst>
          </p:cNvPr>
          <p:cNvSpPr>
            <a:spLocks noGrp="1"/>
          </p:cNvSpPr>
          <p:nvPr>
            <p:ph type="title"/>
          </p:nvPr>
        </p:nvSpPr>
        <p:spPr>
          <a:xfrm>
            <a:off x="838200" y="135979"/>
            <a:ext cx="10515600" cy="973294"/>
          </a:xfrm>
        </p:spPr>
        <p:txBody>
          <a:bodyPr>
            <a:normAutofit/>
          </a:bodyPr>
          <a:lstStyle/>
          <a:p>
            <a:pPr algn="ctr"/>
            <a:r>
              <a:rPr lang="en-US" sz="2800" b="1" dirty="0"/>
              <a:t>AIMS AND OBJECTIVES</a:t>
            </a:r>
          </a:p>
        </p:txBody>
      </p:sp>
      <p:sp>
        <p:nvSpPr>
          <p:cNvPr id="3" name="Content Placeholder 2">
            <a:extLst>
              <a:ext uri="{FF2B5EF4-FFF2-40B4-BE49-F238E27FC236}">
                <a16:creationId xmlns:a16="http://schemas.microsoft.com/office/drawing/2014/main" id="{77746F69-B2A6-9319-709C-F7FF5FA7E4A1}"/>
              </a:ext>
            </a:extLst>
          </p:cNvPr>
          <p:cNvSpPr>
            <a:spLocks noGrp="1"/>
          </p:cNvSpPr>
          <p:nvPr>
            <p:ph idx="1"/>
          </p:nvPr>
        </p:nvSpPr>
        <p:spPr>
          <a:xfrm>
            <a:off x="838200" y="1109273"/>
            <a:ext cx="9699885" cy="5501389"/>
          </a:xfrm>
        </p:spPr>
        <p:txBody>
          <a:bodyPr>
            <a:normAutofit fontScale="92500" lnSpcReduction="20000"/>
          </a:bodyPr>
          <a:lstStyle/>
          <a:p>
            <a:pPr marL="0" indent="0">
              <a:buNone/>
            </a:pPr>
            <a:endParaRPr lang="en-US" sz="1400" dirty="0"/>
          </a:p>
          <a:p>
            <a:pPr marL="0" indent="0">
              <a:buNone/>
            </a:pPr>
            <a:endParaRPr lang="en-US" sz="1400" dirty="0"/>
          </a:p>
          <a:p>
            <a:pPr marL="0" indent="0" algn="just">
              <a:buNone/>
            </a:pPr>
            <a:r>
              <a:rPr lang="en-US" sz="2200" dirty="0"/>
              <a:t>Utilizing the dataset to guide </a:t>
            </a:r>
            <a:r>
              <a:rPr lang="en-US" sz="2200" dirty="0" err="1"/>
              <a:t>Techtronix</a:t>
            </a:r>
            <a:r>
              <a:rPr lang="en-US" sz="2200" dirty="0"/>
              <a:t> Innovations in overcoming its current obstacles through the creation of an automated Power BI</a:t>
            </a:r>
          </a:p>
          <a:p>
            <a:pPr marL="0" indent="0" algn="just">
              <a:buNone/>
            </a:pPr>
            <a:r>
              <a:rPr lang="en-US" sz="2200" dirty="0"/>
              <a:t>report. This report will focus on:</a:t>
            </a:r>
          </a:p>
          <a:p>
            <a:pPr algn="just"/>
            <a:r>
              <a:rPr lang="en-US" sz="2200" dirty="0"/>
              <a:t>Sales Performance Analysis: Uncover sales trends across various product categories, sectors, regions, and timeframes. Highlight the best and worst performers.</a:t>
            </a:r>
          </a:p>
          <a:p>
            <a:pPr algn="just"/>
            <a:r>
              <a:rPr lang="en-US" sz="2200" dirty="0"/>
              <a:t>Customer Insights: Dive into customer segmentation to reveal purchase patterns, preferences by sector, and geographic distribution. Identify the sectors contributing most significantly to sales and profitability.</a:t>
            </a:r>
          </a:p>
          <a:p>
            <a:pPr algn="just"/>
            <a:r>
              <a:rPr lang="en-US" sz="2200" dirty="0"/>
              <a:t>Inventory Optimization: Evaluate inventory management against sales figures to pinpoint production planning mismatches. Propose methods to better align production with market demands.</a:t>
            </a:r>
          </a:p>
          <a:p>
            <a:pPr algn="just"/>
            <a:r>
              <a:rPr lang="en-US" sz="2200" dirty="0"/>
              <a:t>Profitability Analysis: Analyze the profitability across different product categories, taking into account sales revenue and production costs. Point out products with high margins and suggest cost reduction strategies.</a:t>
            </a:r>
          </a:p>
          <a:p>
            <a:pPr algn="just"/>
            <a:r>
              <a:rPr lang="en-US" sz="2200" dirty="0"/>
              <a:t>Market Expansion Opportunities: Analyze sales and customer data to discover new markets for expansion, emphasizing regions and sectors with untapped potential.</a:t>
            </a:r>
          </a:p>
        </p:txBody>
      </p:sp>
    </p:spTree>
    <p:extLst>
      <p:ext uri="{BB962C8B-B14F-4D97-AF65-F5344CB8AC3E}">
        <p14:creationId xmlns:p14="http://schemas.microsoft.com/office/powerpoint/2010/main" val="4726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1F8EA1-DA79-3B58-9F0C-746B203B4D77}"/>
              </a:ext>
            </a:extLst>
          </p:cNvPr>
          <p:cNvPicPr>
            <a:picLocks noChangeAspect="1"/>
          </p:cNvPicPr>
          <p:nvPr/>
        </p:nvPicPr>
        <p:blipFill>
          <a:blip r:embed="rId2"/>
          <a:stretch>
            <a:fillRect/>
          </a:stretch>
        </p:blipFill>
        <p:spPr>
          <a:xfrm>
            <a:off x="200722" y="74341"/>
            <a:ext cx="11679044" cy="6783659"/>
          </a:xfrm>
          <a:prstGeom prst="rect">
            <a:avLst/>
          </a:prstGeom>
        </p:spPr>
      </p:pic>
    </p:spTree>
    <p:extLst>
      <p:ext uri="{BB962C8B-B14F-4D97-AF65-F5344CB8AC3E}">
        <p14:creationId xmlns:p14="http://schemas.microsoft.com/office/powerpoint/2010/main" val="151365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8D922-8749-64CF-386D-8BBC4FACD7EC}"/>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2800" b="1" dirty="0"/>
              <a:t>SALES PERFOMANCE ANALYSIS</a:t>
            </a:r>
          </a:p>
        </p:txBody>
      </p:sp>
      <p:sp>
        <p:nvSpPr>
          <p:cNvPr id="30"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20F47A0-6E83-E7EB-17CD-4C4A8884AF78}"/>
              </a:ext>
            </a:extLst>
          </p:cNvPr>
          <p:cNvSpPr>
            <a:spLocks noGrp="1"/>
          </p:cNvSpPr>
          <p:nvPr>
            <p:ph type="body" sz="half" idx="2"/>
          </p:nvPr>
        </p:nvSpPr>
        <p:spPr>
          <a:xfrm>
            <a:off x="612648" y="2908005"/>
            <a:ext cx="5295015" cy="3268957"/>
          </a:xfrm>
        </p:spPr>
        <p:txBody>
          <a:bodyPr vert="horz" lIns="91440" tIns="45720" rIns="91440" bIns="45720" rtlCol="0">
            <a:normAutofit/>
          </a:bodyPr>
          <a:lstStyle/>
          <a:p>
            <a:pPr indent="-228600" algn="just">
              <a:buFont typeface="Arial" panose="020B0604020202020204" pitchFamily="34" charset="0"/>
              <a:buChar char="•"/>
            </a:pPr>
            <a:r>
              <a:rPr lang="en-US" sz="2000" dirty="0"/>
              <a:t>The chart shows the  top 3 products , product_1315 has 38k production cost with a  profit of 45.2%, while product_1469 with $38k but has as profit of32.7%, product_1100 has the highest production cost of 48k but has a significantly low profit of 22%.</a:t>
            </a:r>
          </a:p>
          <a:p>
            <a:pPr indent="-228600" algn="just">
              <a:buFont typeface="Arial" panose="020B0604020202020204" pitchFamily="34" charset="0"/>
              <a:buChar char="•"/>
            </a:pPr>
            <a:r>
              <a:rPr lang="en-US" sz="2000" dirty="0"/>
              <a:t>From the product Category , Microchip has the highest revenue at 38.6% and it has the highest profit with 39.55% followed by Robotics.</a:t>
            </a:r>
          </a:p>
        </p:txBody>
      </p:sp>
      <p:pic>
        <p:nvPicPr>
          <p:cNvPr id="6" name="Content Placeholder 5">
            <a:extLst>
              <a:ext uri="{FF2B5EF4-FFF2-40B4-BE49-F238E27FC236}">
                <a16:creationId xmlns:a16="http://schemas.microsoft.com/office/drawing/2014/main" id="{7E239493-6EA7-C890-F31B-282A8CBAC523}"/>
              </a:ext>
            </a:extLst>
          </p:cNvPr>
          <p:cNvPicPr>
            <a:picLocks noGrp="1" noChangeAspect="1"/>
          </p:cNvPicPr>
          <p:nvPr>
            <p:ph idx="1"/>
          </p:nvPr>
        </p:nvPicPr>
        <p:blipFill>
          <a:blip r:embed="rId2"/>
          <a:stretch>
            <a:fillRect/>
          </a:stretch>
        </p:blipFill>
        <p:spPr>
          <a:xfrm>
            <a:off x="7182597" y="362384"/>
            <a:ext cx="1031204" cy="2884488"/>
          </a:xfrm>
          <a:prstGeom prst="rect">
            <a:avLst/>
          </a:prstGeom>
        </p:spPr>
      </p:pic>
      <p:pic>
        <p:nvPicPr>
          <p:cNvPr id="10" name="Picture 9">
            <a:extLst>
              <a:ext uri="{FF2B5EF4-FFF2-40B4-BE49-F238E27FC236}">
                <a16:creationId xmlns:a16="http://schemas.microsoft.com/office/drawing/2014/main" id="{DA110276-198F-F6BD-0830-4E06A087817A}"/>
              </a:ext>
            </a:extLst>
          </p:cNvPr>
          <p:cNvPicPr>
            <a:picLocks noChangeAspect="1"/>
          </p:cNvPicPr>
          <p:nvPr/>
        </p:nvPicPr>
        <p:blipFill>
          <a:blip r:embed="rId3"/>
          <a:stretch>
            <a:fillRect/>
          </a:stretch>
        </p:blipFill>
        <p:spPr>
          <a:xfrm>
            <a:off x="9224328" y="617951"/>
            <a:ext cx="2603605" cy="2373353"/>
          </a:xfrm>
          <a:prstGeom prst="rect">
            <a:avLst/>
          </a:prstGeom>
        </p:spPr>
      </p:pic>
      <p:pic>
        <p:nvPicPr>
          <p:cNvPr id="8" name="Picture 7">
            <a:extLst>
              <a:ext uri="{FF2B5EF4-FFF2-40B4-BE49-F238E27FC236}">
                <a16:creationId xmlns:a16="http://schemas.microsoft.com/office/drawing/2014/main" id="{37EA8F10-2234-25A5-76AF-CD7F7E173C11}"/>
              </a:ext>
            </a:extLst>
          </p:cNvPr>
          <p:cNvPicPr>
            <a:picLocks noChangeAspect="1"/>
          </p:cNvPicPr>
          <p:nvPr/>
        </p:nvPicPr>
        <p:blipFill>
          <a:blip r:embed="rId4"/>
          <a:stretch>
            <a:fillRect/>
          </a:stretch>
        </p:blipFill>
        <p:spPr>
          <a:xfrm>
            <a:off x="6396397" y="3722093"/>
            <a:ext cx="5431536" cy="2159035"/>
          </a:xfrm>
          <a:prstGeom prst="rect">
            <a:avLst/>
          </a:prstGeom>
        </p:spPr>
      </p:pic>
    </p:spTree>
    <p:extLst>
      <p:ext uri="{BB962C8B-B14F-4D97-AF65-F5344CB8AC3E}">
        <p14:creationId xmlns:p14="http://schemas.microsoft.com/office/powerpoint/2010/main" val="278079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861C5-E17A-25D9-2654-066AA8B999A4}"/>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2800" b="1" dirty="0"/>
              <a:t>SALES PERFOMANCE ANALYSIS</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1673B9C-6AC5-5389-7DD9-58734263C29F}"/>
              </a:ext>
            </a:extLst>
          </p:cNvPr>
          <p:cNvSpPr>
            <a:spLocks noGrp="1"/>
          </p:cNvSpPr>
          <p:nvPr>
            <p:ph type="body" sz="half" idx="2"/>
          </p:nvPr>
        </p:nvSpPr>
        <p:spPr>
          <a:xfrm>
            <a:off x="640080" y="2706624"/>
            <a:ext cx="6894576" cy="3483864"/>
          </a:xfrm>
        </p:spPr>
        <p:txBody>
          <a:bodyPr vert="horz" lIns="91440" tIns="45720" rIns="91440" bIns="45720" rtlCol="0">
            <a:normAutofit/>
          </a:bodyPr>
          <a:lstStyle/>
          <a:p>
            <a:pPr indent="-228600" algn="just">
              <a:buFont typeface="Arial" panose="020B0604020202020204" pitchFamily="34" charset="0"/>
              <a:buChar char="•"/>
            </a:pPr>
            <a:r>
              <a:rPr lang="en-US" sz="2000" dirty="0"/>
              <a:t>In the Revenue chart, the highest revenue of $23.2M was generated in April with 9.2%. And May being the least with $18.7M and 7.2%</a:t>
            </a:r>
          </a:p>
          <a:p>
            <a:pPr indent="-228600" algn="just">
              <a:buFont typeface="Arial" panose="020B0604020202020204" pitchFamily="34" charset="0"/>
              <a:buChar char="•"/>
            </a:pPr>
            <a:endParaRPr lang="en-US" sz="2000" dirty="0"/>
          </a:p>
          <a:p>
            <a:pPr indent="-228600" algn="just">
              <a:buFont typeface="Arial" panose="020B0604020202020204" pitchFamily="34" charset="0"/>
              <a:buChar char="•"/>
            </a:pPr>
            <a:r>
              <a:rPr lang="en-US" sz="2000" dirty="0"/>
              <a:t>USA had the highest total revenue of $52.1M, followed by China $51M, Japan $50.2M, Germany $49.7M and South Korea $49.2M </a:t>
            </a:r>
          </a:p>
        </p:txBody>
      </p:sp>
      <p:pic>
        <p:nvPicPr>
          <p:cNvPr id="6" name="Content Placeholder 5">
            <a:extLst>
              <a:ext uri="{FF2B5EF4-FFF2-40B4-BE49-F238E27FC236}">
                <a16:creationId xmlns:a16="http://schemas.microsoft.com/office/drawing/2014/main" id="{E35E75BC-6D78-DF4B-F75E-9545986B4D6E}"/>
              </a:ext>
            </a:extLst>
          </p:cNvPr>
          <p:cNvPicPr>
            <a:picLocks noGrp="1" noChangeAspect="1"/>
          </p:cNvPicPr>
          <p:nvPr>
            <p:ph idx="1"/>
          </p:nvPr>
        </p:nvPicPr>
        <p:blipFill>
          <a:blip r:embed="rId2"/>
          <a:stretch>
            <a:fillRect/>
          </a:stretch>
        </p:blipFill>
        <p:spPr>
          <a:xfrm>
            <a:off x="7863840" y="897249"/>
            <a:ext cx="4014216" cy="2293837"/>
          </a:xfrm>
          <a:prstGeom prst="rect">
            <a:avLst/>
          </a:prstGeom>
        </p:spPr>
      </p:pic>
      <p:pic>
        <p:nvPicPr>
          <p:cNvPr id="8" name="Picture 7">
            <a:extLst>
              <a:ext uri="{FF2B5EF4-FFF2-40B4-BE49-F238E27FC236}">
                <a16:creationId xmlns:a16="http://schemas.microsoft.com/office/drawing/2014/main" id="{50B0D5E2-060C-8E74-984B-92BBB2DD481F}"/>
              </a:ext>
            </a:extLst>
          </p:cNvPr>
          <p:cNvPicPr>
            <a:picLocks noChangeAspect="1"/>
          </p:cNvPicPr>
          <p:nvPr/>
        </p:nvPicPr>
        <p:blipFill>
          <a:blip r:embed="rId3"/>
          <a:stretch>
            <a:fillRect/>
          </a:stretch>
        </p:blipFill>
        <p:spPr>
          <a:xfrm>
            <a:off x="7863840" y="3755571"/>
            <a:ext cx="3995928" cy="2485663"/>
          </a:xfrm>
          <a:prstGeom prst="rect">
            <a:avLst/>
          </a:prstGeom>
        </p:spPr>
      </p:pic>
    </p:spTree>
    <p:extLst>
      <p:ext uri="{BB962C8B-B14F-4D97-AF65-F5344CB8AC3E}">
        <p14:creationId xmlns:p14="http://schemas.microsoft.com/office/powerpoint/2010/main" val="193506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64EC4-A718-DD67-E7C8-6A9AAE78E5DB}"/>
              </a:ext>
            </a:extLst>
          </p:cNvPr>
          <p:cNvSpPr>
            <a:spLocks noGrp="1"/>
          </p:cNvSpPr>
          <p:nvPr>
            <p:ph type="title"/>
          </p:nvPr>
        </p:nvSpPr>
        <p:spPr>
          <a:xfrm>
            <a:off x="630935" y="1035201"/>
            <a:ext cx="3429000" cy="1323392"/>
          </a:xfrm>
        </p:spPr>
        <p:txBody>
          <a:bodyPr vert="horz" lIns="91440" tIns="45720" rIns="91440" bIns="45720" rtlCol="0" anchor="b">
            <a:normAutofit/>
          </a:bodyPr>
          <a:lstStyle/>
          <a:p>
            <a:r>
              <a:rPr lang="en-US" sz="2800" b="1" kern="1200" dirty="0">
                <a:solidFill>
                  <a:schemeClr val="tx1"/>
                </a:solidFill>
                <a:latin typeface="+mj-lt"/>
                <a:ea typeface="+mj-ea"/>
                <a:cs typeface="+mj-cs"/>
              </a:rPr>
              <a:t>Customer Insight</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F7D60FA-8E57-0B6D-868C-9B6366FD9D4C}"/>
              </a:ext>
            </a:extLst>
          </p:cNvPr>
          <p:cNvSpPr>
            <a:spLocks noGrp="1"/>
          </p:cNvSpPr>
          <p:nvPr>
            <p:ph type="body" sz="half" idx="2"/>
          </p:nvPr>
        </p:nvSpPr>
        <p:spPr>
          <a:xfrm>
            <a:off x="630935" y="2807207"/>
            <a:ext cx="6107322" cy="2559449"/>
          </a:xfrm>
        </p:spPr>
        <p:txBody>
          <a:bodyPr vert="horz" lIns="91440" tIns="45720" rIns="91440" bIns="45720" rtlCol="0" anchor="t">
            <a:noAutofit/>
          </a:bodyPr>
          <a:lstStyle/>
          <a:p>
            <a:pPr indent="-228600" algn="just">
              <a:buFont typeface="Arial" panose="020B0604020202020204" pitchFamily="34" charset="0"/>
              <a:buChar char="•"/>
            </a:pPr>
            <a:r>
              <a:rPr lang="en-US" sz="2000" dirty="0"/>
              <a:t>Industrial has the highest customer sector with revenue of $82,028,213 while Automotive has the lowest with revenue of $74,450,129.</a:t>
            </a:r>
          </a:p>
          <a:p>
            <a:pPr algn="just"/>
            <a:r>
              <a:rPr lang="en-US" sz="2000" dirty="0"/>
              <a:t>China had the highest revenue of $16,867,864 followed by Germany with $16,743,163 then South Korea has the lowest of $15,842,443.</a:t>
            </a:r>
          </a:p>
          <a:p>
            <a:pPr algn="just"/>
            <a:r>
              <a:rPr lang="en-US" sz="2000" dirty="0"/>
              <a:t>Under Region, Europe topped the Chat with $6,150,513 while Asia pacific is the least with $4,649,460.</a:t>
            </a:r>
          </a:p>
          <a:p>
            <a:pPr algn="just"/>
            <a:r>
              <a:rPr lang="en-US" sz="2000" dirty="0"/>
              <a:t>Under product category, robotics was the most sold product while Microchip had the lowest Revenue.</a:t>
            </a:r>
          </a:p>
        </p:txBody>
      </p:sp>
      <p:pic>
        <p:nvPicPr>
          <p:cNvPr id="6" name="Content Placeholder 5">
            <a:extLst>
              <a:ext uri="{FF2B5EF4-FFF2-40B4-BE49-F238E27FC236}">
                <a16:creationId xmlns:a16="http://schemas.microsoft.com/office/drawing/2014/main" id="{94592695-ECE9-AF36-0232-3B4C4B374F1B}"/>
              </a:ext>
            </a:extLst>
          </p:cNvPr>
          <p:cNvPicPr>
            <a:picLocks noGrp="1" noChangeAspect="1"/>
          </p:cNvPicPr>
          <p:nvPr>
            <p:ph idx="1"/>
          </p:nvPr>
        </p:nvPicPr>
        <p:blipFill>
          <a:blip r:embed="rId2"/>
          <a:stretch>
            <a:fillRect/>
          </a:stretch>
        </p:blipFill>
        <p:spPr>
          <a:xfrm>
            <a:off x="6903135" y="1932854"/>
            <a:ext cx="4645587" cy="3710748"/>
          </a:xfrm>
          <a:prstGeom prst="rect">
            <a:avLst/>
          </a:prstGeom>
        </p:spPr>
      </p:pic>
    </p:spTree>
    <p:extLst>
      <p:ext uri="{BB962C8B-B14F-4D97-AF65-F5344CB8AC3E}">
        <p14:creationId xmlns:p14="http://schemas.microsoft.com/office/powerpoint/2010/main" val="383788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763F43-119D-DA90-5702-191F78455B6B}"/>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2800" b="1" dirty="0"/>
              <a:t>Inventory Optimization</a:t>
            </a:r>
          </a:p>
        </p:txBody>
      </p:sp>
      <p:sp>
        <p:nvSpPr>
          <p:cNvPr id="4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B28C7DB-DE01-89DB-C8C0-2F0AFCB6E670}"/>
              </a:ext>
            </a:extLst>
          </p:cNvPr>
          <p:cNvSpPr>
            <a:spLocks noGrp="1"/>
          </p:cNvSpPr>
          <p:nvPr>
            <p:ph type="body" sz="half" idx="2"/>
          </p:nvPr>
        </p:nvSpPr>
        <p:spPr>
          <a:xfrm>
            <a:off x="640080" y="2706624"/>
            <a:ext cx="6894576" cy="3483864"/>
          </a:xfrm>
        </p:spPr>
        <p:txBody>
          <a:bodyPr vert="horz" lIns="91440" tIns="45720" rIns="91440" bIns="45720" rtlCol="0">
            <a:normAutofit/>
          </a:bodyPr>
          <a:lstStyle/>
          <a:p>
            <a:pPr indent="-228600" algn="just">
              <a:buFont typeface="Arial" panose="020B0604020202020204" pitchFamily="34" charset="0"/>
              <a:buChar char="•"/>
            </a:pPr>
            <a:r>
              <a:rPr lang="en-US" sz="2000" dirty="0"/>
              <a:t>All Product category has the highest quantity     sold in Q1 and Q4, Microchip has the highest quantity 39% of product sold  followed by Robotics  31.9% and Sensor 29.1%.</a:t>
            </a:r>
          </a:p>
          <a:p>
            <a:pPr indent="-228600" algn="just">
              <a:buFont typeface="Arial" panose="020B0604020202020204" pitchFamily="34" charset="0"/>
              <a:buChar char="•"/>
            </a:pPr>
            <a:endParaRPr lang="en-US" sz="2000" dirty="0"/>
          </a:p>
          <a:p>
            <a:pPr indent="-228600" algn="just">
              <a:buFont typeface="Arial" panose="020B0604020202020204" pitchFamily="34" charset="0"/>
              <a:buChar char="•"/>
            </a:pPr>
            <a:r>
              <a:rPr lang="en-US" sz="2000" dirty="0"/>
              <a:t>As seen in the chat each product category has different quarters when high profits were made. Robotics has the highest profit in Q3 with 6.4K followed by Microchip 6.2K in Q4 and the  lowest Sensor 5.4K in Q2. </a:t>
            </a:r>
          </a:p>
        </p:txBody>
      </p:sp>
      <p:pic>
        <p:nvPicPr>
          <p:cNvPr id="10" name="Content Placeholder 9">
            <a:extLst>
              <a:ext uri="{FF2B5EF4-FFF2-40B4-BE49-F238E27FC236}">
                <a16:creationId xmlns:a16="http://schemas.microsoft.com/office/drawing/2014/main" id="{E5F0BD2B-6760-A908-F1ED-D610D930C2BE}"/>
              </a:ext>
            </a:extLst>
          </p:cNvPr>
          <p:cNvPicPr>
            <a:picLocks noGrp="1" noChangeAspect="1"/>
          </p:cNvPicPr>
          <p:nvPr>
            <p:ph idx="1"/>
          </p:nvPr>
        </p:nvPicPr>
        <p:blipFill>
          <a:blip r:embed="rId2"/>
          <a:srcRect l="2085" r="3042" b="-2"/>
          <a:stretch/>
        </p:blipFill>
        <p:spPr>
          <a:xfrm>
            <a:off x="7863840" y="1055563"/>
            <a:ext cx="4014216" cy="2373437"/>
          </a:xfrm>
          <a:prstGeom prst="rect">
            <a:avLst/>
          </a:prstGeom>
        </p:spPr>
      </p:pic>
      <p:pic>
        <p:nvPicPr>
          <p:cNvPr id="16" name="Picture 15">
            <a:extLst>
              <a:ext uri="{FF2B5EF4-FFF2-40B4-BE49-F238E27FC236}">
                <a16:creationId xmlns:a16="http://schemas.microsoft.com/office/drawing/2014/main" id="{7992A21A-F30E-3F9C-1879-426737351F08}"/>
              </a:ext>
            </a:extLst>
          </p:cNvPr>
          <p:cNvPicPr>
            <a:picLocks noChangeAspect="1"/>
          </p:cNvPicPr>
          <p:nvPr/>
        </p:nvPicPr>
        <p:blipFill>
          <a:blip r:embed="rId3"/>
          <a:stretch>
            <a:fillRect/>
          </a:stretch>
        </p:blipFill>
        <p:spPr>
          <a:xfrm>
            <a:off x="7863840" y="3635829"/>
            <a:ext cx="3995928" cy="2330685"/>
          </a:xfrm>
          <a:prstGeom prst="rect">
            <a:avLst/>
          </a:prstGeom>
        </p:spPr>
      </p:pic>
    </p:spTree>
    <p:extLst>
      <p:ext uri="{BB962C8B-B14F-4D97-AF65-F5344CB8AC3E}">
        <p14:creationId xmlns:p14="http://schemas.microsoft.com/office/powerpoint/2010/main" val="280806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40B33-7ABB-2BAB-84BD-01C09D51D4D9}"/>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Market Expansion</a:t>
            </a:r>
          </a:p>
        </p:txBody>
      </p:sp>
      <p:pic>
        <p:nvPicPr>
          <p:cNvPr id="8" name="Picture 7" descr="A graph of different colored rectangular shapes&#10;&#10;Description automatically generated with medium confidence">
            <a:extLst>
              <a:ext uri="{FF2B5EF4-FFF2-40B4-BE49-F238E27FC236}">
                <a16:creationId xmlns:a16="http://schemas.microsoft.com/office/drawing/2014/main" id="{457F6936-4D71-590F-B4D2-89B0C2EF15BD}"/>
              </a:ext>
            </a:extLst>
          </p:cNvPr>
          <p:cNvPicPr>
            <a:picLocks noChangeAspect="1"/>
          </p:cNvPicPr>
          <p:nvPr/>
        </p:nvPicPr>
        <p:blipFill>
          <a:blip r:embed="rId2"/>
          <a:stretch>
            <a:fillRect/>
          </a:stretch>
        </p:blipFill>
        <p:spPr>
          <a:xfrm>
            <a:off x="8379409" y="461775"/>
            <a:ext cx="3532036" cy="1490651"/>
          </a:xfrm>
          <a:prstGeom prst="rect">
            <a:avLst/>
          </a:prstGeom>
        </p:spPr>
      </p:pic>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BFA84BE-FA04-1425-D8C1-D3F0B1B47414}"/>
              </a:ext>
            </a:extLst>
          </p:cNvPr>
          <p:cNvSpPr>
            <a:spLocks noGrp="1"/>
          </p:cNvSpPr>
          <p:nvPr>
            <p:ph type="body" sz="half" idx="2"/>
          </p:nvPr>
        </p:nvSpPr>
        <p:spPr>
          <a:xfrm>
            <a:off x="612648" y="2504819"/>
            <a:ext cx="6986016" cy="3672144"/>
          </a:xfrm>
        </p:spPr>
        <p:txBody>
          <a:bodyPr vert="horz" lIns="91440" tIns="45720" rIns="91440" bIns="45720" rtlCol="0">
            <a:normAutofit/>
          </a:bodyPr>
          <a:lstStyle/>
          <a:p>
            <a:pPr indent="-228600">
              <a:buFont typeface="Arial" panose="020B0604020202020204" pitchFamily="34" charset="0"/>
              <a:buChar char="•"/>
            </a:pPr>
            <a:r>
              <a:rPr lang="en-US" sz="2200" dirty="0"/>
              <a:t>Microchip has the highest total revenue across all regions while North America has the lowest total revenue in all the product categories.</a:t>
            </a:r>
          </a:p>
          <a:p>
            <a:pPr indent="-228600">
              <a:buFont typeface="Arial" panose="020B0604020202020204" pitchFamily="34" charset="0"/>
              <a:buChar char="•"/>
            </a:pPr>
            <a:r>
              <a:rPr lang="en-US" sz="2200" dirty="0"/>
              <a:t>Asia pacific has the highest total profit of $17.8M followed by Europe with the lowest being North America $14.9M</a:t>
            </a:r>
          </a:p>
          <a:p>
            <a:pPr indent="-228600">
              <a:buFont typeface="Arial" panose="020B0604020202020204" pitchFamily="34" charset="0"/>
              <a:buChar char="•"/>
            </a:pPr>
            <a:r>
              <a:rPr lang="en-US" sz="2200" dirty="0"/>
              <a:t>As seen in the Chart, USA has the</a:t>
            </a:r>
          </a:p>
          <a:p>
            <a:r>
              <a:rPr lang="en-US" sz="2200" dirty="0"/>
              <a:t>Highest </a:t>
            </a:r>
            <a:r>
              <a:rPr lang="en-US" sz="2200" dirty="0" err="1"/>
              <a:t>No_of</a:t>
            </a:r>
            <a:r>
              <a:rPr lang="en-US" sz="2200" dirty="0"/>
              <a:t> _transaction, Total </a:t>
            </a:r>
          </a:p>
          <a:p>
            <a:r>
              <a:rPr lang="en-US" sz="2200" dirty="0"/>
              <a:t>Profit and total revenue.</a:t>
            </a:r>
          </a:p>
          <a:p>
            <a:pPr indent="-228600">
              <a:buFont typeface="Arial" panose="020B0604020202020204" pitchFamily="34" charset="0"/>
              <a:buChar char="•"/>
            </a:pPr>
            <a:endParaRPr lang="en-US" sz="2200" dirty="0"/>
          </a:p>
        </p:txBody>
      </p:sp>
      <p:pic>
        <p:nvPicPr>
          <p:cNvPr id="6" name="Content Placeholder 5" descr="A purple rectangular object with text&#10;&#10;Description automatically generated">
            <a:extLst>
              <a:ext uri="{FF2B5EF4-FFF2-40B4-BE49-F238E27FC236}">
                <a16:creationId xmlns:a16="http://schemas.microsoft.com/office/drawing/2014/main" id="{F8FD9246-AADB-9F42-E020-E18D52FDB3E9}"/>
              </a:ext>
            </a:extLst>
          </p:cNvPr>
          <p:cNvPicPr>
            <a:picLocks noGrp="1" noChangeAspect="1"/>
          </p:cNvPicPr>
          <p:nvPr>
            <p:ph idx="1"/>
          </p:nvPr>
        </p:nvPicPr>
        <p:blipFill>
          <a:blip r:embed="rId3"/>
          <a:stretch>
            <a:fillRect/>
          </a:stretch>
        </p:blipFill>
        <p:spPr>
          <a:xfrm>
            <a:off x="8381136" y="2312895"/>
            <a:ext cx="3530309" cy="188460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36576BFA-4A2D-F1C1-939F-DEF071334E07}"/>
              </a:ext>
            </a:extLst>
          </p:cNvPr>
          <p:cNvPicPr>
            <a:picLocks noChangeAspect="1"/>
          </p:cNvPicPr>
          <p:nvPr/>
        </p:nvPicPr>
        <p:blipFill>
          <a:blip r:embed="rId4"/>
          <a:stretch>
            <a:fillRect/>
          </a:stretch>
        </p:blipFill>
        <p:spPr>
          <a:xfrm>
            <a:off x="4953000" y="4390130"/>
            <a:ext cx="7141030" cy="2467870"/>
          </a:xfrm>
          <a:prstGeom prst="rect">
            <a:avLst/>
          </a:prstGeom>
        </p:spPr>
      </p:pic>
    </p:spTree>
    <p:extLst>
      <p:ext uri="{BB962C8B-B14F-4D97-AF65-F5344CB8AC3E}">
        <p14:creationId xmlns:p14="http://schemas.microsoft.com/office/powerpoint/2010/main" val="2880553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665</TotalTime>
  <Words>730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Times New Roman</vt:lpstr>
      <vt:lpstr>Office Theme</vt:lpstr>
      <vt:lpstr>TECHTONIX SALES ANALYSIS </vt:lpstr>
      <vt:lpstr>CASE OVERVIEW </vt:lpstr>
      <vt:lpstr>AIMS AND OBJECTIVES</vt:lpstr>
      <vt:lpstr>PowerPoint Presentation</vt:lpstr>
      <vt:lpstr>SALES PERFOMANCE ANALYSIS</vt:lpstr>
      <vt:lpstr>SALES PERFOMANCE ANALYSIS</vt:lpstr>
      <vt:lpstr>Customer Insight</vt:lpstr>
      <vt:lpstr>Inventory Optimization</vt:lpstr>
      <vt:lpstr>Market Expansion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Ifunanya Osunwa</dc:creator>
  <cp:lastModifiedBy>Ifunanya Ozoh [Student-BUS]</cp:lastModifiedBy>
  <cp:revision>23</cp:revision>
  <dcterms:created xsi:type="dcterms:W3CDTF">2024-09-21T07:33:22Z</dcterms:created>
  <dcterms:modified xsi:type="dcterms:W3CDTF">2024-09-24T20:05:52Z</dcterms:modified>
</cp:coreProperties>
</file>