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11/9/2023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9289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11/9/2023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3808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11/9/2023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7292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11/9/2023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7581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11/9/2023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1389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11/9/2023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376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11/9/2023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9731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11/9/2023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3722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11/9/2023</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14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11/9/2023</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3438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11/9/2023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60884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11/9/2023</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92730572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1D5CC7-31D1-4E22-A813-58A58E0DD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567997C-1F1F-4881-B5BA-DD2B0C3E0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70F45A-B7CD-4B32-95EF-849531E69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F8484A2-9B2C-4822-B096-6718E6CE4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58D39B85-7449-406D-9486-2E01E9362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 name="Freeform: Shape 19">
            <a:extLst>
              <a:ext uri="{FF2B5EF4-FFF2-40B4-BE49-F238E27FC236}">
                <a16:creationId xmlns:a16="http://schemas.microsoft.com/office/drawing/2014/main" id="{12638833-5608-4FD5-A4EB-58F1A95D9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20896541-5597-4AC1-A368-BD8251506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useBgFill="1">
        <p:nvSpPr>
          <p:cNvPr id="24" name="Rectangle 23">
            <a:extLst>
              <a:ext uri="{FF2B5EF4-FFF2-40B4-BE49-F238E27FC236}">
                <a16:creationId xmlns:a16="http://schemas.microsoft.com/office/drawing/2014/main" id="{525295DF-CC03-4EFE-BCB0-908091ACC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63117-0C00-40F7-8580-5C36477141B0}"/>
              </a:ext>
            </a:extLst>
          </p:cNvPr>
          <p:cNvSpPr>
            <a:spLocks noGrp="1"/>
          </p:cNvSpPr>
          <p:nvPr>
            <p:ph type="ctrTitle"/>
          </p:nvPr>
        </p:nvSpPr>
        <p:spPr>
          <a:xfrm>
            <a:off x="1786448" y="547686"/>
            <a:ext cx="4550058" cy="2577893"/>
          </a:xfrm>
        </p:spPr>
        <p:txBody>
          <a:bodyPr>
            <a:normAutofit/>
          </a:bodyPr>
          <a:lstStyle/>
          <a:p>
            <a:r>
              <a:rPr lang="en-US" sz="3200" dirty="0"/>
              <a:t>the SolarWinds exploits</a:t>
            </a:r>
          </a:p>
        </p:txBody>
      </p:sp>
      <p:sp>
        <p:nvSpPr>
          <p:cNvPr id="3" name="Subtitle 2">
            <a:extLst>
              <a:ext uri="{FF2B5EF4-FFF2-40B4-BE49-F238E27FC236}">
                <a16:creationId xmlns:a16="http://schemas.microsoft.com/office/drawing/2014/main" id="{73FEFF3F-FF08-4A7D-B4ED-E129ACB1555F}"/>
              </a:ext>
            </a:extLst>
          </p:cNvPr>
          <p:cNvSpPr>
            <a:spLocks noGrp="1"/>
          </p:cNvSpPr>
          <p:nvPr>
            <p:ph type="subTitle" idx="1"/>
          </p:nvPr>
        </p:nvSpPr>
        <p:spPr>
          <a:xfrm>
            <a:off x="1969427" y="3651989"/>
            <a:ext cx="4367079" cy="809693"/>
          </a:xfrm>
        </p:spPr>
        <p:txBody>
          <a:bodyPr>
            <a:normAutofit fontScale="92500" lnSpcReduction="20000"/>
          </a:bodyPr>
          <a:lstStyle/>
          <a:p>
            <a:r>
              <a:rPr lang="en-US" i="1" dirty="0"/>
              <a:t>using the Cyber Kill Chain Framework</a:t>
            </a:r>
            <a:endParaRPr lang="en-US" dirty="0"/>
          </a:p>
        </p:txBody>
      </p:sp>
      <p:sp>
        <p:nvSpPr>
          <p:cNvPr id="26" name="Oval 25">
            <a:extLst>
              <a:ext uri="{FF2B5EF4-FFF2-40B4-BE49-F238E27FC236}">
                <a16:creationId xmlns:a16="http://schemas.microsoft.com/office/drawing/2014/main" id="{BEF0CF7B-B7C5-4388-80C3-83B1D2759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1E46289A-A61F-440B-9FDE-5ECDF9DD7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1" name="Picture 3" descr="An abstract genetic concept">
            <a:extLst>
              <a:ext uri="{FF2B5EF4-FFF2-40B4-BE49-F238E27FC236}">
                <a16:creationId xmlns:a16="http://schemas.microsoft.com/office/drawing/2014/main" id="{A9B7D391-49CB-F7CE-F85D-6CFD08C4AA58}"/>
              </a:ext>
            </a:extLst>
          </p:cNvPr>
          <p:cNvPicPr>
            <a:picLocks noChangeAspect="1"/>
          </p:cNvPicPr>
          <p:nvPr/>
        </p:nvPicPr>
        <p:blipFill>
          <a:blip r:embed="rId2"/>
          <a:stretch>
            <a:fillRect/>
          </a:stretch>
        </p:blipFill>
        <p:spPr>
          <a:xfrm>
            <a:off x="8778657" y="1288650"/>
            <a:ext cx="2161291" cy="2161291"/>
          </a:xfrm>
          <a:prstGeom prst="rect">
            <a:avLst/>
          </a:prstGeom>
        </p:spPr>
      </p:pic>
      <p:sp>
        <p:nvSpPr>
          <p:cNvPr id="30" name="Graphic 212">
            <a:extLst>
              <a:ext uri="{FF2B5EF4-FFF2-40B4-BE49-F238E27FC236}">
                <a16:creationId xmlns:a16="http://schemas.microsoft.com/office/drawing/2014/main" id="{DD8EBB1F-14FA-4F51-A5D2-56C3EFB37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8714" y="982020"/>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Graphic 212">
            <a:extLst>
              <a:ext uri="{FF2B5EF4-FFF2-40B4-BE49-F238E27FC236}">
                <a16:creationId xmlns:a16="http://schemas.microsoft.com/office/drawing/2014/main" id="{808A01CC-0F77-401A-8A7C-C9811B109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8714" y="982020"/>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33">
            <a:extLst>
              <a:ext uri="{FF2B5EF4-FFF2-40B4-BE49-F238E27FC236}">
                <a16:creationId xmlns:a16="http://schemas.microsoft.com/office/drawing/2014/main" id="{6D1BD83D-C3F0-438D-A050-E5C5E0AE9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Freeform: Shape 35">
            <a:extLst>
              <a:ext uri="{FF2B5EF4-FFF2-40B4-BE49-F238E27FC236}">
                <a16:creationId xmlns:a16="http://schemas.microsoft.com/office/drawing/2014/main" id="{54AFCA83-2AFA-4A6A-B027-FD819DB0E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8" name="Graphic 185">
            <a:extLst>
              <a:ext uri="{FF2B5EF4-FFF2-40B4-BE49-F238E27FC236}">
                <a16:creationId xmlns:a16="http://schemas.microsoft.com/office/drawing/2014/main" id="{071E3174-0472-4CE6-861A-9A6178A628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tx1"/>
          </a:solidFill>
        </p:grpSpPr>
        <p:sp>
          <p:nvSpPr>
            <p:cNvPr id="39" name="Freeform: Shape 38">
              <a:extLst>
                <a:ext uri="{FF2B5EF4-FFF2-40B4-BE49-F238E27FC236}">
                  <a16:creationId xmlns:a16="http://schemas.microsoft.com/office/drawing/2014/main" id="{A4B388F6-08B6-454A-B322-B8DDFF18E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8166392-5CEC-45E1-8E52-4BF9B3349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1E81D8-F936-48FA-8C92-771BA9ECA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92716ED-E84A-43FF-90B5-11CA9E49C2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37CAB5-46A7-4FF2-8FA0-1152E9F70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descr="An abstract genetic concept">
            <a:extLst>
              <a:ext uri="{FF2B5EF4-FFF2-40B4-BE49-F238E27FC236}">
                <a16:creationId xmlns:a16="http://schemas.microsoft.com/office/drawing/2014/main" id="{7B2ABC0C-E925-C713-8D17-87D134A6ADD9}"/>
              </a:ext>
            </a:extLst>
          </p:cNvPr>
          <p:cNvPicPr>
            <a:picLocks noChangeAspect="1"/>
          </p:cNvPicPr>
          <p:nvPr/>
        </p:nvPicPr>
        <p:blipFill>
          <a:blip r:embed="rId3"/>
          <a:stretch>
            <a:fillRect/>
          </a:stretch>
        </p:blipFill>
        <p:spPr>
          <a:xfrm>
            <a:off x="8778657" y="3637004"/>
            <a:ext cx="2161291" cy="2161291"/>
          </a:xfrm>
          <a:prstGeom prst="rect">
            <a:avLst/>
          </a:prstGeom>
        </p:spPr>
      </p:pic>
    </p:spTree>
    <p:extLst>
      <p:ext uri="{BB962C8B-B14F-4D97-AF65-F5344CB8AC3E}">
        <p14:creationId xmlns:p14="http://schemas.microsoft.com/office/powerpoint/2010/main" val="16528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C2E7-D2AA-495D-A6C4-EB8EDE3BDBDF}"/>
              </a:ext>
            </a:extLst>
          </p:cNvPr>
          <p:cNvSpPr>
            <a:spLocks noGrp="1"/>
          </p:cNvSpPr>
          <p:nvPr>
            <p:ph type="title"/>
          </p:nvPr>
        </p:nvSpPr>
        <p:spPr/>
        <p:txBody>
          <a:bodyPr/>
          <a:lstStyle/>
          <a:p>
            <a:pPr algn="ctr"/>
            <a:r>
              <a:rPr lang="en-US" dirty="0">
                <a:latin typeface="Arial Black" panose="020B0A04020102020204" pitchFamily="34" charset="0"/>
              </a:rPr>
              <a:t>SolarWinds Breach Overview</a:t>
            </a:r>
          </a:p>
        </p:txBody>
      </p:sp>
      <p:sp>
        <p:nvSpPr>
          <p:cNvPr id="3" name="Content Placeholder 2">
            <a:extLst>
              <a:ext uri="{FF2B5EF4-FFF2-40B4-BE49-F238E27FC236}">
                <a16:creationId xmlns:a16="http://schemas.microsoft.com/office/drawing/2014/main" id="{162C1AA2-1A5F-4730-879B-A0EFC7FA4FFF}"/>
              </a:ext>
            </a:extLst>
          </p:cNvPr>
          <p:cNvSpPr>
            <a:spLocks noGrp="1"/>
          </p:cNvSpPr>
          <p:nvPr>
            <p:ph idx="1"/>
          </p:nvPr>
        </p:nvSpPr>
        <p:spPr>
          <a:xfrm>
            <a:off x="838200" y="2141537"/>
            <a:ext cx="10515600" cy="4351338"/>
          </a:xfrm>
        </p:spPr>
        <p:txBody>
          <a:bodyPr>
            <a:normAutofit fontScale="77500" lnSpcReduction="20000"/>
          </a:bodyPr>
          <a:lstStyle/>
          <a:p>
            <a:r>
              <a:rPr lang="en-US" dirty="0"/>
              <a:t>The attackers exploited the trust placed in software updates, turning a routine process into a vector for compromise. The term "Advanced Persistent Threat" truly captures the nature of this attack, emphasizing its persistence and sophistication.</a:t>
            </a:r>
          </a:p>
          <a:p>
            <a:endParaRPr lang="en-US" dirty="0"/>
          </a:p>
          <a:p>
            <a:r>
              <a:rPr lang="en-US" dirty="0"/>
              <a:t>On December 13, 2020, FireEye announced the discovery of a highly sophisticated cyber intrusion that leveraged a commercial software application made by SolarWinds. It was determined that the advanced persistent threat (APT) actors infiltrated the supply chain of SolarWinds, inserting a backdoor into the product. As customers downloaded the Trojan Horse installation packages from SolarWinds, attackers were able to access the systems running the SolarWinds product(s).</a:t>
            </a:r>
          </a:p>
          <a:p>
            <a:endParaRPr lang="en-US" dirty="0"/>
          </a:p>
          <a:p>
            <a:r>
              <a:rPr lang="en-US" dirty="0"/>
              <a:t>This cyber-attack is exceptionally complex and continues to evolve. The attackers randomized parts of their actions making traditional identification steps such as scanning for known indicators of compromise (IOC) of limited value. Affected organizations should prepare for a complex and difficult remediation from this attack.</a:t>
            </a:r>
          </a:p>
          <a:p>
            <a:endParaRPr lang="en-US" dirty="0"/>
          </a:p>
        </p:txBody>
      </p:sp>
    </p:spTree>
    <p:extLst>
      <p:ext uri="{BB962C8B-B14F-4D97-AF65-F5344CB8AC3E}">
        <p14:creationId xmlns:p14="http://schemas.microsoft.com/office/powerpoint/2010/main" val="301164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0161-589B-4ADB-AED4-349C308C9E0A}"/>
              </a:ext>
            </a:extLst>
          </p:cNvPr>
          <p:cNvSpPr>
            <a:spLocks noGrp="1"/>
          </p:cNvSpPr>
          <p:nvPr>
            <p:ph type="title"/>
          </p:nvPr>
        </p:nvSpPr>
        <p:spPr>
          <a:xfrm>
            <a:off x="626165" y="113333"/>
            <a:ext cx="10515600" cy="1325563"/>
          </a:xfrm>
        </p:spPr>
        <p:txBody>
          <a:bodyPr>
            <a:normAutofit/>
          </a:bodyPr>
          <a:lstStyle/>
          <a:p>
            <a:pPr algn="ctr"/>
            <a:r>
              <a:rPr lang="en-US" sz="4000" dirty="0">
                <a:latin typeface="Arial Black" panose="020B0A04020102020204" pitchFamily="34" charset="0"/>
              </a:rPr>
              <a:t>Mitigation Strategies: Cyber Kill Chain Approach</a:t>
            </a:r>
          </a:p>
        </p:txBody>
      </p:sp>
      <p:sp>
        <p:nvSpPr>
          <p:cNvPr id="3" name="Content Placeholder 2">
            <a:extLst>
              <a:ext uri="{FF2B5EF4-FFF2-40B4-BE49-F238E27FC236}">
                <a16:creationId xmlns:a16="http://schemas.microsoft.com/office/drawing/2014/main" id="{9F2F44EE-0DE7-40B4-907D-A07239526AD2}"/>
              </a:ext>
            </a:extLst>
          </p:cNvPr>
          <p:cNvSpPr>
            <a:spLocks noGrp="1"/>
          </p:cNvSpPr>
          <p:nvPr>
            <p:ph idx="1"/>
          </p:nvPr>
        </p:nvSpPr>
        <p:spPr>
          <a:xfrm>
            <a:off x="745435" y="1438896"/>
            <a:ext cx="10515600" cy="4351338"/>
          </a:xfrm>
        </p:spPr>
        <p:txBody>
          <a:bodyPr>
            <a:noAutofit/>
          </a:bodyPr>
          <a:lstStyle/>
          <a:p>
            <a:pPr marL="571500" indent="-571500">
              <a:buFont typeface="+mj-lt"/>
              <a:buAutoNum type="romanUcPeriod"/>
            </a:pPr>
            <a:r>
              <a:rPr lang="en-US" sz="2000" dirty="0"/>
              <a:t>Reconnaissance: Implement access controls, and also Isolate critical systems to limit the potential impact of an attack.</a:t>
            </a:r>
          </a:p>
          <a:p>
            <a:pPr marL="571500" indent="-571500">
              <a:buFont typeface="+mj-lt"/>
              <a:buAutoNum type="romanUcPeriod"/>
            </a:pPr>
            <a:endParaRPr lang="en-US" sz="2000" dirty="0"/>
          </a:p>
          <a:p>
            <a:pPr marL="571500" indent="-571500">
              <a:buFont typeface="+mj-lt"/>
              <a:buAutoNum type="romanUcPeriod"/>
            </a:pPr>
            <a:r>
              <a:rPr lang="en-US" sz="2000" dirty="0"/>
              <a:t>Weaponization &amp; Delivery: Employ advanced email filtering solutions to detect and block malicious attachments and links, and regularly update software to patch known vulnerabilities, reducing the risk of exploitation.</a:t>
            </a:r>
          </a:p>
          <a:p>
            <a:pPr marL="571500" indent="-571500">
              <a:buFont typeface="+mj-lt"/>
              <a:buAutoNum type="romanUcPeriod"/>
            </a:pPr>
            <a:endParaRPr lang="en-US" sz="2000" dirty="0"/>
          </a:p>
          <a:p>
            <a:pPr marL="571500" indent="-571500">
              <a:buFont typeface="+mj-lt"/>
              <a:buAutoNum type="romanUcPeriod"/>
            </a:pPr>
            <a:r>
              <a:rPr lang="en-US" sz="2000" dirty="0"/>
              <a:t>Exploitation and Installation: Conduct regular vulnerability assessments and promptly patch or mitigate identified vulnerabilities, and utilize advanced endpoint protection to detect and block malicious code.</a:t>
            </a:r>
          </a:p>
          <a:p>
            <a:pPr marL="571500" indent="-571500">
              <a:buFont typeface="+mj-lt"/>
              <a:buAutoNum type="romanUcPeriod"/>
            </a:pPr>
            <a:endParaRPr lang="en-US" sz="2000" dirty="0"/>
          </a:p>
          <a:p>
            <a:pPr marL="571500" indent="-571500">
              <a:buFont typeface="+mj-lt"/>
              <a:buAutoNum type="romanUcPeriod"/>
            </a:pPr>
            <a:r>
              <a:rPr lang="en-US" sz="2000" dirty="0"/>
              <a:t>Command and Control  &amp;  Actions on Objectives: Continuously monitor network traffic for unusual patterns and connections, and encrypt sensitive data at rest and in transit to protect it from unauthorized access.</a:t>
            </a:r>
          </a:p>
        </p:txBody>
      </p:sp>
    </p:spTree>
    <p:extLst>
      <p:ext uri="{BB962C8B-B14F-4D97-AF65-F5344CB8AC3E}">
        <p14:creationId xmlns:p14="http://schemas.microsoft.com/office/powerpoint/2010/main" val="356453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64AEF-7E98-4048-9C43-7C4F39F18C29}"/>
              </a:ext>
            </a:extLst>
          </p:cNvPr>
          <p:cNvSpPr>
            <a:spLocks noGrp="1"/>
          </p:cNvSpPr>
          <p:nvPr>
            <p:ph type="title"/>
          </p:nvPr>
        </p:nvSpPr>
        <p:spPr/>
        <p:txBody>
          <a:bodyPr/>
          <a:lstStyle/>
          <a:p>
            <a:pPr algn="ctr"/>
            <a:r>
              <a:rPr lang="en-US" dirty="0"/>
              <a:t>Recommended Tools for Mitigation</a:t>
            </a:r>
          </a:p>
        </p:txBody>
      </p:sp>
      <p:sp>
        <p:nvSpPr>
          <p:cNvPr id="3" name="Content Placeholder 2">
            <a:extLst>
              <a:ext uri="{FF2B5EF4-FFF2-40B4-BE49-F238E27FC236}">
                <a16:creationId xmlns:a16="http://schemas.microsoft.com/office/drawing/2014/main" id="{677FC576-EEBB-43B8-9F89-D29FECFF94F8}"/>
              </a:ext>
            </a:extLst>
          </p:cNvPr>
          <p:cNvSpPr>
            <a:spLocks noGrp="1"/>
          </p:cNvSpPr>
          <p:nvPr>
            <p:ph idx="1"/>
          </p:nvPr>
        </p:nvSpPr>
        <p:spPr/>
        <p:txBody>
          <a:bodyPr>
            <a:normAutofit lnSpcReduction="10000"/>
          </a:bodyPr>
          <a:lstStyle/>
          <a:p>
            <a:r>
              <a:rPr lang="en-US" dirty="0"/>
              <a:t>Reconnaissance: Nmap, Shodan, Wireshark.</a:t>
            </a:r>
          </a:p>
          <a:p>
            <a:endParaRPr lang="en-US" dirty="0"/>
          </a:p>
          <a:p>
            <a:r>
              <a:rPr lang="en-US" dirty="0"/>
              <a:t>Weaponization and Delivery: Metasploit, Wireshark, Phish Me, Spam Assassin.</a:t>
            </a:r>
          </a:p>
          <a:p>
            <a:endParaRPr lang="en-US" dirty="0"/>
          </a:p>
          <a:p>
            <a:r>
              <a:rPr lang="en-US" dirty="0"/>
              <a:t>Exploitation and Installation: Nmap, </a:t>
            </a:r>
            <a:r>
              <a:rPr lang="en-US" dirty="0" err="1"/>
              <a:t>SQLMap</a:t>
            </a:r>
            <a:r>
              <a:rPr lang="en-US" dirty="0"/>
              <a:t>, Wireshark, Tripwire, </a:t>
            </a:r>
            <a:r>
              <a:rPr lang="en-US" dirty="0" err="1"/>
              <a:t>Burpsuite</a:t>
            </a:r>
            <a:r>
              <a:rPr lang="en-US" dirty="0"/>
              <a:t>.</a:t>
            </a:r>
          </a:p>
          <a:p>
            <a:endParaRPr lang="en-US" dirty="0"/>
          </a:p>
          <a:p>
            <a:r>
              <a:rPr lang="en-US" dirty="0"/>
              <a:t>Command and Control &amp; Actions on Objectives: Snort, VeraCrypt, SIEM systems</a:t>
            </a:r>
          </a:p>
        </p:txBody>
      </p:sp>
    </p:spTree>
    <p:extLst>
      <p:ext uri="{BB962C8B-B14F-4D97-AF65-F5344CB8AC3E}">
        <p14:creationId xmlns:p14="http://schemas.microsoft.com/office/powerpoint/2010/main" val="395338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6AD0-BCCD-47CF-BC20-D7F3F860BC7B}"/>
              </a:ext>
            </a:extLst>
          </p:cNvPr>
          <p:cNvSpPr>
            <a:spLocks noGrp="1"/>
          </p:cNvSpPr>
          <p:nvPr>
            <p:ph type="title"/>
          </p:nvPr>
        </p:nvSpPr>
        <p:spPr>
          <a:xfrm>
            <a:off x="533400" y="-98701"/>
            <a:ext cx="10515600" cy="1325563"/>
          </a:xfrm>
        </p:spPr>
        <p:txBody>
          <a:bodyPr/>
          <a:lstStyle/>
          <a:p>
            <a:pPr algn="ctr"/>
            <a:r>
              <a:rPr lang="en-US" dirty="0"/>
              <a:t>SUMMARY</a:t>
            </a:r>
          </a:p>
        </p:txBody>
      </p:sp>
      <p:sp>
        <p:nvSpPr>
          <p:cNvPr id="3" name="Content Placeholder 2">
            <a:extLst>
              <a:ext uri="{FF2B5EF4-FFF2-40B4-BE49-F238E27FC236}">
                <a16:creationId xmlns:a16="http://schemas.microsoft.com/office/drawing/2014/main" id="{2B3D6299-6AFD-41A0-99F3-AA693DBD5935}"/>
              </a:ext>
            </a:extLst>
          </p:cNvPr>
          <p:cNvSpPr>
            <a:spLocks noGrp="1"/>
          </p:cNvSpPr>
          <p:nvPr>
            <p:ph idx="1"/>
          </p:nvPr>
        </p:nvSpPr>
        <p:spPr>
          <a:xfrm>
            <a:off x="838200" y="1226862"/>
            <a:ext cx="10515600" cy="4351338"/>
          </a:xfrm>
        </p:spPr>
        <p:txBody>
          <a:bodyPr>
            <a:normAutofit fontScale="85000" lnSpcReduction="20000"/>
          </a:bodyPr>
          <a:lstStyle/>
          <a:p>
            <a:r>
              <a:rPr lang="en-US" dirty="0"/>
              <a:t>The SolarWinds breach underscored the vulnerability of software supply chains and the potential for widespread consequences. It prompted a reevaluation of cybersecurity measures, especially in the context of third-party software providers.</a:t>
            </a:r>
          </a:p>
          <a:p>
            <a:endParaRPr lang="en-US" dirty="0"/>
          </a:p>
          <a:p>
            <a:r>
              <a:rPr lang="en-US" dirty="0"/>
              <a:t>In response to the breach, affected organizations took steps to remove the compromised software, enhance cybersecurity measures, and investigate the extent of the compromise. The incident prompted discussions about improving supply chain security and resilience.</a:t>
            </a:r>
          </a:p>
          <a:p>
            <a:pPr marL="0" indent="0">
              <a:buNone/>
            </a:pPr>
            <a:endParaRPr lang="en-US" dirty="0"/>
          </a:p>
          <a:p>
            <a:r>
              <a:rPr lang="en-US" dirty="0"/>
              <a:t>The SolarWinds breach highlighted the need for organizations to implement robust cybersecurity practices, conduct thorough supply chain risk assessments, and enhance detection and response capabilities to address sophisticated cyber threats effectively.</a:t>
            </a:r>
          </a:p>
          <a:p>
            <a:endParaRPr lang="en-US" dirty="0"/>
          </a:p>
        </p:txBody>
      </p:sp>
    </p:spTree>
    <p:extLst>
      <p:ext uri="{BB962C8B-B14F-4D97-AF65-F5344CB8AC3E}">
        <p14:creationId xmlns:p14="http://schemas.microsoft.com/office/powerpoint/2010/main" val="2033286424"/>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126</TotalTime>
  <Words>465</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Arial Black</vt:lpstr>
      <vt:lpstr>Source Sans Pro</vt:lpstr>
      <vt:lpstr>FunkyShapesDarkVTI</vt:lpstr>
      <vt:lpstr>the SolarWinds exploits</vt:lpstr>
      <vt:lpstr>SolarWinds Breach Overview</vt:lpstr>
      <vt:lpstr>Mitigation Strategies: Cyber Kill Chain Approach</vt:lpstr>
      <vt:lpstr>Recommended Tools for Mitigation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dc:creator>
  <cp:lastModifiedBy>DC</cp:lastModifiedBy>
  <cp:revision>7</cp:revision>
  <dcterms:created xsi:type="dcterms:W3CDTF">2023-11-09T19:05:05Z</dcterms:created>
  <dcterms:modified xsi:type="dcterms:W3CDTF">2023-11-09T21:14:27Z</dcterms:modified>
</cp:coreProperties>
</file>