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9836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C6B3C-9B20-4AF7-8FDD-119A1A4BE01C}"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77607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148137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8625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981631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129031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117588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1846758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49368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22509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C6B3C-9B20-4AF7-8FDD-119A1A4BE01C}"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273512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C6B3C-9B20-4AF7-8FDD-119A1A4BE01C}"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408555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C6B3C-9B20-4AF7-8FDD-119A1A4BE01C}"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5459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DC6B3C-9B20-4AF7-8FDD-119A1A4BE01C}"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20161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C6B3C-9B20-4AF7-8FDD-119A1A4BE01C}"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148787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C6B3C-9B20-4AF7-8FDD-119A1A4BE01C}"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234684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C6B3C-9B20-4AF7-8FDD-119A1A4BE01C}"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0BAD2-4FF1-4442-8177-CF85E6A969C7}" type="slidenum">
              <a:rPr lang="en-US" smtClean="0"/>
              <a:t>‹#›</a:t>
            </a:fld>
            <a:endParaRPr lang="en-US"/>
          </a:p>
        </p:txBody>
      </p:sp>
    </p:spTree>
    <p:extLst>
      <p:ext uri="{BB962C8B-B14F-4D97-AF65-F5344CB8AC3E}">
        <p14:creationId xmlns:p14="http://schemas.microsoft.com/office/powerpoint/2010/main" val="3718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C6B3C-9B20-4AF7-8FDD-119A1A4BE01C}" type="datetimeFigureOut">
              <a:rPr lang="en-US" smtClean="0"/>
              <a:t>10/31/2024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0BAD2-4FF1-4442-8177-CF85E6A969C7}" type="slidenum">
              <a:rPr lang="en-US" smtClean="0"/>
              <a:t>‹#›</a:t>
            </a:fld>
            <a:endParaRPr lang="en-US"/>
          </a:p>
        </p:txBody>
      </p:sp>
    </p:spTree>
    <p:extLst>
      <p:ext uri="{BB962C8B-B14F-4D97-AF65-F5344CB8AC3E}">
        <p14:creationId xmlns:p14="http://schemas.microsoft.com/office/powerpoint/2010/main" val="3234727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2D02-6614-E0DC-6115-B90CAA46614E}"/>
              </a:ext>
            </a:extLst>
          </p:cNvPr>
          <p:cNvSpPr>
            <a:spLocks noGrp="1"/>
          </p:cNvSpPr>
          <p:nvPr>
            <p:ph type="ctrTitle"/>
          </p:nvPr>
        </p:nvSpPr>
        <p:spPr/>
        <p:txBody>
          <a:bodyPr>
            <a:normAutofit/>
          </a:bodyPr>
          <a:lstStyle/>
          <a:p>
            <a:pPr algn="ctr"/>
            <a:r>
              <a:rPr lang="en-US" sz="5400" b="1" dirty="0"/>
              <a:t>EXPLORATORY DATA ANALYSIS ON HR</a:t>
            </a:r>
          </a:p>
        </p:txBody>
      </p:sp>
    </p:spTree>
    <p:extLst>
      <p:ext uri="{BB962C8B-B14F-4D97-AF65-F5344CB8AC3E}">
        <p14:creationId xmlns:p14="http://schemas.microsoft.com/office/powerpoint/2010/main" val="181009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1C84B-FFC1-55F9-A0B2-D4A230668AF1}"/>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C33A01-6539-BC02-2FFE-5B11BCA559B1}"/>
              </a:ext>
            </a:extLst>
          </p:cNvPr>
          <p:cNvSpPr>
            <a:spLocks noGrp="1"/>
          </p:cNvSpPr>
          <p:nvPr>
            <p:ph idx="1"/>
          </p:nvPr>
        </p:nvSpPr>
        <p:spPr>
          <a:xfrm>
            <a:off x="1426886" y="552893"/>
            <a:ext cx="10018713" cy="3211033"/>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Key 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Performance ratings impact salaries differently by department,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Sales and 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showing stronger ties between performance and pay, while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appear more influenced by role or tenure. High salaries among poorly rated employees 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 and 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departments may reflect specialized roles or tenure-based pay.</a:t>
            </a:r>
          </a:p>
          <a:p>
            <a:pPr marL="457200" marR="0" lvl="1" indent="0">
              <a:lnSpc>
                <a:spcPct val="107000"/>
              </a:lnSpc>
              <a:spcBef>
                <a:spcPts val="0"/>
              </a:spcBef>
              <a:spcAft>
                <a:spcPts val="800"/>
              </a:spcAft>
              <a:buSzPts val="1000"/>
              <a:buNone/>
              <a:tabLst>
                <a:tab pos="914400" algn="l"/>
              </a:tabLs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37B4EC4C-C062-5AFE-D0A1-196D974A1D72}"/>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287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2D48E-37D1-88A6-64C0-19E491E2D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95C5E-2B4E-E44E-75AB-EA5882F87604}"/>
              </a:ext>
            </a:extLst>
          </p:cNvPr>
          <p:cNvSpPr>
            <a:spLocks noGrp="1"/>
          </p:cNvSpPr>
          <p:nvPr>
            <p:ph type="title"/>
          </p:nvPr>
        </p:nvSpPr>
        <p:spPr>
          <a:xfrm>
            <a:off x="1282293" y="190501"/>
            <a:ext cx="10018713" cy="1149202"/>
          </a:xfrm>
        </p:spPr>
        <p:txBody>
          <a:bodyPr>
            <a:normAutofit/>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CATEGORICAL ANALYSIS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87B8A3ED-A4DE-E713-F40F-19A2DA350524}"/>
              </a:ext>
            </a:extLst>
          </p:cNvPr>
          <p:cNvSpPr txBox="1">
            <a:spLocks/>
          </p:cNvSpPr>
          <p:nvPr/>
        </p:nvSpPr>
        <p:spPr>
          <a:xfrm>
            <a:off x="1282293" y="5241851"/>
            <a:ext cx="10018713" cy="98882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summary, here are key insights on the distribution across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Gender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Gender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Female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are nearly evenly distributed,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Male employees at 89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Female employees at 86</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1AF92E0-D4FB-36BB-5E71-0B88C2D9A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09" y="1066800"/>
            <a:ext cx="6490109" cy="3390900"/>
          </a:xfrm>
          <a:prstGeom prst="rect">
            <a:avLst/>
          </a:prstGeom>
        </p:spPr>
      </p:pic>
    </p:spTree>
    <p:extLst>
      <p:ext uri="{BB962C8B-B14F-4D97-AF65-F5344CB8AC3E}">
        <p14:creationId xmlns:p14="http://schemas.microsoft.com/office/powerpoint/2010/main" val="354216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F0EAA-492D-6CDE-956D-96EE1EA9E62C}"/>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EFE564F-4608-9F73-81D8-8C2DA3811C75}"/>
              </a:ext>
            </a:extLst>
          </p:cNvPr>
          <p:cNvSpPr>
            <a:spLocks noGrp="1"/>
          </p:cNvSpPr>
          <p:nvPr>
            <p:ph idx="1"/>
          </p:nvPr>
        </p:nvSpPr>
        <p:spPr>
          <a:xfrm>
            <a:off x="1451695" y="2312580"/>
            <a:ext cx="10018713" cy="3211033"/>
          </a:xfrm>
        </p:spPr>
        <p:txBody>
          <a:bodyPr>
            <a:noAutofit/>
          </a:bodyPr>
          <a:lstStyle/>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Other gender identities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make up a smaller portion,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8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gender distribution is fairly balanced between Male and Female, though individuals identifying as Other are underrepresented.</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Rating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majority of employees,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137 out of 183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have an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20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rated as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Above Average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while only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are rated Exceptional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16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have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Poor 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 have a Very Poor 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Most employees fall into the Average rating category, with fewer employees in the Above Average or Exceptional categories, suggesting room for performance improvement.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has the largest number of employees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people, followed by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p>
          <a:p>
            <a:pPr mar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Finance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38</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SzPts val="1000"/>
              <a:buNone/>
              <a:tabLst>
                <a:tab pos="457200" algn="l"/>
              </a:tabLst>
            </a:pP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has the lowest representation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8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28</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largest departments, Procurement and Website, likely reflect priority areas for the organization. The relatively small HR department may imply limited human resources functions compared to other operational areas.</a:t>
            </a: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378B3897-DA6B-EABC-12F6-729B90D0506D}"/>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103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AC510-CEE3-D717-88C7-B885CFF02F9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44FB69-6219-C400-65B4-C51429A1BB62}"/>
              </a:ext>
            </a:extLst>
          </p:cNvPr>
          <p:cNvSpPr>
            <a:spLocks noGrp="1"/>
          </p:cNvSpPr>
          <p:nvPr>
            <p:ph idx="1"/>
          </p:nvPr>
        </p:nvSpPr>
        <p:spPr>
          <a:xfrm>
            <a:off x="1426886" y="887817"/>
            <a:ext cx="10018713" cy="3211033"/>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is an even distribution across countries,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92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India (IND)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91 in New Zealand (NZ)</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organization has balanced its workforce across the two countries, potentially indicating parallel operational bases or a focus on maintaining diversity in location.</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breakdown provides an overview of workforce composition across these key attributes, </a:t>
            </a:r>
          </a:p>
          <a:p>
            <a:pPr marL="0" indent="0">
              <a:lnSpc>
                <a:spcPct val="107000"/>
              </a:lnSpc>
              <a:spcBef>
                <a:spcPts val="0"/>
              </a:spcBef>
              <a:spcAft>
                <a:spcPts val="80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highlighting areas for potential resource adjustments or performance development strategies.</a:t>
            </a: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C2F1A9ED-2AA0-1ECF-2D15-AC1DEC3D75E9}"/>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362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B23DD-69F9-CB22-8C2F-A3D29EBE2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864E1-1E0A-8A4B-C800-9107A05F5496}"/>
              </a:ext>
            </a:extLst>
          </p:cNvPr>
          <p:cNvSpPr>
            <a:spLocks noGrp="1"/>
          </p:cNvSpPr>
          <p:nvPr>
            <p:ph type="title"/>
          </p:nvPr>
        </p:nvSpPr>
        <p:spPr>
          <a:xfrm>
            <a:off x="1282291" y="-128476"/>
            <a:ext cx="10018713" cy="1149202"/>
          </a:xfrm>
        </p:spPr>
        <p:txBody>
          <a:bodyPr>
            <a:normAutofit/>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COMPARATIVE ANALYSIS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5E69BCAB-3BB7-659F-347B-432D24CB1521}"/>
              </a:ext>
            </a:extLst>
          </p:cNvPr>
          <p:cNvSpPr txBox="1">
            <a:spLocks/>
          </p:cNvSpPr>
          <p:nvPr/>
        </p:nvSpPr>
        <p:spPr>
          <a:xfrm>
            <a:off x="1282291" y="1148317"/>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 by Department and Gender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A14A0A3D-49AA-9D42-1F4C-64B41CEB78C5}"/>
              </a:ext>
            </a:extLst>
          </p:cNvPr>
          <p:cNvSpPr txBox="1">
            <a:spLocks/>
          </p:cNvSpPr>
          <p:nvPr/>
        </p:nvSpPr>
        <p:spPr>
          <a:xfrm>
            <a:off x="1086643" y="5026249"/>
            <a:ext cx="10018713" cy="98882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table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salary by department and gender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provides insights into salary trends across the company, revealing some potential disparities and patterns: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Gender Salary Gaps by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Finance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females have a higher average salary than males ($73,139 vs. $67,411 in Finance and $92,236 vs. $75,827 in Procurement).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females again earn more on average ($72,720 vs. $63,013 for males), showing a notable difference.</a:t>
            </a:r>
          </a:p>
        </p:txBody>
      </p:sp>
      <p:pic>
        <p:nvPicPr>
          <p:cNvPr id="5" name="Picture 4">
            <a:extLst>
              <a:ext uri="{FF2B5EF4-FFF2-40B4-BE49-F238E27FC236}">
                <a16:creationId xmlns:a16="http://schemas.microsoft.com/office/drawing/2014/main" id="{D3448623-D7FF-06EA-4F95-4DC03BEB0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291" y="1512774"/>
            <a:ext cx="6874687" cy="2616200"/>
          </a:xfrm>
          <a:prstGeom prst="rect">
            <a:avLst/>
          </a:prstGeom>
        </p:spPr>
      </p:pic>
    </p:spTree>
    <p:extLst>
      <p:ext uri="{BB962C8B-B14F-4D97-AF65-F5344CB8AC3E}">
        <p14:creationId xmlns:p14="http://schemas.microsoft.com/office/powerpoint/2010/main" val="166846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8F002-0101-F2C7-E961-BDAFCEFE3060}"/>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131BF8-33A1-BFBB-71AD-24767728777B}"/>
              </a:ext>
            </a:extLst>
          </p:cNvPr>
          <p:cNvSpPr>
            <a:spLocks noGrp="1"/>
          </p:cNvSpPr>
          <p:nvPr>
            <p:ph idx="1"/>
          </p:nvPr>
        </p:nvSpPr>
        <p:spPr>
          <a:xfrm>
            <a:off x="1501314" y="2254102"/>
            <a:ext cx="10018713" cy="2578394"/>
          </a:xfrm>
        </p:spPr>
        <p:txBody>
          <a:bodyPr>
            <a:noAutofit/>
          </a:bodyPr>
          <a:lstStyle/>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however, males ($86,408) and other gender categories ($91,005) have higher average salaries than females ($70,989), indicating a reverse pattern.</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2.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Department-Wise Salary Disparities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shows the highest average salary for females at $94,240, indicating this department may offer a higher salary range for this gender.</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has the highest average salary for other gender categories at $91,005, suggesting greater earning potential in this department across diverse gender groups.</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Salary Patterns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Grand Total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shows that "Other" gender averages the highest salary overall at $90,363, followed by females at $78,284, and males at $74,915.</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Departments like Procurement and HR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offer some of the highest average salaries for females, while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comparatively lucrative for males and other gender categories.</a:t>
            </a:r>
          </a:p>
          <a:p>
            <a:pPr marL="45720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insight can inform HR about potential areas where gender pay equity should be reviewed, particularly in departments like Website, where females appear to earn less on average.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D6618564-99DF-574A-6CCF-56E8751F3BED}"/>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34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51099-D514-01DA-9BE0-9E345D2C306D}"/>
            </a:ext>
          </a:extLst>
        </p:cNvPr>
        <p:cNvGrpSpPr/>
        <p:nvPr/>
      </p:nvGrpSpPr>
      <p:grpSpPr>
        <a:xfrm>
          <a:off x="0" y="0"/>
          <a:ext cx="0" cy="0"/>
          <a:chOff x="0" y="0"/>
          <a:chExt cx="0" cy="0"/>
        </a:xfrm>
      </p:grpSpPr>
      <p:sp>
        <p:nvSpPr>
          <p:cNvPr id="9" name="Content Placeholder 3">
            <a:extLst>
              <a:ext uri="{FF2B5EF4-FFF2-40B4-BE49-F238E27FC236}">
                <a16:creationId xmlns:a16="http://schemas.microsoft.com/office/drawing/2014/main" id="{AC6088F8-A396-1F10-1651-9FB7ECA13E25}"/>
              </a:ext>
            </a:extLst>
          </p:cNvPr>
          <p:cNvSpPr txBox="1">
            <a:spLocks/>
          </p:cNvSpPr>
          <p:nvPr/>
        </p:nvSpPr>
        <p:spPr>
          <a:xfrm>
            <a:off x="1282291" y="232728"/>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Rating vs. Salary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2EEA6C7A-CCA0-F327-08A7-4F4D6846BC18}"/>
              </a:ext>
            </a:extLst>
          </p:cNvPr>
          <p:cNvSpPr txBox="1">
            <a:spLocks/>
          </p:cNvSpPr>
          <p:nvPr/>
        </p:nvSpPr>
        <p:spPr>
          <a:xfrm>
            <a:off x="1086643" y="4260705"/>
            <a:ext cx="10018713" cy="98882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insights from this PivotTable reveal subtle differences in average salaries across different performance ratings: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Higher Salaries for Exceptional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Employees with an "Exceptional" rating have the highest average salary at $92,080. This indicates that the organization may reward top-rated employees with notably higher salaries, likely to incentivize exceptional performance.</a:t>
            </a:r>
          </a:p>
        </p:txBody>
      </p:sp>
      <p:pic>
        <p:nvPicPr>
          <p:cNvPr id="4" name="Picture 3">
            <a:extLst>
              <a:ext uri="{FF2B5EF4-FFF2-40B4-BE49-F238E27FC236}">
                <a16:creationId xmlns:a16="http://schemas.microsoft.com/office/drawing/2014/main" id="{368A2F56-38DF-DC6A-9BC7-F2E0151B8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45" y="615498"/>
            <a:ext cx="3582360" cy="2813501"/>
          </a:xfrm>
          <a:prstGeom prst="rect">
            <a:avLst/>
          </a:prstGeom>
        </p:spPr>
      </p:pic>
    </p:spTree>
    <p:extLst>
      <p:ext uri="{BB962C8B-B14F-4D97-AF65-F5344CB8AC3E}">
        <p14:creationId xmlns:p14="http://schemas.microsoft.com/office/powerpoint/2010/main" val="10817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21F7D-55D5-07EB-A5E9-46A960BA8B0B}"/>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470331-97C6-4AB7-6FC3-EB1485EBC83E}"/>
              </a:ext>
            </a:extLst>
          </p:cNvPr>
          <p:cNvSpPr>
            <a:spLocks noGrp="1"/>
          </p:cNvSpPr>
          <p:nvPr>
            <p:ph idx="1"/>
          </p:nvPr>
        </p:nvSpPr>
        <p:spPr>
          <a:xfrm>
            <a:off x="1426886" y="3657600"/>
            <a:ext cx="10018713" cy="50284"/>
          </a:xfrm>
        </p:spPr>
        <p:txBody>
          <a:bodyPr>
            <a:noAutofit/>
          </a:bodyPr>
          <a:lstStyle/>
          <a:p>
            <a:pPr>
              <a:spcBef>
                <a:spcPts val="0"/>
              </a:spcBef>
              <a:spcAft>
                <a:spcPts val="0"/>
              </a:spcAft>
            </a:pPr>
            <a:endParaRPr lang="en-US" sz="1800" dirty="0">
              <a:effectLst/>
            </a:endParaRP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Narrow Salary Range Across Other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other ratings, such as "Above average," "Average," "Poor," and "Very poor," the average salaries range more narrowly between $75,933 and $78,115, with "Poor" employees averaging slightly more than "Above average" employees. This suggests that performance ratings may have less influence on salary differences outside of the "Exceptional" category.</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Minimal Salary Differentiation Across Most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minimal variation among non-exceptional ratings could point to a relatively flat salary structure where salaries aren’t strongly differentiated by performance rating for the majority of employees.</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4.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Grand Total Below the Exceptional 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overall average salary ($77,174) sits below the average salary of employees rated "Exceptional," highlighting that only top-performing individuals receive a significant salary increase, while others maintain a similar pay level.</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pattern suggests a structured incentive for exceptional performers but a relatively uniform salary structure for other performance levels.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623BDE32-6335-4D0C-A751-16AB50E2460B}"/>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88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8BE4-2E0B-9FA8-2968-495A9ABD3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8302E-090C-BB5B-91EB-E3353EC3C8D1}"/>
              </a:ext>
            </a:extLst>
          </p:cNvPr>
          <p:cNvSpPr>
            <a:spLocks noGrp="1"/>
          </p:cNvSpPr>
          <p:nvPr>
            <p:ph type="title"/>
          </p:nvPr>
        </p:nvSpPr>
        <p:spPr>
          <a:xfrm>
            <a:off x="1282291" y="-128476"/>
            <a:ext cx="10018713" cy="755797"/>
          </a:xfrm>
        </p:spPr>
        <p:txBody>
          <a:bodyPr>
            <a:normAutofit/>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F84844A6-A28D-FBB5-3262-A15D517FD38B}"/>
              </a:ext>
            </a:extLst>
          </p:cNvPr>
          <p:cNvSpPr txBox="1">
            <a:spLocks/>
          </p:cNvSpPr>
          <p:nvPr/>
        </p:nvSpPr>
        <p:spPr>
          <a:xfrm>
            <a:off x="1282290" y="549054"/>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71450" marR="0" indent="0" algn="ctr">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Age and Salary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FDF36CF-523F-AEDC-86AE-B78D95C52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68" y="850303"/>
            <a:ext cx="5199913" cy="2762250"/>
          </a:xfrm>
          <a:prstGeom prst="rect">
            <a:avLst/>
          </a:prstGeom>
        </p:spPr>
      </p:pic>
      <p:sp>
        <p:nvSpPr>
          <p:cNvPr id="6" name="Content Placeholder 3">
            <a:extLst>
              <a:ext uri="{FF2B5EF4-FFF2-40B4-BE49-F238E27FC236}">
                <a16:creationId xmlns:a16="http://schemas.microsoft.com/office/drawing/2014/main" id="{07A47C2D-6AFC-1878-A95B-141DA0F31EE7}"/>
              </a:ext>
            </a:extLst>
          </p:cNvPr>
          <p:cNvSpPr txBox="1">
            <a:spLocks/>
          </p:cNvSpPr>
          <p:nvPr/>
        </p:nvSpPr>
        <p:spPr>
          <a:xfrm>
            <a:off x="1282290" y="3612553"/>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gn="ctr">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Department-Wise Average Salary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3FACA4E-485B-0AE8-6440-9073A9E36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068" y="3995324"/>
            <a:ext cx="5437487" cy="2723121"/>
          </a:xfrm>
          <a:prstGeom prst="rect">
            <a:avLst/>
          </a:prstGeom>
        </p:spPr>
      </p:pic>
    </p:spTree>
    <p:extLst>
      <p:ext uri="{BB962C8B-B14F-4D97-AF65-F5344CB8AC3E}">
        <p14:creationId xmlns:p14="http://schemas.microsoft.com/office/powerpoint/2010/main" val="178982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53B0-0C24-998D-476A-23305DDB9FE3}"/>
            </a:ext>
          </a:extLst>
        </p:cNvPr>
        <p:cNvGrpSpPr/>
        <p:nvPr/>
      </p:nvGrpSpPr>
      <p:grpSpPr>
        <a:xfrm>
          <a:off x="0" y="0"/>
          <a:ext cx="0" cy="0"/>
          <a:chOff x="0" y="0"/>
          <a:chExt cx="0" cy="0"/>
        </a:xfrm>
      </p:grpSpPr>
      <p:sp>
        <p:nvSpPr>
          <p:cNvPr id="9" name="Content Placeholder 3">
            <a:extLst>
              <a:ext uri="{FF2B5EF4-FFF2-40B4-BE49-F238E27FC236}">
                <a16:creationId xmlns:a16="http://schemas.microsoft.com/office/drawing/2014/main" id="{339B7FDD-6948-8EBE-362B-4B25F73569D8}"/>
              </a:ext>
            </a:extLst>
          </p:cNvPr>
          <p:cNvSpPr txBox="1">
            <a:spLocks/>
          </p:cNvSpPr>
          <p:nvPr/>
        </p:nvSpPr>
        <p:spPr>
          <a:xfrm>
            <a:off x="1282290" y="0"/>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gn="ctr">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Gender vs. Salary by Rating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C5598531-6C97-8B2E-CDED-20333329BD77}"/>
              </a:ext>
            </a:extLst>
          </p:cNvPr>
          <p:cNvSpPr txBox="1">
            <a:spLocks/>
          </p:cNvSpPr>
          <p:nvPr/>
        </p:nvSpPr>
        <p:spPr>
          <a:xfrm>
            <a:off x="1282290" y="3395334"/>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gn="ctr">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Correlation Scatter Plot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EECF3F6-CF16-FFA2-1A4C-2CF7C634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740" y="349105"/>
            <a:ext cx="5179568" cy="3079895"/>
          </a:xfrm>
          <a:prstGeom prst="rect">
            <a:avLst/>
          </a:prstGeom>
        </p:spPr>
      </p:pic>
      <p:pic>
        <p:nvPicPr>
          <p:cNvPr id="5" name="Picture 4">
            <a:extLst>
              <a:ext uri="{FF2B5EF4-FFF2-40B4-BE49-F238E27FC236}">
                <a16:creationId xmlns:a16="http://schemas.microsoft.com/office/drawing/2014/main" id="{86FCB8D2-24F4-FC76-592F-FDC987A03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740" y="3778105"/>
            <a:ext cx="5360320" cy="3079895"/>
          </a:xfrm>
          <a:prstGeom prst="rect">
            <a:avLst/>
          </a:prstGeom>
        </p:spPr>
      </p:pic>
    </p:spTree>
    <p:extLst>
      <p:ext uri="{BB962C8B-B14F-4D97-AF65-F5344CB8AC3E}">
        <p14:creationId xmlns:p14="http://schemas.microsoft.com/office/powerpoint/2010/main" val="49445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C590D-FA32-E703-D1EB-EE68B54CA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3573F-FB16-DEA3-061C-1BD2401CBDB9}"/>
              </a:ext>
            </a:extLst>
          </p:cNvPr>
          <p:cNvSpPr>
            <a:spLocks noGrp="1"/>
          </p:cNvSpPr>
          <p:nvPr>
            <p:ph type="title"/>
          </p:nvPr>
        </p:nvSpPr>
        <p:spPr/>
        <p:txBody>
          <a:bodyPr>
            <a:normAutofit/>
          </a:bodyPr>
          <a:lstStyle/>
          <a:p>
            <a:pPr algn="ctr"/>
            <a:r>
              <a:rPr lang="en-US" sz="4400" b="1" dirty="0"/>
              <a:t>TABLE OF CONTENTS</a:t>
            </a:r>
          </a:p>
        </p:txBody>
      </p:sp>
      <p:sp>
        <p:nvSpPr>
          <p:cNvPr id="4" name="Content Placeholder 3">
            <a:extLst>
              <a:ext uri="{FF2B5EF4-FFF2-40B4-BE49-F238E27FC236}">
                <a16:creationId xmlns:a16="http://schemas.microsoft.com/office/drawing/2014/main" id="{16C784A4-B312-D0B9-A84A-F7E63B160E07}"/>
              </a:ext>
            </a:extLst>
          </p:cNvPr>
          <p:cNvSpPr>
            <a:spLocks noGrp="1"/>
          </p:cNvSpPr>
          <p:nvPr>
            <p:ph idx="1"/>
          </p:nvPr>
        </p:nvSpPr>
        <p:spPr/>
        <p:txBody>
          <a:bodyPr/>
          <a:lstStyle/>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INTRODUCTION…………………………………………………………………………………… 3</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CLEANING AND PREPARATION……………………………………………………. 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SUMMARY OF STATISTICS……………………………………………………………………. 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CATEGORICAL ANALYSIS………………………………………………………………………. 11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COMPARATIVE ANALYSIS……………………………………………………………………… 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VISUALIZATIONS…………………………………………………………………………………… 18</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RECOMMENDATION……………………………………………………………………………… 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10176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8AFE6-E8A3-93C3-E531-E647B17BF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2BEB7-F8F3-CC9A-8B9A-0E2922BE8045}"/>
              </a:ext>
            </a:extLst>
          </p:cNvPr>
          <p:cNvSpPr>
            <a:spLocks noGrp="1"/>
          </p:cNvSpPr>
          <p:nvPr>
            <p:ph type="title"/>
          </p:nvPr>
        </p:nvSpPr>
        <p:spPr>
          <a:xfrm>
            <a:off x="1282291" y="-128476"/>
            <a:ext cx="10018713" cy="755797"/>
          </a:xfrm>
        </p:spPr>
        <p:txBody>
          <a:bodyPr>
            <a:normAutofit/>
          </a:bodyPr>
          <a:lstStyle/>
          <a:p>
            <a:pPr marL="0" marR="0">
              <a:lnSpc>
                <a:spcPct val="107000"/>
              </a:lnSpc>
              <a:spcBef>
                <a:spcPts val="0"/>
              </a:spcBef>
              <a:spcAft>
                <a:spcPts val="80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RECOMMENDATION</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257FE3EF-6676-4E4B-A075-DD6767B85F2A}"/>
              </a:ext>
            </a:extLst>
          </p:cNvPr>
          <p:cNvSpPr txBox="1">
            <a:spLocks/>
          </p:cNvSpPr>
          <p:nvPr/>
        </p:nvSpPr>
        <p:spPr>
          <a:xfrm>
            <a:off x="1282290" y="3354572"/>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these insights, here are recommendations for the organization to address salary patterns, gender pay equity, performance incentives, and employee retention strategies: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Review Gender Pay Equity: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Evaluate Gender Disparities in Website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Females in the Website department earn significantly less than males and other gender categories. Investigate whether this is due to role distribution, experience, or potential biases. Adjust salary structures if needed to ensure equitable pay across genders.</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Consider Structured Pay Reviews for Procurement and Finance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Females earn more than males in Procurement and Finance, but it’s essential to understand the cause. This could be due to specific roles or levels held by gender groups; if not, standardizing pay bands might help address any unintended disparities.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Align Salary and Performance Ratings: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Revisit Pay Structure for “Above Average” and “Poor”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with “Poor” ratings in Finance and Website departments are earning slightly more than “Above Average” performers, which could impact motivation for mid-tier performers. A clearer link between performance and pay, especially for non-exceptional ratings, might help enhance productivity and morale.</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Increase Performance-Based Incentives for Exceptional Performers in 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Procurement has experienced employees with “Exceptional” ratings who earn moderate salaries. Offering performance bonuses or additional benefits might help retain these experienced high performers.</a:t>
            </a:r>
          </a:p>
        </p:txBody>
      </p:sp>
    </p:spTree>
    <p:extLst>
      <p:ext uri="{BB962C8B-B14F-4D97-AF65-F5344CB8AC3E}">
        <p14:creationId xmlns:p14="http://schemas.microsoft.com/office/powerpoint/2010/main" val="341884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81DF-207B-ABE6-0F42-D8B94918D062}"/>
            </a:ext>
          </a:extLst>
        </p:cNvPr>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4E46E76-5619-1F91-72C4-31BF0DF980C0}"/>
              </a:ext>
            </a:extLst>
          </p:cNvPr>
          <p:cNvSpPr txBox="1">
            <a:spLocks/>
          </p:cNvSpPr>
          <p:nvPr/>
        </p:nvSpPr>
        <p:spPr>
          <a:xfrm>
            <a:off x="1299294" y="3556590"/>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Optimize Compensation for Age and Experience: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Review High Salaries for Poor Ratings in Procurement and Website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High salaries in these departments for poorly rated employees could indicate tenure-based pay scales or specialized roles where compensation is less performance-dependent. Consider whether these roles would benefit from performance-based incentives or training programs to elevate their ratings and align their contributions with compensation.</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Develop Salary Progression Paths in Sales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Sales shows a wide salary range by performance rating, with "Exceptional" ratings yielding significantly higher earnings. Ensure that high-performing employees have a structured progression path to maintain their engagement, while lower-rated employees receive targeted performance support or training.</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Address Broad Age Range with Targeted Career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Implement Development Programs for Younger Employees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Given the relatively young workforce (average age 30.4 years), offering professional development opportunities for career growth can help retain early-career employees and encourage long-term engagement.</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Consider Succession Planning for Senior Employees in Sales and 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Older, highly rated employees in these departments are likely senior staff. Establish mentorship or knowledge-sharing programs to prepare younger team members for future leadership roles.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375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24184-6E0F-2886-A20F-C96AF46F40A7}"/>
            </a:ext>
          </a:extLst>
        </p:cNvPr>
        <p:cNvGrpSpPr/>
        <p:nvPr/>
      </p:nvGrpSpPr>
      <p:grpSpPr>
        <a:xfrm>
          <a:off x="0" y="0"/>
          <a:ext cx="0" cy="0"/>
          <a:chOff x="0" y="0"/>
          <a:chExt cx="0" cy="0"/>
        </a:xfrm>
      </p:grpSpPr>
      <p:sp>
        <p:nvSpPr>
          <p:cNvPr id="9" name="Content Placeholder 3">
            <a:extLst>
              <a:ext uri="{FF2B5EF4-FFF2-40B4-BE49-F238E27FC236}">
                <a16:creationId xmlns:a16="http://schemas.microsoft.com/office/drawing/2014/main" id="{3774B9C7-48D1-E3BD-4AFA-AD4051052B76}"/>
              </a:ext>
            </a:extLst>
          </p:cNvPr>
          <p:cNvSpPr txBox="1">
            <a:spLocks/>
          </p:cNvSpPr>
          <p:nvPr/>
        </p:nvSpPr>
        <p:spPr>
          <a:xfrm>
            <a:off x="1299294" y="3556590"/>
            <a:ext cx="10018713" cy="38277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5</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Ensure Transparency in Compensation: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Enhance Clarity in Pay Structure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Given the varying salary structures across departments and the minimal differentiation between most performance ratings, transparency around compensation decisions and career advancement opportunities could enhance trust and clarity within the organization.</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Regular Compensation Audits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Conduct annual audits to continually monitor pay equity across gender, role, department, and performance ratings, addressing any emerging disparities proactively.</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 Tailor HR Initiatives by Department: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Focus on Retention in High-Salary Departments like HR and Procurement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HR and Procurement offering some of the highest average salaries, ensure these departments maintain high levels of employee engagement through regular feedback, development, and performance recognition.</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Encourage Continuous Improvement in Departments with Flat Salary Structures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departments with relatively flat salary ranges despite different performance ratings, such as Sales and Website, consider introducing skill-enhancement training or flexible pay bands that better reward incremental improvements and achievements.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55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C63DB-9BE2-E725-FBAC-072A86026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7D984-B54A-58DE-31B1-FEB5BAE01E20}"/>
              </a:ext>
            </a:extLst>
          </p:cNvPr>
          <p:cNvSpPr>
            <a:spLocks noGrp="1"/>
          </p:cNvSpPr>
          <p:nvPr>
            <p:ph type="title"/>
          </p:nvPr>
        </p:nvSpPr>
        <p:spPr>
          <a:xfrm>
            <a:off x="1484309" y="249866"/>
            <a:ext cx="10018713" cy="515678"/>
          </a:xfrm>
        </p:spPr>
        <p:txBody>
          <a:bodyPr>
            <a:normAutofit fontScale="90000"/>
          </a:bodyPr>
          <a:lstStyle/>
          <a:p>
            <a:pPr algn="ctr"/>
            <a:r>
              <a:rPr lang="en-US" sz="3200" b="1" dirty="0"/>
              <a:t>INTRODUCTION</a:t>
            </a:r>
          </a:p>
        </p:txBody>
      </p:sp>
      <p:sp>
        <p:nvSpPr>
          <p:cNvPr id="4" name="Content Placeholder 3">
            <a:extLst>
              <a:ext uri="{FF2B5EF4-FFF2-40B4-BE49-F238E27FC236}">
                <a16:creationId xmlns:a16="http://schemas.microsoft.com/office/drawing/2014/main" id="{B46A0E9A-42F2-6597-D5B6-BFAB3E44F373}"/>
              </a:ext>
            </a:extLst>
          </p:cNvPr>
          <p:cNvSpPr>
            <a:spLocks noGrp="1"/>
          </p:cNvSpPr>
          <p:nvPr>
            <p:ph idx="1"/>
          </p:nvPr>
        </p:nvSpPr>
        <p:spPr>
          <a:xfrm>
            <a:off x="1707593" y="3540642"/>
            <a:ext cx="10018713" cy="772633"/>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provided for this project contains information about employees from an organization, with each row representing an individual employee's data. It consists of the following columns: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Gender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Indicates the gender of the employee, with entries including Male, Female, and Other.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Age of the employee in years.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Performance rating of the employee, classified as Exceptional, Above-average, Average, or Poor.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Date Joined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date when the employee joined the organization, recorded in a standard date format.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Department within the organization to which the employee is assigned, such as Website, Procurement, Finance, Sales, and HR.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annual salary of the employee, given in USD with currency formatting.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country code for the employee's location, here all are labeled as IND and NZL, indicating both India and New Zealand.</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is suitable for exploratory data analysis (EDA) as it includes both categorical and numerical variables that allow for a range of insights. Analyses can focus on salary distribution across departments, gender-based comparisons, the relationship between performance ratings and salary, and tenure trends based on the date of joining.</a:t>
            </a:r>
          </a:p>
          <a:p>
            <a:pPr marL="0" indent="0">
              <a:buNone/>
            </a:pPr>
            <a:endParaRPr lang="en-US" sz="1800" dirty="0"/>
          </a:p>
        </p:txBody>
      </p:sp>
    </p:spTree>
    <p:extLst>
      <p:ext uri="{BB962C8B-B14F-4D97-AF65-F5344CB8AC3E}">
        <p14:creationId xmlns:p14="http://schemas.microsoft.com/office/powerpoint/2010/main" val="4011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87007-3B76-702E-FD0F-FB1AF1BB3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C2AF8-F946-153F-074C-A0450B2420DC}"/>
              </a:ext>
            </a:extLst>
          </p:cNvPr>
          <p:cNvSpPr>
            <a:spLocks noGrp="1"/>
          </p:cNvSpPr>
          <p:nvPr>
            <p:ph type="title"/>
          </p:nvPr>
        </p:nvSpPr>
        <p:spPr>
          <a:xfrm>
            <a:off x="1282293" y="190501"/>
            <a:ext cx="10018713" cy="1149202"/>
          </a:xfrm>
        </p:spPr>
        <p:txBody>
          <a:bodyPr>
            <a:normAutofit/>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DATA CLEANING AND PREPARATION</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F570B40-E5CB-AB76-65AD-D8BDEBC4D94B}"/>
              </a:ext>
            </a:extLst>
          </p:cNvPr>
          <p:cNvSpPr>
            <a:spLocks noGrp="1"/>
          </p:cNvSpPr>
          <p:nvPr>
            <p:ph idx="1"/>
          </p:nvPr>
        </p:nvSpPr>
        <p:spPr>
          <a:xfrm>
            <a:off x="1569370" y="1114646"/>
            <a:ext cx="10018713" cy="1149202"/>
          </a:xfrm>
        </p:spPr>
        <p:txBody>
          <a:bodyPr/>
          <a:lstStyle/>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Convert Date Format</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Ensure the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Date Joined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is in date format to allow for chronological analysis</a:t>
            </a:r>
          </a:p>
          <a:p>
            <a:pPr marL="0" indent="0">
              <a:buNone/>
            </a:pPr>
            <a:endParaRPr lang="en-US" dirty="0"/>
          </a:p>
        </p:txBody>
      </p:sp>
      <p:pic>
        <p:nvPicPr>
          <p:cNvPr id="8" name="Picture 7">
            <a:extLst>
              <a:ext uri="{FF2B5EF4-FFF2-40B4-BE49-F238E27FC236}">
                <a16:creationId xmlns:a16="http://schemas.microsoft.com/office/drawing/2014/main" id="{FC79A446-EFDA-B900-9C00-23B292B14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547" y="1774597"/>
            <a:ext cx="7540256" cy="2127701"/>
          </a:xfrm>
          <a:prstGeom prst="rect">
            <a:avLst/>
          </a:prstGeom>
        </p:spPr>
      </p:pic>
      <p:sp>
        <p:nvSpPr>
          <p:cNvPr id="9" name="Content Placeholder 3">
            <a:extLst>
              <a:ext uri="{FF2B5EF4-FFF2-40B4-BE49-F238E27FC236}">
                <a16:creationId xmlns:a16="http://schemas.microsoft.com/office/drawing/2014/main" id="{083FA05E-2FBA-879F-85F7-B0EC3CC7304E}"/>
              </a:ext>
            </a:extLst>
          </p:cNvPr>
          <p:cNvSpPr txBox="1">
            <a:spLocks/>
          </p:cNvSpPr>
          <p:nvPr/>
        </p:nvSpPr>
        <p:spPr>
          <a:xfrm>
            <a:off x="1480049" y="3762591"/>
            <a:ext cx="10018713" cy="11492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Remove Currency Symbols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Remove the “$” symbol from the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and convert it to a numeric format.</a:t>
            </a:r>
          </a:p>
        </p:txBody>
      </p:sp>
      <p:pic>
        <p:nvPicPr>
          <p:cNvPr id="10" name="Picture 9">
            <a:extLst>
              <a:ext uri="{FF2B5EF4-FFF2-40B4-BE49-F238E27FC236}">
                <a16:creationId xmlns:a16="http://schemas.microsoft.com/office/drawing/2014/main" id="{C719CD41-9554-60EE-0B83-9F063D535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547" y="4686735"/>
            <a:ext cx="7919653" cy="1980763"/>
          </a:xfrm>
          <a:prstGeom prst="rect">
            <a:avLst/>
          </a:prstGeom>
        </p:spPr>
      </p:pic>
    </p:spTree>
    <p:extLst>
      <p:ext uri="{BB962C8B-B14F-4D97-AF65-F5344CB8AC3E}">
        <p14:creationId xmlns:p14="http://schemas.microsoft.com/office/powerpoint/2010/main" val="178793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6918E-DEB2-0D6D-F59E-561455CCB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7EE67-1D37-E400-63F7-6D3B4B706465}"/>
              </a:ext>
            </a:extLst>
          </p:cNvPr>
          <p:cNvSpPr>
            <a:spLocks noGrp="1"/>
          </p:cNvSpPr>
          <p:nvPr>
            <p:ph type="title"/>
          </p:nvPr>
        </p:nvSpPr>
        <p:spPr>
          <a:xfrm>
            <a:off x="1282293" y="190501"/>
            <a:ext cx="10018713" cy="1149202"/>
          </a:xfrm>
        </p:spPr>
        <p:txBody>
          <a:bodyPr>
            <a:normAutofit fontScale="90000"/>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SUMMARY OF STATISTICS</a:t>
            </a:r>
            <a:br>
              <a:rPr lang="en-US" sz="36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C00625B-8E8A-C361-F68C-DD8C9CAC9723}"/>
              </a:ext>
            </a:extLst>
          </p:cNvPr>
          <p:cNvSpPr>
            <a:spLocks noGrp="1"/>
          </p:cNvSpPr>
          <p:nvPr>
            <p:ph idx="1"/>
          </p:nvPr>
        </p:nvSpPr>
        <p:spPr>
          <a:xfrm>
            <a:off x="1569370" y="1114646"/>
            <a:ext cx="10018713" cy="1149202"/>
          </a:xfrm>
        </p:spPr>
        <p:txBody>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Descriptive Statistics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Excel's tool to generate insights on age and salary. This provides mean, median, min, max, standard deviation, etc., for a quick overview.</a:t>
            </a:r>
          </a:p>
        </p:txBody>
      </p:sp>
      <p:sp>
        <p:nvSpPr>
          <p:cNvPr id="9" name="Content Placeholder 3">
            <a:extLst>
              <a:ext uri="{FF2B5EF4-FFF2-40B4-BE49-F238E27FC236}">
                <a16:creationId xmlns:a16="http://schemas.microsoft.com/office/drawing/2014/main" id="{7B39C792-0C2A-8967-7159-0F67DC5C290A}"/>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this data summary, here are some insights:</a:t>
            </a:r>
          </a:p>
          <a:p>
            <a:pPr marL="0" marR="0" lvl="0" indent="0">
              <a:lnSpc>
                <a:spcPct val="107000"/>
              </a:lnSpc>
              <a:spcBef>
                <a:spcPts val="0"/>
              </a:spcBef>
              <a:spcAft>
                <a:spcPts val="800"/>
              </a:spcAft>
              <a:buNone/>
              <a:tabLst>
                <a:tab pos="457200" algn="l"/>
              </a:tabLst>
            </a:pPr>
            <a:r>
              <a:rPr lang="en-US" sz="1800"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Mean Salary and 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average salary is approximately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$77,174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an average age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30.4 years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suggests that, in general, the employees are in their early 30s and earning around $77,000.</a:t>
            </a:r>
          </a:p>
        </p:txBody>
      </p:sp>
      <p:pic>
        <p:nvPicPr>
          <p:cNvPr id="3" name="Picture 2">
            <a:extLst>
              <a:ext uri="{FF2B5EF4-FFF2-40B4-BE49-F238E27FC236}">
                <a16:creationId xmlns:a16="http://schemas.microsoft.com/office/drawing/2014/main" id="{BB3055C0-2172-7CC8-10A3-A3C48B41D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375" y="2263848"/>
            <a:ext cx="4060307" cy="2052121"/>
          </a:xfrm>
          <a:prstGeom prst="rect">
            <a:avLst/>
          </a:prstGeom>
        </p:spPr>
      </p:pic>
    </p:spTree>
    <p:extLst>
      <p:ext uri="{BB962C8B-B14F-4D97-AF65-F5344CB8AC3E}">
        <p14:creationId xmlns:p14="http://schemas.microsoft.com/office/powerpoint/2010/main" val="291372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6998D-1841-5EA8-CE1A-149F48AF7B5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3721A6-F9FE-D069-2F33-BFFAA4AEC144}"/>
              </a:ext>
            </a:extLst>
          </p:cNvPr>
          <p:cNvSpPr>
            <a:spLocks noGrp="1"/>
          </p:cNvSpPr>
          <p:nvPr>
            <p:ph idx="1"/>
          </p:nvPr>
        </p:nvSpPr>
        <p:spPr>
          <a:xfrm>
            <a:off x="1526840" y="1994600"/>
            <a:ext cx="10018713" cy="3329763"/>
          </a:xfrm>
        </p:spPr>
        <p:txBody>
          <a:bodyPr>
            <a:noAutofit/>
          </a:bodyPr>
          <a:lstStyle/>
          <a:p>
            <a:pPr marL="0" marR="0" lvl="0" indent="0">
              <a:lnSpc>
                <a:spcPct val="107000"/>
              </a:lnSpc>
              <a:spcBef>
                <a:spcPts val="0"/>
              </a:spcBef>
              <a:spcAft>
                <a:spcPts val="800"/>
              </a:spcAft>
              <a:buNone/>
              <a:tabLst>
                <a:tab pos="457200" algn="l"/>
              </a:tabLst>
            </a:pPr>
            <a:r>
              <a:rPr lang="en-US" sz="1800" b="1" kern="1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2.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 and Age Distribution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median 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$75,000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very close to the mean. This indicates a relatively balanced salary distribution without extreme outliers heavily skewing the data.</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median 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30 years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aligns closely with the mean age, suggesting a balanced age distribution as well.</a:t>
            </a:r>
          </a:p>
          <a:p>
            <a:pPr marL="0" marR="0" lvl="0" indent="0">
              <a:lnSpc>
                <a:spcPct val="107000"/>
              </a:lnSpc>
              <a:spcBef>
                <a:spcPts val="0"/>
              </a:spcBef>
              <a:spcAft>
                <a:spcPts val="800"/>
              </a:spcAft>
              <a:buNone/>
              <a:tabLst>
                <a:tab pos="457200" algn="l"/>
              </a:tabLst>
            </a:pPr>
            <a:r>
              <a:rPr lang="en-US" sz="1800" b="1" kern="1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3.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 Range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Salaries range from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$33,920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$119,110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minimum 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less than half the mean, while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maximum 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nearly 1.5 times the mean. This indicates a broad salary range within the company, possibly reflecting varying levels of experience or roles within different departments.</a:t>
            </a:r>
          </a:p>
          <a:p>
            <a:pPr marL="0" marR="0" lvl="0" indent="0">
              <a:lnSpc>
                <a:spcPct val="107000"/>
              </a:lnSpc>
              <a:spcBef>
                <a:spcPts val="0"/>
              </a:spcBef>
              <a:spcAft>
                <a:spcPts val="800"/>
              </a:spcAft>
              <a:buNone/>
              <a:tabLst>
                <a:tab pos="457200" algn="l"/>
              </a:tabLst>
            </a:pPr>
            <a:r>
              <a:rPr lang="en-US" sz="1800"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4.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Age Range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ages range from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46</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years, indicating a workforce spanning early-career individuals to those approaching mid-career or senior positions.</a:t>
            </a:r>
          </a:p>
          <a:p>
            <a:pPr marL="0" marR="0" lvl="0" indent="0">
              <a:lnSpc>
                <a:spcPct val="107000"/>
              </a:lnSpc>
              <a:spcBef>
                <a:spcPts val="0"/>
              </a:spcBef>
              <a:spcAft>
                <a:spcPts val="800"/>
              </a:spcAft>
              <a:buNone/>
              <a:tabLst>
                <a:tab pos="457200" algn="l"/>
              </a:tabLst>
            </a:pPr>
            <a:r>
              <a:rPr lang="en-US" sz="1800"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5.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Standard Deviation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 standard deviation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around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$24,843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is relatively high. This shows significant variation in salaries, likely reflecting different job levels, seniority, and department-specific compensation.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age standard deviation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6.07 years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indicates moderate age variation, showing a mix of employees at different career stages, with most clustered around the average age.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6A024564-764B-5D92-CEE0-1337C564F58A}"/>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349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AF9F4-2BDE-DF57-6527-80A5DF002982}"/>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46539D-0447-065B-6AE1-5EA068B29FB8}"/>
              </a:ext>
            </a:extLst>
          </p:cNvPr>
          <p:cNvSpPr>
            <a:spLocks noGrp="1"/>
          </p:cNvSpPr>
          <p:nvPr>
            <p:ph idx="1"/>
          </p:nvPr>
        </p:nvSpPr>
        <p:spPr>
          <a:xfrm>
            <a:off x="1426885" y="1499191"/>
            <a:ext cx="10018713" cy="2169042"/>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reflects a diverse workforce, both in terms of age and salary. The broad range in salaries and age suggests the organization has a mix of entry-level, mid-career, and experienced employees across potentially varying roles and departments.</a:t>
            </a:r>
          </a:p>
          <a:p>
            <a:pPr marL="0" marR="0" lvl="0" indent="0">
              <a:lnSpc>
                <a:spcPct val="107000"/>
              </a:lnSpc>
              <a:spcBef>
                <a:spcPts val="0"/>
              </a:spcBef>
              <a:spcAft>
                <a:spcPts val="800"/>
              </a:spcAft>
              <a:buNone/>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Analysis of Age and Salary across Different Ratings and Departments</a:t>
            </a:r>
            <a:endParaRPr lang="en-US" sz="1800"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8525FFF8-204A-21D5-B57A-F46888FC824F}"/>
              </a:ext>
            </a:extLst>
          </p:cNvPr>
          <p:cNvSpPr txBox="1">
            <a:spLocks/>
          </p:cNvSpPr>
          <p:nvPr/>
        </p:nvSpPr>
        <p:spPr>
          <a:xfrm>
            <a:off x="1426885" y="5775732"/>
            <a:ext cx="10018713" cy="88025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752515F5-1D2D-4E36-3A19-9933EE647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050" y="2273116"/>
            <a:ext cx="8018722" cy="3375025"/>
          </a:xfrm>
          <a:prstGeom prst="rect">
            <a:avLst/>
          </a:prstGeom>
        </p:spPr>
      </p:pic>
    </p:spTree>
    <p:extLst>
      <p:ext uri="{BB962C8B-B14F-4D97-AF65-F5344CB8AC3E}">
        <p14:creationId xmlns:p14="http://schemas.microsoft.com/office/powerpoint/2010/main" val="48069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23B90-5BAF-E460-FF62-FE303D5CBAC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BE211F-D279-2602-4E21-560EA3B92FF8}"/>
              </a:ext>
            </a:extLst>
          </p:cNvPr>
          <p:cNvSpPr>
            <a:spLocks noGrp="1"/>
          </p:cNvSpPr>
          <p:nvPr>
            <p:ph idx="1"/>
          </p:nvPr>
        </p:nvSpPr>
        <p:spPr>
          <a:xfrm>
            <a:off x="1426886" y="2202214"/>
            <a:ext cx="10018713" cy="2453572"/>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summary provides insights into how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vary by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Finance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Salary and Age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rated "Average" and "Above Average" are younger (around 28–31) with moderate salaries (~$69,910–$76,558).</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Poor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with a "Poor" rating are slightly older (33 years) and earn a higher average salary, which might suggest longer tenure or higher experience, though perhaps with performance issues.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HR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High Average 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HR employees rated "Average" earn a relatively high salary ($89,650) compared to other departments. This might indicate that HR roles are valued or require higher qualifications, even for those with an average rating.</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Procurement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Varied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nSpc>
                <a:spcPct val="107000"/>
              </a:lnSpc>
              <a:spcBef>
                <a:spcPts val="0"/>
              </a:spcBef>
              <a:spcAft>
                <a:spcPts val="800"/>
              </a:spcAft>
              <a:buSzPts val="1000"/>
              <a:buNone/>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"Very Poor" rating in Procurement shows an unusually high salary of $113,280 for an average age of 27. This anomaly could suggest a specialized or senior-level role that experienced performance issues but still commands a high salary.</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96CFD6F5-E4F1-1A34-4134-927722291272}"/>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12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95ED7-D894-BE2D-3F5D-0A6EADB26F9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FA8FD2-224D-2EDE-F6A1-CAD93C7337CF}"/>
              </a:ext>
            </a:extLst>
          </p:cNvPr>
          <p:cNvSpPr>
            <a:spLocks noGrp="1"/>
          </p:cNvSpPr>
          <p:nvPr>
            <p:ph idx="1"/>
          </p:nvPr>
        </p:nvSpPr>
        <p:spPr>
          <a:xfrm>
            <a:off x="1426886" y="2202214"/>
            <a:ext cx="10018713" cy="2453572"/>
          </a:xfrm>
        </p:spPr>
        <p:txBody>
          <a:bodyPr>
            <a:noAutofit/>
          </a:bodyPr>
          <a:lstStyle/>
          <a:p>
            <a:pPr marL="108585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Exceptional 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rated "Exceptional" are the oldest group (42 years), possibly reflecting senior or experienced roles with moderate salaries ($75,000).</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Overall Salary Range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average salaries across ratings are fairly consistent, around $75,000–$81,175.</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4.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Sales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lvl="1" indent="0">
              <a:lnSpc>
                <a:spcPct val="107000"/>
              </a:lnSpc>
              <a:spcBef>
                <a:spcPts val="0"/>
              </a:spcBef>
              <a:spcAft>
                <a:spcPts val="800"/>
              </a:spcAft>
              <a:buSzPts val="1000"/>
              <a:buNone/>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Exceptional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Employees with an "Exceptional" rating are older (38 years) with a higher average salary ($109,160), reflecting that experience and high performance may lead to top earnings in Sales.</a:t>
            </a: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Very Poor Ratings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"Very Poor" rating shows the lowest average salary in Sales ($43,510), indicating that lower performance here is associated with lower compensation.</a:t>
            </a:r>
          </a:p>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Salary Range by Performance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Sales shows the largest variance in salary by performance rating, from $43,510 to $109,160.</a:t>
            </a:r>
          </a:p>
          <a:p>
            <a:pPr marL="0" marR="0" lvl="0" indent="0">
              <a:lnSpc>
                <a:spcPct val="107000"/>
              </a:lnSpc>
              <a:spcBef>
                <a:spcPts val="0"/>
              </a:spcBef>
              <a:spcAft>
                <a:spcPts val="800"/>
              </a:spcAft>
              <a:buNone/>
              <a:tabLst>
                <a:tab pos="457200" algn="l"/>
              </a:tabLst>
            </a:pPr>
            <a:r>
              <a:rPr lang="en-US"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5.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Website Department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Poor Ratings with Higher Salaries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Website employees with a "Poor" rating average a higher salary ($100,080), which might imply roles with higher starting pay or tenure-based increases despite performance challenges.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05B6DFC3-D4BC-FE37-7861-5B89447B1E11}"/>
              </a:ext>
            </a:extLst>
          </p:cNvPr>
          <p:cNvSpPr txBox="1">
            <a:spLocks/>
          </p:cNvSpPr>
          <p:nvPr/>
        </p:nvSpPr>
        <p:spPr>
          <a:xfrm>
            <a:off x="1426886" y="4439313"/>
            <a:ext cx="10018713" cy="17701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083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424</TotalTime>
  <Words>2552</Words>
  <Application>Microsoft Office PowerPoint</Application>
  <PresentationFormat>Widescreen</PresentationFormat>
  <Paragraphs>151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Courier New</vt:lpstr>
      <vt:lpstr>Symbol</vt:lpstr>
      <vt:lpstr>Parallax</vt:lpstr>
      <vt:lpstr>EXPLORATORY DATA ANALYSIS ON HR</vt:lpstr>
      <vt:lpstr>TABLE OF CONTENTS</vt:lpstr>
      <vt:lpstr>INTRODUCTION</vt:lpstr>
      <vt:lpstr>DATA CLEANING AND PREPARATION</vt:lpstr>
      <vt:lpstr>SUMMARY OF STATISTICS </vt:lpstr>
      <vt:lpstr>PowerPoint Presentation</vt:lpstr>
      <vt:lpstr>PowerPoint Presentation</vt:lpstr>
      <vt:lpstr>PowerPoint Presentation</vt:lpstr>
      <vt:lpstr>PowerPoint Presentation</vt:lpstr>
      <vt:lpstr>PowerPoint Presentation</vt:lpstr>
      <vt:lpstr>CATEGORICAL ANALYSIS</vt:lpstr>
      <vt:lpstr>PowerPoint Presentation</vt:lpstr>
      <vt:lpstr>PowerPoint Presentation</vt:lpstr>
      <vt:lpstr>COMPARATIVE ANALYSIS</vt:lpstr>
      <vt:lpstr>PowerPoint Presentation</vt:lpstr>
      <vt:lpstr>PowerPoint Presentation</vt:lpstr>
      <vt:lpstr>PowerPoint Presentation</vt:lpstr>
      <vt:lpstr>VISUALIZATIONS</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3</cp:revision>
  <dcterms:created xsi:type="dcterms:W3CDTF">2024-10-30T21:09:22Z</dcterms:created>
  <dcterms:modified xsi:type="dcterms:W3CDTF">2024-10-31T23:23:38Z</dcterms:modified>
</cp:coreProperties>
</file>