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E276F-3FFA-4038-9C15-5373023A413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264454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E276F-3FFA-4038-9C15-5373023A413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165001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7FE276F-3FFA-4038-9C15-5373023A4136}" type="datetimeFigureOut">
              <a:rPr lang="en-US" smtClean="0"/>
              <a:t>10/26/2024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328710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E276F-3FFA-4038-9C15-5373023A413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27305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7FE276F-3FFA-4038-9C15-5373023A4136}" type="datetimeFigureOut">
              <a:rPr lang="en-US" smtClean="0"/>
              <a:t>10/26/2024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7F0E9E5-BAF9-43C7-BB7C-A554013C9D8F}" type="slidenum">
              <a:rPr lang="en-US" smtClean="0"/>
              <a:t>‹#›</a:t>
            </a:fld>
            <a:endParaRPr lang="en-US"/>
          </a:p>
        </p:txBody>
      </p:sp>
    </p:spTree>
    <p:extLst>
      <p:ext uri="{BB962C8B-B14F-4D97-AF65-F5344CB8AC3E}">
        <p14:creationId xmlns:p14="http://schemas.microsoft.com/office/powerpoint/2010/main" val="15858803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E276F-3FFA-4038-9C15-5373023A413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2356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E276F-3FFA-4038-9C15-5373023A4136}"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287417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E276F-3FFA-4038-9C15-5373023A413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331585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276F-3FFA-4038-9C15-5373023A4136}"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170130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FE276F-3FFA-4038-9C15-5373023A413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420438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FE276F-3FFA-4038-9C15-5373023A413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0E9E5-BAF9-43C7-BB7C-A554013C9D8F}" type="slidenum">
              <a:rPr lang="en-US" smtClean="0"/>
              <a:t>‹#›</a:t>
            </a:fld>
            <a:endParaRPr lang="en-US"/>
          </a:p>
        </p:txBody>
      </p:sp>
    </p:spTree>
    <p:extLst>
      <p:ext uri="{BB962C8B-B14F-4D97-AF65-F5344CB8AC3E}">
        <p14:creationId xmlns:p14="http://schemas.microsoft.com/office/powerpoint/2010/main" val="329475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7FE276F-3FFA-4038-9C15-5373023A4136}" type="datetimeFigureOut">
              <a:rPr lang="en-US" smtClean="0"/>
              <a:t>10/26/2024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7F0E9E5-BAF9-43C7-BB7C-A554013C9D8F}" type="slidenum">
              <a:rPr lang="en-US" smtClean="0"/>
              <a:t>‹#›</a:t>
            </a:fld>
            <a:endParaRPr lang="en-US"/>
          </a:p>
        </p:txBody>
      </p:sp>
    </p:spTree>
    <p:extLst>
      <p:ext uri="{BB962C8B-B14F-4D97-AF65-F5344CB8AC3E}">
        <p14:creationId xmlns:p14="http://schemas.microsoft.com/office/powerpoint/2010/main" val="20820931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www.kaggle.com/code/gianlab/african-countries-with-risk-of-unsustainable-debt/input?select=DSA_classifications.csv" TargetMode="Externa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EC92-43A1-33DA-10AD-BFECB7503142}"/>
              </a:ext>
            </a:extLst>
          </p:cNvPr>
          <p:cNvSpPr>
            <a:spLocks noGrp="1"/>
          </p:cNvSpPr>
          <p:nvPr>
            <p:ph type="title"/>
          </p:nvPr>
        </p:nvSpPr>
        <p:spPr/>
        <p:txBody>
          <a:bodyPr>
            <a:normAutofit/>
          </a:bodyPr>
          <a:lstStyle/>
          <a:p>
            <a:pPr algn="ctr">
              <a:lnSpc>
                <a:spcPct val="100000"/>
              </a:lnSpc>
            </a:pPr>
            <a:r>
              <a:rPr lang="en-US" sz="3600" b="1" kern="0" dirty="0">
                <a:solidFill>
                  <a:srgbClr val="3C4043"/>
                </a:solidFill>
                <a:effectLst/>
                <a:latin typeface="Calibri" panose="020F0502020204030204" pitchFamily="34" charset="0"/>
                <a:ea typeface="Times New Roman" panose="02020603050405020304" pitchFamily="18" charset="0"/>
              </a:rPr>
              <a:t>EXPLORATORY DATA ANALYSIS ON Debt Sustainability </a:t>
            </a:r>
            <a:r>
              <a:rPr lang="en-US" sz="3600" b="1" kern="0" dirty="0">
                <a:solidFill>
                  <a:srgbClr val="3C4043"/>
                </a:solidFill>
                <a:latin typeface="Calibri" panose="020F0502020204030204" pitchFamily="34" charset="0"/>
                <a:ea typeface="Times New Roman" panose="02020603050405020304" pitchFamily="18" charset="0"/>
              </a:rPr>
              <a:t>OF </a:t>
            </a:r>
            <a:r>
              <a:rPr lang="en-US" sz="3600" b="1" kern="0" dirty="0">
                <a:solidFill>
                  <a:srgbClr val="3C4043"/>
                </a:solidFill>
                <a:effectLst/>
                <a:latin typeface="Calibri" panose="020F0502020204030204" pitchFamily="34" charset="0"/>
                <a:ea typeface="Times New Roman" panose="02020603050405020304" pitchFamily="18" charset="0"/>
              </a:rPr>
              <a:t>Low Income Countries </a:t>
            </a:r>
            <a:endParaRPr lang="en-US" sz="6600" b="1" dirty="0"/>
          </a:p>
        </p:txBody>
      </p:sp>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p:txBody>
          <a:bodyPr>
            <a:normAutofit/>
          </a:bodyPr>
          <a:lstStyle/>
          <a:p>
            <a:pPr marL="0" indent="0">
              <a:buNone/>
            </a:pPr>
            <a:endParaRPr lang="en-US" sz="2800" b="1" dirty="0"/>
          </a:p>
          <a:p>
            <a:pPr marL="0" indent="0">
              <a:buNone/>
            </a:pPr>
            <a:r>
              <a:rPr lang="en-US" sz="2800" b="1" dirty="0"/>
              <a:t>TABLE OF CONTENTS</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Calibri" panose="020F0502020204030204" pitchFamily="34" charset="0"/>
              </a:rPr>
              <a:t>BACKGROUND…………………………………………………………………………………….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DATA COLLECTION…………………………………………………………………………………. 3</a:t>
            </a:r>
          </a:p>
          <a:p>
            <a:pPr>
              <a:buFont typeface="Wingdings" panose="05000000000000000000" pitchFamily="2" charset="2"/>
              <a:buChar char="v"/>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DATA MIGRATION…………………………………………………………………………………… 4 </a:t>
            </a:r>
            <a:endParaRPr lang="en-US" sz="1800" b="1" kern="100" dirty="0">
              <a:latin typeface="Calibri Light" panose="020F03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EXPLORATORY DATA ANALYSIS……………………………………………………………….. 7</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b="1" kern="100" dirty="0">
                <a:latin typeface="Calibri Light" panose="020F0302020204030204" pitchFamily="34" charset="0"/>
                <a:ea typeface="Calibri" panose="020F0502020204030204" pitchFamily="34" charset="0"/>
                <a:cs typeface="Times New Roman" panose="02020603050405020304" pitchFamily="18" charset="0"/>
              </a:rPr>
              <a:t>RECOMMENDATION………………………………………………………………………………. 19</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dirty="0"/>
          </a:p>
        </p:txBody>
      </p:sp>
    </p:spTree>
    <p:extLst>
      <p:ext uri="{BB962C8B-B14F-4D97-AF65-F5344CB8AC3E}">
        <p14:creationId xmlns:p14="http://schemas.microsoft.com/office/powerpoint/2010/main" val="220599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C5129-56EE-04CB-CC44-3E3DE1636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1E55C-8E90-0A9E-79A6-3D19DAEAA1FA}"/>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2. NATURE OF DEBT RISK</a:t>
            </a:r>
            <a:endParaRPr lang="en-US" sz="6600" b="1" dirty="0"/>
          </a:p>
        </p:txBody>
      </p:sp>
      <p:sp>
        <p:nvSpPr>
          <p:cNvPr id="3" name="Content Placeholder 2">
            <a:extLst>
              <a:ext uri="{FF2B5EF4-FFF2-40B4-BE49-F238E27FC236}">
                <a16:creationId xmlns:a16="http://schemas.microsoft.com/office/drawing/2014/main" id="{B25B13F0-ABD6-A03B-D1EF-98B72D35CDDC}"/>
              </a:ext>
            </a:extLst>
          </p:cNvPr>
          <p:cNvSpPr>
            <a:spLocks noGrp="1"/>
          </p:cNvSpPr>
          <p:nvPr>
            <p:ph idx="1"/>
          </p:nvPr>
        </p:nvSpPr>
        <p:spPr>
          <a:xfrm>
            <a:off x="191386" y="4118106"/>
            <a:ext cx="11589488" cy="2739894"/>
          </a:xfrm>
        </p:spPr>
        <p:txBody>
          <a:bodyPr>
            <a:normAutofit/>
          </a:bodyPr>
          <a:lstStyle/>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SQL query is grouping records by Risk_ext_debt_distress, which likely categorizes different levels of external debt distress risk, and calculating the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average GDP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for each risk category in the dsa_classifications.debt_distress 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 Insights from this Query: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Relationship between Debt Distress Risk and Economic Performance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The average GDP (avg_gdp) for each Risk_ext_debt_distress level gives insight into whether there is a trend between a country’s economic size or performance and its external debt distress risk. For instance: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4" name="Picture 3">
            <a:extLst>
              <a:ext uri="{FF2B5EF4-FFF2-40B4-BE49-F238E27FC236}">
                <a16:creationId xmlns:a16="http://schemas.microsoft.com/office/drawing/2014/main" id="{E166134B-CE3F-B5F5-169A-9E4B98F092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6873" y="1905504"/>
            <a:ext cx="6485861" cy="1943482"/>
          </a:xfrm>
          <a:prstGeom prst="rect">
            <a:avLst/>
          </a:prstGeom>
        </p:spPr>
      </p:pic>
    </p:spTree>
    <p:extLst>
      <p:ext uri="{BB962C8B-B14F-4D97-AF65-F5344CB8AC3E}">
        <p14:creationId xmlns:p14="http://schemas.microsoft.com/office/powerpoint/2010/main" val="145013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4898B-8177-942F-D510-CB46F624D7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B6690-2F44-2FFE-CB3B-F3B78E5018F1}"/>
              </a:ext>
            </a:extLst>
          </p:cNvPr>
          <p:cNvSpPr>
            <a:spLocks noGrp="1"/>
          </p:cNvSpPr>
          <p:nvPr>
            <p:ph idx="4294967295"/>
          </p:nvPr>
        </p:nvSpPr>
        <p:spPr>
          <a:xfrm>
            <a:off x="186993" y="235725"/>
            <a:ext cx="11590337" cy="5739773"/>
          </a:xfrm>
        </p:spPr>
        <p:txBody>
          <a:bodyPr>
            <a:normAutofit/>
          </a:bodyPr>
          <a:lstStyle/>
          <a:p>
            <a:pPr marL="0" indent="0">
              <a:spcBef>
                <a:spcPts val="0"/>
              </a:spcBef>
              <a:spcAft>
                <a:spcPts val="0"/>
              </a:spcAft>
              <a:buNone/>
            </a:pPr>
            <a:r>
              <a:rPr lang="en-US" sz="1800" dirty="0">
                <a:effectLst/>
                <a:latin typeface="Calibri Light" panose="020F0302020204030204" pitchFamily="34" charset="0"/>
                <a:ea typeface="Calibri" panose="020F0502020204030204" pitchFamily="34" charset="0"/>
              </a:rPr>
              <a:t>(a).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High-Risk Category</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If countries with a high risk of external debt distress also have low average GDP, this might suggest that smaller or struggling economies are more susceptible to debt distress.</a:t>
            </a:r>
          </a:p>
          <a:p>
            <a:pPr marL="0" indent="0">
              <a:spcBef>
                <a:spcPts val="0"/>
              </a:spcBef>
              <a:spcAft>
                <a:spcPts val="0"/>
              </a:spcAft>
              <a:buNone/>
            </a:pPr>
            <a:endParaRPr lang="en-US" sz="1800" b="1"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(b). Low-Risk Category</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Conversely, if the low-risk category shows a higher average GDP, it may imply that stronger economies are less prone to external debt distress.</a:t>
            </a:r>
          </a:p>
          <a:p>
            <a:pPr marL="0" indent="0">
              <a:spcBef>
                <a:spcPts val="0"/>
              </a:spcBef>
              <a:spcAft>
                <a:spcPts val="0"/>
              </a:spcAft>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2.  Debt Sustainability and Economic Resilience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By examining how GDP correlates with debt distress risk, this query may help understand if higher GDP economies are more resilient to debt pressures or if certain economic thresholds contribute to lower risk levels.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3.  Targeted Policy Analysis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This breakdown could inform policymakers on which risk levels might need more attention. For example, if countries in the high-risk category generally have low GDP, targeted policies or financial support could be focused on boosting economic resilience in these economies to reduce debt distress risks.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In summary, this query could reveal significant patterns between GDP size and debt distress levels, offering valuable information for economic stability and risk mitigation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pPr>
            <a:endParaRPr lang="en-US"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92941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6CF8-BE75-DC6B-6D21-CD3057440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E13EF-75F0-930B-4281-B6695D88666A}"/>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3. INFLATION AND GDP</a:t>
            </a:r>
            <a:endParaRPr lang="en-US" sz="6600" b="1" dirty="0"/>
          </a:p>
        </p:txBody>
      </p:sp>
      <p:sp>
        <p:nvSpPr>
          <p:cNvPr id="3" name="Content Placeholder 2">
            <a:extLst>
              <a:ext uri="{FF2B5EF4-FFF2-40B4-BE49-F238E27FC236}">
                <a16:creationId xmlns:a16="http://schemas.microsoft.com/office/drawing/2014/main" id="{ABA732D7-CDA5-A955-39C6-EF6B78E9CE61}"/>
              </a:ext>
            </a:extLst>
          </p:cNvPr>
          <p:cNvSpPr>
            <a:spLocks noGrp="1"/>
          </p:cNvSpPr>
          <p:nvPr>
            <p:ph idx="1"/>
          </p:nvPr>
        </p:nvSpPr>
        <p:spPr>
          <a:xfrm>
            <a:off x="191386" y="4415818"/>
            <a:ext cx="11589488" cy="2739894"/>
          </a:xfrm>
        </p:spPr>
        <p:txBody>
          <a:bodyPr>
            <a:normAutofit/>
          </a:bodyPr>
          <a:lstStyle/>
          <a:p>
            <a:pPr marL="0" marR="0" lvl="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SQL query calculates the product of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inflation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GDP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(inflation * gdp) for each record in the dsa_classifications.debt_distress table, labeling it as inflation_gdp_correlation. While this is not a formal correlation calculation, the result provides an exploratory metric to see how inflation and GDP values might move together.</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Insights from this Query: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Calibri Light" panose="020F0302020204030204" pitchFamily="34" charset="0"/>
                <a:ea typeface="Calibri" panose="020F0502020204030204" pitchFamily="34" charset="0"/>
              </a:rPr>
              <a:t>1.  Magnitude Interaction</a:t>
            </a:r>
            <a:r>
              <a:rPr lang="en-US" sz="1800" dirty="0">
                <a:effectLst/>
                <a:latin typeface="Calibri Light" panose="020F0302020204030204" pitchFamily="34" charset="0"/>
                <a:ea typeface="Calibri" panose="020F0502020204030204" pitchFamily="34" charset="0"/>
              </a:rPr>
              <a:t>: The inflation_gdp_correlation field represents the combined effect (or interaction) between inflation and GDP for each entry. High values in this field may indicate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5" name="Picture 4">
            <a:extLst>
              <a:ext uri="{FF2B5EF4-FFF2-40B4-BE49-F238E27FC236}">
                <a16:creationId xmlns:a16="http://schemas.microsoft.com/office/drawing/2014/main" id="{C492CDA0-5BA5-D483-57D8-B5B4ADD11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4330" y="1888352"/>
            <a:ext cx="5943600" cy="2432050"/>
          </a:xfrm>
          <a:prstGeom prst="rect">
            <a:avLst/>
          </a:prstGeom>
        </p:spPr>
      </p:pic>
    </p:spTree>
    <p:extLst>
      <p:ext uri="{BB962C8B-B14F-4D97-AF65-F5344CB8AC3E}">
        <p14:creationId xmlns:p14="http://schemas.microsoft.com/office/powerpoint/2010/main" val="132043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B1CDF-D8CC-87D6-7A91-8B3A71C47D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42AC3-4890-7EC9-4354-EE42E4470B48}"/>
              </a:ext>
            </a:extLst>
          </p:cNvPr>
          <p:cNvSpPr>
            <a:spLocks noGrp="1"/>
          </p:cNvSpPr>
          <p:nvPr>
            <p:ph idx="4294967295"/>
          </p:nvPr>
        </p:nvSpPr>
        <p:spPr>
          <a:xfrm>
            <a:off x="186993" y="235725"/>
            <a:ext cx="11590337" cy="5739773"/>
          </a:xfrm>
        </p:spPr>
        <p:txBody>
          <a:bodyPr>
            <a:normAutofit lnSpcReduction="10000"/>
          </a:bodyPr>
          <a:lstStyle/>
          <a:p>
            <a:pPr marL="0" marR="0" lvl="0" indent="0">
              <a:lnSpc>
                <a:spcPct val="107000"/>
              </a:lnSpc>
              <a:spcBef>
                <a:spcPts val="0"/>
              </a:spcBef>
              <a:spcAft>
                <a:spcPts val="0"/>
              </a:spcAft>
              <a:buNone/>
            </a:pPr>
            <a:r>
              <a:rPr lang="en-US" sz="1800"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records with high inflation or high GDP (or both), potentially highlighting periods or countries where inflation had a strong economic impact.</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AutoNum type="arabicPeriod" startAt="2"/>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Identifying Economic Anomalies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Observing very high or very low values in inflation_gdp_correlation may reveal extreme economic scenarios. For example:</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Light" panose="020F0302020204030204" pitchFamily="34" charset="0"/>
                <a:ea typeface="Calibri" panose="020F0502020204030204" pitchFamily="34" charset="0"/>
                <a:cs typeface="Times New Roman" panose="02020603050405020304" pitchFamily="18" charset="0"/>
              </a:rPr>
              <a:t>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high inflation_gdp_correlation could indicate situations of high inflation in a high-GDP economy, which may suggest inflationary pressures even in economically strong regions.</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Low or negative GDP combined with high inflation (resulting in a relatively high correlation score) could indicate economic distress in struggling economies, possibly needing attention for stabilization.</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AutoNum type="arabicPeriod" startAt="3"/>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Comparing Economic Contexts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By analyzing variations in inflation_gdp_correlation across records, you can identify countries or time periods that deviate from average inflation-GDP dynamics. These outliers may warrant further analysis to understand the economic conditions leading to unusually high or low inflation_gdp_correlation values.</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b="1" kern="100" dirty="0">
                <a:latin typeface="Calibri Light" panose="020F0302020204030204" pitchFamily="34" charset="0"/>
                <a:ea typeface="Calibri" panose="020F0502020204030204" pitchFamily="34" charset="0"/>
                <a:cs typeface="Times New Roman" panose="02020603050405020304" pitchFamily="18" charset="0"/>
              </a:rPr>
              <a:t>4</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  Foundation for Further Analysis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While this calculation is not a true correlation (which would require statistical analysis of how inflation and GDP vary together over time), it provides a simple metric to observe how these variables interact. If patterns emerge, it could indicate a need for further statistical methods to explore inflation's impact on economic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query helps initiate exploratory analysis, potentially flagging unusual inflation-GDP scenarios for deeper investigation.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07544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AC9E3-CA2F-DEB7-C532-36807318C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16D3E-450B-DB09-C8B3-A3FCC53D49C0}"/>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4. COUNTRIES IN DEBT</a:t>
            </a:r>
            <a:endParaRPr lang="en-US" sz="6600" b="1" dirty="0"/>
          </a:p>
        </p:txBody>
      </p:sp>
      <p:sp>
        <p:nvSpPr>
          <p:cNvPr id="3" name="Content Placeholder 2">
            <a:extLst>
              <a:ext uri="{FF2B5EF4-FFF2-40B4-BE49-F238E27FC236}">
                <a16:creationId xmlns:a16="http://schemas.microsoft.com/office/drawing/2014/main" id="{B2219A17-49F1-D59D-FCE2-FF87F977FF1A}"/>
              </a:ext>
            </a:extLst>
          </p:cNvPr>
          <p:cNvSpPr>
            <a:spLocks noGrp="1"/>
          </p:cNvSpPr>
          <p:nvPr>
            <p:ph idx="1"/>
          </p:nvPr>
        </p:nvSpPr>
        <p:spPr>
          <a:xfrm>
            <a:off x="191386" y="4415818"/>
            <a:ext cx="11589488" cy="2739894"/>
          </a:xfrm>
        </p:spPr>
        <p:txBody>
          <a:bodyPr>
            <a:normAutofit/>
          </a:bodyPr>
          <a:lstStyle/>
          <a:p>
            <a:pPr marL="0" marR="0" lvl="0" indent="0">
              <a:lnSpc>
                <a:spcPct val="107000"/>
              </a:lnSpc>
              <a:spcBef>
                <a:spcPts val="0"/>
              </a:spcBef>
              <a:spcAft>
                <a:spcPts val="800"/>
              </a:spcAft>
              <a:buNone/>
              <a:tabLst>
                <a:tab pos="4572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SQL query retrieves data on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Country Code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Risk of External Debt Distress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(Risk_ext_debt_distress),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GDP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Inflation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from the dsa_classifications.debt_distress table. The goal here is likely to analyze how each country’s economic indicators (GDP and inflation) relate to its level of external debt distress risk.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Insights from this Query: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1.  Country-Level Economic Assessment</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By having the Country Code, each row provides country-specific insights, allowing you to compare countries’ debt distress risks in the context of their economic performance (GDP and inflation). This can help determine which countries have high or low risk and if it correlates with GDP or inflation levels.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5" name="Picture 4">
            <a:extLst>
              <a:ext uri="{FF2B5EF4-FFF2-40B4-BE49-F238E27FC236}">
                <a16:creationId xmlns:a16="http://schemas.microsoft.com/office/drawing/2014/main" id="{FA0AB96B-1AFF-034C-0508-52058EF4F5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4330" y="1888352"/>
            <a:ext cx="5943600" cy="2432050"/>
          </a:xfrm>
          <a:prstGeom prst="rect">
            <a:avLst/>
          </a:prstGeom>
        </p:spPr>
      </p:pic>
    </p:spTree>
    <p:extLst>
      <p:ext uri="{BB962C8B-B14F-4D97-AF65-F5344CB8AC3E}">
        <p14:creationId xmlns:p14="http://schemas.microsoft.com/office/powerpoint/2010/main" val="258534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9F13E-FDA2-C44D-0DB8-F0CF5C331E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506F0-F0BE-5CAC-EE40-39155EC3EEC7}"/>
              </a:ext>
            </a:extLst>
          </p:cNvPr>
          <p:cNvSpPr>
            <a:spLocks noGrp="1"/>
          </p:cNvSpPr>
          <p:nvPr>
            <p:ph idx="4294967295"/>
          </p:nvPr>
        </p:nvSpPr>
        <p:spPr>
          <a:xfrm>
            <a:off x="186993" y="235725"/>
            <a:ext cx="11590337" cy="6090647"/>
          </a:xfrm>
        </p:spPr>
        <p:txBody>
          <a:bodyPr>
            <a:normAutofit fontScale="92500" lnSpcReduction="10000"/>
          </a:bodyPr>
          <a:lstStyle/>
          <a:p>
            <a:pPr marL="342900" marR="0" lvl="0" indent="-342900">
              <a:lnSpc>
                <a:spcPct val="107000"/>
              </a:lnSpc>
              <a:spcBef>
                <a:spcPts val="0"/>
              </a:spcBef>
              <a:spcAft>
                <a:spcPts val="0"/>
              </a:spcAft>
              <a:buAutoNum type="arabicPeriod" startAt="2"/>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Risk and GDP Relationship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Observing GDP values alongside Risk_ext_debt_distress helps identify if larger or smaller economies are more vulnerable to external debt distress. </a:t>
            </a: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3. High-Risk, Low-GDP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Smaller economies with high debt distress risk may indicate that smaller economies struggle more with managing external debt.</a:t>
            </a: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4. Low-Risk, High-GDP</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High-GDP countries with low debt distress risk may suggest that larger economies are better able to manage debt.</a:t>
            </a: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5. Inflation as an Economic Pressure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Including inflation values allows analysis of whether high inflation is associated with higher debt distress risk. Countries with both high inflation and high debt distress risk could be experiencing economic instability, making them more susceptible to financial crises.</a:t>
            </a: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6. Identifying Outliers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This query enables the identification of outliers, such as countries with unusually high or low GDP and inflation relative to their debt distress risk. Outliers may signify unique economic conditions or policy environments and could provide important case studies.</a:t>
            </a: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7. Cross-Comparative Analysis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This data can be used to make cross-country comparisons. Countries with similar Risk_ext_debt_distress values but differing GDP or inflation might point to differences in economic resilience or the impact of external factors.</a:t>
            </a:r>
          </a:p>
          <a:p>
            <a:pPr marL="0" indent="0">
              <a:lnSpc>
                <a:spcPct val="107000"/>
              </a:lnSpc>
              <a:spcBef>
                <a:spcPts val="0"/>
              </a:spcBef>
              <a:spcAft>
                <a:spcPts val="800"/>
              </a:spcAft>
              <a:buNone/>
              <a:tabLst>
                <a:tab pos="4572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query provides foundational data for identifying patterns or trends between economic performance indicators and debt distress risk across different countries, potentially revealing areas for targeted economic policy interventions.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403364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676E7-7999-6683-AFD1-93E20F5C3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0CBDF-380B-3607-0AE4-41C1C7CE987A}"/>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5. YEARLY GDP GROWTH</a:t>
            </a:r>
            <a:endParaRPr lang="en-US" sz="6600" b="1" dirty="0"/>
          </a:p>
        </p:txBody>
      </p:sp>
      <p:sp>
        <p:nvSpPr>
          <p:cNvPr id="3" name="Content Placeholder 2">
            <a:extLst>
              <a:ext uri="{FF2B5EF4-FFF2-40B4-BE49-F238E27FC236}">
                <a16:creationId xmlns:a16="http://schemas.microsoft.com/office/drawing/2014/main" id="{12E471B6-0E0E-A1E6-3E29-52B559DB8D6D}"/>
              </a:ext>
            </a:extLst>
          </p:cNvPr>
          <p:cNvSpPr>
            <a:spLocks noGrp="1"/>
          </p:cNvSpPr>
          <p:nvPr>
            <p:ph idx="1"/>
          </p:nvPr>
        </p:nvSpPr>
        <p:spPr>
          <a:xfrm>
            <a:off x="191386" y="4415818"/>
            <a:ext cx="11589488" cy="2346490"/>
          </a:xfrm>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SQL query calculates the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year-over-year GDP growth rate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for each country in the dsa_classifications.debt_distress table by comparing the current year’s GDP with the previous year’s GDP. Here’s a breakdown of what each component achieves and the insights it offers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Insights from this Query:</a:t>
            </a:r>
          </a:p>
          <a:p>
            <a:pPr marL="0" marR="0" lvl="0" indent="0">
              <a:lnSpc>
                <a:spcPct val="107000"/>
              </a:lnSpc>
              <a:spcBef>
                <a:spcPts val="0"/>
              </a:spcBef>
              <a:spcAft>
                <a:spcPts val="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1. GDP Growth Rate Calculation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The column gdp_growth_rate provides the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annual GDP growth rate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as a percentage. This measure allows for a clear understanding of economic expansion or contraction for each country, year by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4" name="Picture 3">
            <a:extLst>
              <a:ext uri="{FF2B5EF4-FFF2-40B4-BE49-F238E27FC236}">
                <a16:creationId xmlns:a16="http://schemas.microsoft.com/office/drawing/2014/main" id="{67C5F217-E9EE-5219-7EE3-812132466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2958" y="2023924"/>
            <a:ext cx="6400800" cy="2160905"/>
          </a:xfrm>
          <a:prstGeom prst="rect">
            <a:avLst/>
          </a:prstGeom>
        </p:spPr>
      </p:pic>
    </p:spTree>
    <p:extLst>
      <p:ext uri="{BB962C8B-B14F-4D97-AF65-F5344CB8AC3E}">
        <p14:creationId xmlns:p14="http://schemas.microsoft.com/office/powerpoint/2010/main" val="365348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1B2C3-F0FF-DBC9-090F-F365BD06F4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D5C65-76DB-CCF6-BE45-826A38D55270}"/>
              </a:ext>
            </a:extLst>
          </p:cNvPr>
          <p:cNvSpPr>
            <a:spLocks noGrp="1"/>
          </p:cNvSpPr>
          <p:nvPr>
            <p:ph idx="4294967295"/>
          </p:nvPr>
        </p:nvSpPr>
        <p:spPr>
          <a:xfrm>
            <a:off x="159489" y="235725"/>
            <a:ext cx="11617842" cy="6090647"/>
          </a:xfrm>
        </p:spPr>
        <p:txBody>
          <a:bodyPr>
            <a:normAutofit lnSpcReduction="10000"/>
          </a:bodyPr>
          <a:lstStyle/>
          <a:p>
            <a:pPr marL="457200" marR="0" lvl="1" indent="0">
              <a:lnSpc>
                <a:spcPct val="107000"/>
              </a:lnSpc>
              <a:spcBef>
                <a:spcPts val="0"/>
              </a:spcBef>
              <a:spcAft>
                <a:spcPts val="800"/>
              </a:spcAft>
              <a:buSzPts val="1000"/>
              <a:buNone/>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Positive growth rates indicate periods of economic expansion, while negative values suggest periods of economic contraction, which could signal economic challenges.</a:t>
            </a: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2.  Economic Trends Analysis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By examining GDP growth trends across multiple years, this query can reveal long-term economic trends for each country. For example, consistent positive growth could indicate a stable and expanding economy, while fluctuations or periods of negative growth may suggest economic volatility.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3.  Identifying Economic Resilience or Instability</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The ability to compare growth rates by country (via the country_code partition) enables the identification of countries that exhibit economic resilience versus those that may be vulnerable to economic downturns.</a:t>
            </a:r>
          </a:p>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data could highlight which countries have robust economic performance and which are more prone to fluctuations, potentially signaling the need for economic reform or support.</a:t>
            </a:r>
          </a:p>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4.  Cross-Country Comparisons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By having growth rates calculated in this standardized format, you can compare countries on a like-for-like basis, regardless of their absolute GDP sizes.</a:t>
            </a:r>
          </a:p>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allows for insight into how different countries recover from downturns, grow over time, or respond to global economic events.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45939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051FD-28CE-6CCF-C6C9-F392DCD435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67127-46C4-75D5-0699-E58F1F2A554A}"/>
              </a:ext>
            </a:extLst>
          </p:cNvPr>
          <p:cNvSpPr>
            <a:spLocks noGrp="1"/>
          </p:cNvSpPr>
          <p:nvPr>
            <p:ph idx="4294967295"/>
          </p:nvPr>
        </p:nvSpPr>
        <p:spPr>
          <a:xfrm>
            <a:off x="186993" y="235725"/>
            <a:ext cx="11590337" cy="6090647"/>
          </a:xfrm>
        </p:spPr>
        <p:txBody>
          <a:bodyPr>
            <a:normAutofit/>
          </a:bodyPr>
          <a:lstStyle/>
          <a:p>
            <a:pPr marL="0" marR="0" lvl="0" indent="0">
              <a:lnSpc>
                <a:spcPct val="107000"/>
              </a:lnSpc>
              <a:spcBef>
                <a:spcPts val="0"/>
              </a:spcBef>
              <a:spcAft>
                <a:spcPts val="800"/>
              </a:spcAft>
              <a:buNone/>
              <a:tabLst>
                <a:tab pos="457200" algn="l"/>
              </a:tabLst>
            </a:pP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5</a:t>
            </a:r>
            <a:r>
              <a:rPr lang="en-US" sz="3200" b="1"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b="1" kern="100" dirty="0">
                <a:effectLst/>
                <a:latin typeface="Calibri Light" panose="020F0302020204030204" pitchFamily="34" charset="0"/>
                <a:ea typeface="Calibri" panose="020F0502020204030204" pitchFamily="34" charset="0"/>
                <a:cs typeface="Times New Roman" panose="02020603050405020304" pitchFamily="18" charset="0"/>
              </a:rPr>
              <a:t>Foundation for Further Analysis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With the year-over-year growth rate data, further analysis could be done to correlate GDP growth rates with other economic indicators, such as debt levels, inflation, or external economic shocks.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analysis could be crucial for identifying potential predictors of economic performance or distress.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This query is valuable for understanding economic health and trends, identifying resilient economies, and comparing growth rates across countries and years, forming the foundation for targeted economic and financial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4427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C1E61-4D97-F2F3-D601-237660307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1D414-6D54-F5D7-AB71-FB2F852AEE5E}"/>
              </a:ext>
            </a:extLst>
          </p:cNvPr>
          <p:cNvSpPr>
            <a:spLocks noGrp="1"/>
          </p:cNvSpPr>
          <p:nvPr>
            <p:ph type="title"/>
          </p:nvPr>
        </p:nvSpPr>
        <p:spPr/>
        <p:txBody>
          <a:bodyPr>
            <a:normAutofit/>
          </a:bodyPr>
          <a:lstStyle/>
          <a:p>
            <a:pPr algn="ctr">
              <a:lnSpc>
                <a:spcPct val="100000"/>
              </a:lnSpc>
            </a:pPr>
            <a:r>
              <a:rPr lang="en-US" sz="3600" b="1" kern="0" dirty="0">
                <a:solidFill>
                  <a:srgbClr val="3C4043"/>
                </a:solidFill>
                <a:effectLst/>
                <a:latin typeface="Calibri" panose="020F0502020204030204" pitchFamily="34" charset="0"/>
                <a:ea typeface="Times New Roman" panose="02020603050405020304" pitchFamily="18" charset="0"/>
              </a:rPr>
              <a:t>19. RECOMMENDATIONS</a:t>
            </a:r>
            <a:endParaRPr lang="en-US" sz="6600" b="1" dirty="0"/>
          </a:p>
        </p:txBody>
      </p:sp>
      <p:sp>
        <p:nvSpPr>
          <p:cNvPr id="3" name="Content Placeholder 2">
            <a:extLst>
              <a:ext uri="{FF2B5EF4-FFF2-40B4-BE49-F238E27FC236}">
                <a16:creationId xmlns:a16="http://schemas.microsoft.com/office/drawing/2014/main" id="{D7F15B68-D06E-0545-C04C-8FC0651FA8AD}"/>
              </a:ext>
            </a:extLst>
          </p:cNvPr>
          <p:cNvSpPr>
            <a:spLocks noGrp="1"/>
          </p:cNvSpPr>
          <p:nvPr>
            <p:ph idx="1"/>
          </p:nvPr>
        </p:nvSpPr>
        <p:spPr>
          <a:xfrm>
            <a:off x="382772" y="2011680"/>
            <a:ext cx="11589488" cy="4846320"/>
          </a:xfrm>
        </p:spPr>
        <p:txBody>
          <a:bodyPr>
            <a:normAutofit/>
          </a:bodyPr>
          <a:lstStyle/>
          <a:p>
            <a:pPr marL="0" indent="0">
              <a:buNone/>
            </a:pPr>
            <a:r>
              <a:rPr lang="en-US" sz="1800" dirty="0"/>
              <a:t>Based on the insights derived from analyzing GDP, inflation, debt distress risk, and GDP growth rates, here are several recommendations that could be helpful for policymakers, economists, and stakeholders aiming to foster economic resilience and sustainable growth:</a:t>
            </a:r>
          </a:p>
          <a:p>
            <a:pPr marL="0" indent="0">
              <a:buNone/>
            </a:pPr>
            <a:r>
              <a:rPr lang="en-US" sz="1800" b="1" dirty="0"/>
              <a:t>1. Stabilize Economies with High Inflation and Low GDP</a:t>
            </a:r>
          </a:p>
          <a:p>
            <a:pPr marL="0" indent="0">
              <a:buNone/>
            </a:pPr>
            <a:r>
              <a:rPr lang="en-US" sz="1800" b="1" dirty="0"/>
              <a:t>Recommendation</a:t>
            </a:r>
            <a:r>
              <a:rPr lang="en-US" sz="1800" dirty="0"/>
              <a:t>: Countries with high inflation and low GDP should focus on policies that promote price stability, such as monetary policy adjustments, inflation targeting, and prudent fiscal management. Supporting sectors that can spur economic growth, such as infrastructure, technology, or manufacturing, may also help stabilize these economies.</a:t>
            </a:r>
          </a:p>
          <a:p>
            <a:pPr marL="0" indent="0">
              <a:buNone/>
            </a:pPr>
            <a:r>
              <a:rPr lang="en-US" sz="1800" b="1" dirty="0"/>
              <a:t>Impact</a:t>
            </a:r>
            <a:r>
              <a:rPr lang="en-US" sz="1800" dirty="0"/>
              <a:t>: Lower inflation in low-GDP economies can make debt more manageable, attract investment, and support a stable economic environment.</a:t>
            </a:r>
          </a:p>
          <a:p>
            <a:pPr marL="0" indent="0">
              <a:buNone/>
            </a:pPr>
            <a:r>
              <a:rPr lang="en-US" sz="1800" b="1" dirty="0"/>
              <a:t>2. Monitor and Support Economies at High Risk of Debt Distress</a:t>
            </a:r>
          </a:p>
          <a:p>
            <a:pPr marL="0" indent="0">
              <a:buNone/>
            </a:pPr>
            <a:r>
              <a:rPr lang="en-US" sz="1800" b="1" dirty="0"/>
              <a:t>Recommendation</a:t>
            </a:r>
            <a:r>
              <a:rPr lang="en-US" sz="1800" dirty="0"/>
              <a:t>: For economies with high debt distress risk and low average GDP, international support programs, restructuring of debt terms, and conditional financial assistance may be necessary to alleviate debt pressures. Strengthening debt management practices and improving transparency in public finance could also improve resilience.</a:t>
            </a:r>
          </a:p>
          <a:p>
            <a:pPr marL="0" indent="0">
              <a:buNone/>
            </a:pPr>
            <a:endParaRPr lang="en-US" sz="1800" dirty="0"/>
          </a:p>
        </p:txBody>
      </p:sp>
    </p:spTree>
    <p:extLst>
      <p:ext uri="{BB962C8B-B14F-4D97-AF65-F5344CB8AC3E}">
        <p14:creationId xmlns:p14="http://schemas.microsoft.com/office/powerpoint/2010/main" val="355549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EC92-43A1-33DA-10AD-BFECB7503142}"/>
              </a:ext>
            </a:extLst>
          </p:cNvPr>
          <p:cNvSpPr>
            <a:spLocks noGrp="1"/>
          </p:cNvSpPr>
          <p:nvPr>
            <p:ph type="title"/>
          </p:nvPr>
        </p:nvSpPr>
        <p:spPr/>
        <p:txBody>
          <a:bodyPr>
            <a:normAutofit/>
          </a:bodyPr>
          <a:lstStyle/>
          <a:p>
            <a:pPr algn="ctr">
              <a:lnSpc>
                <a:spcPct val="100000"/>
              </a:lnSpc>
            </a:pPr>
            <a:r>
              <a:rPr lang="en-US" sz="3600" b="1" kern="0" dirty="0">
                <a:solidFill>
                  <a:srgbClr val="3C4043"/>
                </a:solidFill>
                <a:effectLst/>
                <a:latin typeface="Calibri" panose="020F0502020204030204" pitchFamily="34" charset="0"/>
                <a:ea typeface="Times New Roman" panose="02020603050405020304" pitchFamily="18" charset="0"/>
              </a:rPr>
              <a:t>1. BACKGROUND</a:t>
            </a:r>
            <a:endParaRPr lang="en-US" sz="6600" b="1" dirty="0"/>
          </a:p>
        </p:txBody>
      </p:sp>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80"/>
            <a:ext cx="11589488" cy="4206240"/>
          </a:xfrm>
        </p:spPr>
        <p:txBody>
          <a:bodyPr>
            <a:normAutofit/>
          </a:bodyPr>
          <a:lstStyle/>
          <a:p>
            <a:pPr marL="274320" marR="0" indent="0" fontAlgn="base">
              <a:lnSpc>
                <a:spcPct val="100000"/>
              </a:lnSpc>
              <a:spcBef>
                <a:spcPts val="900"/>
              </a:spcBef>
              <a:spcAft>
                <a:spcPts val="1200"/>
              </a:spcAft>
              <a:buNone/>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This project focuses </a:t>
            </a:r>
            <a:r>
              <a:rPr lang="en-US" sz="2000" kern="0" dirty="0">
                <a:latin typeface="Calibri" panose="020F0502020204030204" pitchFamily="34" charset="0"/>
                <a:ea typeface="Times New Roman" panose="02020603050405020304" pitchFamily="18" charset="0"/>
                <a:cs typeface="Calibri" panose="020F0502020204030204" pitchFamily="34" charset="0"/>
              </a:rPr>
              <a:t>on </a:t>
            </a:r>
            <a:r>
              <a:rPr lang="en-US" sz="2000" kern="0" dirty="0">
                <a:effectLst/>
                <a:latin typeface="Calibri" panose="020F0502020204030204" pitchFamily="34" charset="0"/>
                <a:ea typeface="Times New Roman" panose="02020603050405020304" pitchFamily="18" charset="0"/>
                <a:cs typeface="Calibri" panose="020F0502020204030204" pitchFamily="34" charset="0"/>
              </a:rPr>
              <a:t>debt distress vulnerability classifications for thirty Sub-Saharan African countries that have been granted debt relief under the Heavily Indebted Poor Countries (HIPC) initiative. At the turn of the century, heavily indebted countries (most of which were located in Sub-Saharan Africa) were granted large-scale cancellations of external debt owed to the World Bank, International Monetary Fund, and African Development Bank. Since then, the debt sustainability of these countries has been closely monitored by the IMF and World Bank under the Debt Sustainability Analysis for Low Income Countries (DSA for LIC). This DSA has been conducted in Low-Income countries since 2005.This dataset contains the external debt distress classifications for 30 Sub-Saharan African countries that have been granted debt reductions under the HIPC scheme from 2005 to 2019. If there was no DSA conducted in a year, the DSA classification of the previous year is shown</a:t>
            </a:r>
            <a:r>
              <a:rPr lang="en-US" sz="1600" kern="0" dirty="0">
                <a:effectLst/>
                <a:latin typeface="Calibri" panose="020F0502020204030204" pitchFamily="34" charset="0"/>
                <a:ea typeface="Times New Roman" panose="02020603050405020304" pitchFamily="18"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800" b="1" dirty="0"/>
          </a:p>
        </p:txBody>
      </p:sp>
    </p:spTree>
    <p:extLst>
      <p:ext uri="{BB962C8B-B14F-4D97-AF65-F5344CB8AC3E}">
        <p14:creationId xmlns:p14="http://schemas.microsoft.com/office/powerpoint/2010/main" val="74982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413D3-FC17-D15D-66EC-F349874A3C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81227-1D11-16E6-4D05-C634FBF60845}"/>
              </a:ext>
            </a:extLst>
          </p:cNvPr>
          <p:cNvSpPr>
            <a:spLocks noGrp="1"/>
          </p:cNvSpPr>
          <p:nvPr>
            <p:ph idx="4294967295"/>
          </p:nvPr>
        </p:nvSpPr>
        <p:spPr>
          <a:xfrm>
            <a:off x="186993" y="235725"/>
            <a:ext cx="11590337" cy="6090647"/>
          </a:xfrm>
        </p:spPr>
        <p:txBody>
          <a:bodyPr>
            <a:normAutofit/>
          </a:bodyPr>
          <a:lstStyle/>
          <a:p>
            <a:pPr marL="0" indent="0">
              <a:buNone/>
            </a:pPr>
            <a:r>
              <a:rPr lang="en-US" sz="2000" b="1" dirty="0"/>
              <a:t>Impact</a:t>
            </a:r>
            <a:r>
              <a:rPr lang="en-US" sz="2000" dirty="0"/>
              <a:t>: Reducing debt distress risk can allow these economies to allocate more resources to development rather than debt servicing, improving long-term economic stability.</a:t>
            </a:r>
          </a:p>
          <a:p>
            <a:pPr marL="0" indent="0">
              <a:buNone/>
            </a:pPr>
            <a:r>
              <a:rPr lang="en-US" sz="2000" b="1" dirty="0"/>
              <a:t>3. Encourage Diversification and Innovation in Economies Showing Volatile Growth Patterns</a:t>
            </a:r>
          </a:p>
          <a:p>
            <a:pPr marL="0" indent="0">
              <a:buNone/>
            </a:pPr>
            <a:r>
              <a:rPr lang="en-US" sz="2000" b="1" dirty="0"/>
              <a:t>Recommendation</a:t>
            </a:r>
            <a:r>
              <a:rPr lang="en-US" sz="2000" dirty="0"/>
              <a:t>: For countries exhibiting significant GDP growth rate fluctuations, diversification into various economic sectors and promotion of innovation could reduce dependency on volatile industries. Policy incentives for industries less affected by global market cycles (like technology or services) might help smoothen economic growth.</a:t>
            </a:r>
          </a:p>
          <a:p>
            <a:pPr marL="0" indent="0">
              <a:buNone/>
            </a:pPr>
            <a:r>
              <a:rPr lang="en-US" sz="2000" b="1" dirty="0"/>
              <a:t>Impact</a:t>
            </a:r>
            <a:r>
              <a:rPr lang="en-US" sz="2000" dirty="0"/>
              <a:t>: Economic diversification helps stabilize income sources, making economies more resilient to both domestic and external shocks.</a:t>
            </a:r>
          </a:p>
          <a:p>
            <a:pPr marL="0" indent="0">
              <a:buNone/>
            </a:pPr>
            <a:r>
              <a:rPr lang="en-US" sz="2000" dirty="0"/>
              <a:t> </a:t>
            </a:r>
            <a:r>
              <a:rPr lang="en-US" sz="1800" b="1" dirty="0"/>
              <a:t>4. Focus on Economic Reforms in Economies with Low Resilience</a:t>
            </a:r>
          </a:p>
          <a:p>
            <a:pPr marL="0" indent="0">
              <a:buNone/>
            </a:pPr>
            <a:r>
              <a:rPr lang="en-US" sz="1800" b="1" dirty="0"/>
              <a:t>Recommendation</a:t>
            </a:r>
            <a:r>
              <a:rPr lang="en-US" sz="1800" dirty="0"/>
              <a:t>: Countries with consistently low or negative growth rates may benefit from economic reforms, such as enhancing the business environment, investing in education and workforce skills, and improving governance. Support from international organizations and trade agreements may also help integrate these economies more effectively into global markets.</a:t>
            </a:r>
          </a:p>
          <a:p>
            <a:pPr marL="0" indent="0">
              <a:buNone/>
            </a:pPr>
            <a:r>
              <a:rPr lang="en-US" sz="1800" b="1" dirty="0"/>
              <a:t>Impact</a:t>
            </a:r>
            <a:r>
              <a:rPr lang="en-US" sz="1800" dirty="0"/>
              <a:t>: Such reforms can help create a foundation for economic stability, stimulate investment, and improve the country’s overall economic outlook.</a:t>
            </a:r>
          </a:p>
          <a:p>
            <a:pPr marL="0" indent="0">
              <a:buNone/>
            </a:pPr>
            <a:endParaRPr lang="en-US" sz="1800" dirty="0"/>
          </a:p>
          <a:p>
            <a:pPr marL="0" indent="0">
              <a:buNone/>
            </a:pPr>
            <a:endParaRPr lang="en-US" sz="2400" dirty="0"/>
          </a:p>
          <a:p>
            <a:pPr marL="457200" marR="0" lvl="1" indent="0">
              <a:lnSpc>
                <a:spcPct val="107000"/>
              </a:lnSpc>
              <a:spcBef>
                <a:spcPts val="0"/>
              </a:spcBef>
              <a:spcAft>
                <a:spcPts val="800"/>
              </a:spcAft>
              <a:buSzPts val="1000"/>
              <a:buNone/>
              <a:tabLst>
                <a:tab pos="9144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97658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306EE-B228-9544-4160-0E0C1DA17E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91D7-B0E0-E281-2BEF-C00305566343}"/>
              </a:ext>
            </a:extLst>
          </p:cNvPr>
          <p:cNvSpPr>
            <a:spLocks noGrp="1"/>
          </p:cNvSpPr>
          <p:nvPr>
            <p:ph idx="4294967295"/>
          </p:nvPr>
        </p:nvSpPr>
        <p:spPr>
          <a:xfrm>
            <a:off x="186993" y="235725"/>
            <a:ext cx="11590337" cy="6090647"/>
          </a:xfrm>
        </p:spPr>
        <p:txBody>
          <a:bodyPr>
            <a:normAutofit/>
          </a:bodyPr>
          <a:lstStyle/>
          <a:p>
            <a:pPr marL="0" indent="0">
              <a:buNone/>
            </a:pPr>
            <a:r>
              <a:rPr lang="en-US" sz="1800" b="1" dirty="0"/>
              <a:t>5. Enhance Inflation Monitoring in Economically Strong Regions Showing High Inflation</a:t>
            </a:r>
          </a:p>
          <a:p>
            <a:pPr marL="0" indent="0">
              <a:buNone/>
            </a:pPr>
            <a:r>
              <a:rPr lang="en-US" sz="1800" b="1" dirty="0"/>
              <a:t>Recommendation</a:t>
            </a:r>
            <a:r>
              <a:rPr lang="en-US" sz="1800" dirty="0"/>
              <a:t>: Economically strong regions experiencing high inflation should enhance inflation monitoring, and potentially tighten monetary policies to prevent long-term economic distortion. Improving the supply chain and incentivizing production can reduce price pressures in key industries.</a:t>
            </a:r>
          </a:p>
          <a:p>
            <a:pPr marL="0" indent="0">
              <a:buNone/>
            </a:pPr>
            <a:r>
              <a:rPr lang="en-US" sz="1800" b="1" dirty="0"/>
              <a:t>Impact</a:t>
            </a:r>
            <a:r>
              <a:rPr lang="en-US" sz="1800" dirty="0"/>
              <a:t>: Managing inflation in strong economies helps maintain purchasing power and consumer confidence, contributing to sustained growth.</a:t>
            </a:r>
          </a:p>
          <a:p>
            <a:pPr marL="0" indent="0">
              <a:buNone/>
            </a:pPr>
            <a:r>
              <a:rPr lang="en-US" sz="1800" b="1" dirty="0"/>
              <a:t>6. Implement Early-Warning Systems Based on Economic Indicators</a:t>
            </a:r>
          </a:p>
          <a:p>
            <a:pPr marL="0" indent="0">
              <a:buNone/>
            </a:pPr>
            <a:r>
              <a:rPr lang="en-US" sz="1800" b="1" dirty="0"/>
              <a:t>Recommendation</a:t>
            </a:r>
            <a:r>
              <a:rPr lang="en-US" sz="1800" dirty="0"/>
              <a:t>: Countries could benefit from setting up early-warning systems that monitor GDP growth rates, debt distress levels, and inflation. Such systems would alert policymakers to potential economic instability early, allowing for proactive measures.</a:t>
            </a:r>
          </a:p>
          <a:p>
            <a:pPr marL="0" indent="0">
              <a:buNone/>
            </a:pPr>
            <a:r>
              <a:rPr lang="en-US" sz="1800" b="1" dirty="0"/>
              <a:t>Impact</a:t>
            </a:r>
            <a:r>
              <a:rPr lang="en-US" sz="1800" dirty="0"/>
              <a:t>: Early intervention can prevent economic crises, allowing policymakers to mitigate potential economic downturns effectively.</a:t>
            </a:r>
          </a:p>
          <a:p>
            <a:pPr marL="0" indent="0">
              <a:buNone/>
            </a:pPr>
            <a:r>
              <a:rPr lang="en-US" sz="1800" b="1" dirty="0"/>
              <a:t>7. Prioritize Cross-Country Comparisons and Best Practices Exchange</a:t>
            </a:r>
          </a:p>
          <a:p>
            <a:pPr marL="0" indent="0">
              <a:buNone/>
            </a:pPr>
            <a:r>
              <a:rPr lang="en-US" sz="1800" b="1" dirty="0"/>
              <a:t>Recommendation</a:t>
            </a:r>
            <a:r>
              <a:rPr lang="en-US" sz="1800" dirty="0"/>
              <a:t>: By examining and learning from the policies of countries with similar debt distress levels but differing GDP or inflation rates, governments can identify and adopt best practices suited to their unique economic environments.</a:t>
            </a:r>
          </a:p>
          <a:p>
            <a:pPr>
              <a:buFont typeface="Arial" panose="020B0604020202020204" pitchFamily="34" charset="0"/>
              <a:buChar char="•"/>
            </a:pPr>
            <a:endParaRPr lang="en-US" sz="1800" b="1" dirty="0"/>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34756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2F273-5330-7A2D-D1E6-296B575553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B1855-C628-A554-08DD-5DB36CC7EC1A}"/>
              </a:ext>
            </a:extLst>
          </p:cNvPr>
          <p:cNvSpPr>
            <a:spLocks noGrp="1"/>
          </p:cNvSpPr>
          <p:nvPr>
            <p:ph idx="4294967295"/>
          </p:nvPr>
        </p:nvSpPr>
        <p:spPr>
          <a:xfrm>
            <a:off x="186993" y="235725"/>
            <a:ext cx="11590337" cy="6090647"/>
          </a:xfrm>
        </p:spPr>
        <p:txBody>
          <a:bodyPr>
            <a:normAutofit/>
          </a:bodyPr>
          <a:lstStyle/>
          <a:p>
            <a:endParaRPr lang="en-US" sz="2000" b="1" dirty="0"/>
          </a:p>
          <a:p>
            <a:pPr marL="0" indent="0">
              <a:buNone/>
            </a:pPr>
            <a:r>
              <a:rPr lang="en-US" sz="2000" b="1" dirty="0"/>
              <a:t>Impact</a:t>
            </a:r>
            <a:r>
              <a:rPr lang="en-US" sz="2000" dirty="0"/>
              <a:t>: Sharing best practices and lessons learned enables countries to leverage successful strategies from similar economies, speeding up progress and avoiding common pitfalls</a:t>
            </a:r>
            <a:endParaRPr lang="en-US" sz="2000" b="1" dirty="0"/>
          </a:p>
          <a:p>
            <a:pPr marL="0" indent="0">
              <a:buNone/>
            </a:pPr>
            <a:r>
              <a:rPr lang="en-US" sz="2000" b="1" dirty="0"/>
              <a:t>8. Targeted Financial Assistance and Investment in Economies Needing Support for Economic Expansion</a:t>
            </a:r>
          </a:p>
          <a:p>
            <a:pPr marL="0" indent="0">
              <a:buNone/>
            </a:pPr>
            <a:r>
              <a:rPr lang="en-US" sz="2000" b="1" dirty="0"/>
              <a:t>Recommendation</a:t>
            </a:r>
            <a:r>
              <a:rPr lang="en-US" sz="2000" dirty="0"/>
              <a:t>: International organizations and investors could focus on high-risk, low-GDP economies that show potential for growth. Targeted investments in infrastructure, technology, and education, combined with policy support, can boost these economies’ productive capacity.</a:t>
            </a:r>
          </a:p>
          <a:p>
            <a:pPr marL="0" indent="0">
              <a:buNone/>
            </a:pPr>
            <a:r>
              <a:rPr lang="en-US" sz="2000" b="1" dirty="0"/>
              <a:t>Impact</a:t>
            </a:r>
            <a:r>
              <a:rPr lang="en-US" sz="2000" dirty="0"/>
              <a:t>: Targeted assistance can significantly uplift struggling economies, helping them reduce debt distress and enhancing long-term sustainability.</a:t>
            </a:r>
          </a:p>
          <a:p>
            <a:pPr marL="0" indent="0">
              <a:buNone/>
            </a:pPr>
            <a:r>
              <a:rPr lang="en-US" sz="2000" b="1" dirty="0"/>
              <a:t>Summary</a:t>
            </a:r>
          </a:p>
          <a:p>
            <a:pPr marL="0" indent="0">
              <a:buNone/>
            </a:pPr>
            <a:r>
              <a:rPr lang="en-US" sz="2000" dirty="0"/>
              <a:t>This analysis recommends a mix of stabilization policies, debt management strategies, economic reforms, and international support for economies with specific vulnerabilities. Implementing these measures could improve economic stability, foster sustainable growth, and build resilience to both internal and external economic shocks.</a:t>
            </a:r>
          </a:p>
          <a:p>
            <a:pPr marL="0" indent="0">
              <a:buNone/>
            </a:pPr>
            <a:endParaRPr lang="en-US" sz="2400" dirty="0"/>
          </a:p>
          <a:p>
            <a:pPr marL="457200" marR="0" lvl="1" indent="0">
              <a:lnSpc>
                <a:spcPct val="107000"/>
              </a:lnSpc>
              <a:spcBef>
                <a:spcPts val="0"/>
              </a:spcBef>
              <a:spcAft>
                <a:spcPts val="800"/>
              </a:spcAft>
              <a:buSzPts val="1000"/>
              <a:buNone/>
              <a:tabLst>
                <a:tab pos="914400" algn="l"/>
              </a:tabLs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05655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EC92-43A1-33DA-10AD-BFECB7503142}"/>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Data collection</a:t>
            </a:r>
            <a:endParaRPr lang="en-US" sz="6600" b="1" dirty="0"/>
          </a:p>
        </p:txBody>
      </p:sp>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80"/>
            <a:ext cx="11589488" cy="4206240"/>
          </a:xfrm>
        </p:spPr>
        <p:txBody>
          <a:bodyPr>
            <a:normAutofit/>
          </a:bodyPr>
          <a:lstStyle/>
          <a:p>
            <a:pPr marL="0" indent="0">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The dataset for this project was sourced from Kaggle.com with the below sourced path:</a:t>
            </a:r>
          </a:p>
          <a:p>
            <a:pPr marL="0" indent="0">
              <a:buNone/>
            </a:pPr>
            <a:r>
              <a:rPr lang="en-US" sz="1800" u="sng" kern="100" dirty="0">
                <a:solidFill>
                  <a:srgbClr val="0563C1"/>
                </a:solidFill>
                <a:effectLst/>
                <a:latin typeface="Calibri Light" panose="020F0302020204030204" pitchFamily="34" charset="0"/>
                <a:ea typeface="Calibri" panose="020F0502020204030204" pitchFamily="34" charset="0"/>
                <a:cs typeface="Times New Roman" panose="02020603050405020304" pitchFamily="18" charset="0"/>
                <a:hlinkClick r:id="rId2"/>
              </a:rPr>
              <a:t>African countries with risk of unsustainable debt (kaggle.com)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Also, there are screenshots of both the Header and Tail of the dataset in Excel format.</a:t>
            </a:r>
          </a:p>
          <a:p>
            <a:pPr marL="0" indent="0">
              <a:buNone/>
            </a:pPr>
            <a:endParaRPr lang="en-US" sz="2000" kern="100" dirty="0">
              <a:latin typeface="Calibri Light" panose="020F03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F4AD88C-CD7F-4D88-F302-E7C6083A3C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6085" y="3429000"/>
            <a:ext cx="7162981" cy="1003300"/>
          </a:xfrm>
          <a:prstGeom prst="rect">
            <a:avLst/>
          </a:prstGeom>
        </p:spPr>
      </p:pic>
      <p:pic>
        <p:nvPicPr>
          <p:cNvPr id="5" name="Picture 4">
            <a:extLst>
              <a:ext uri="{FF2B5EF4-FFF2-40B4-BE49-F238E27FC236}">
                <a16:creationId xmlns:a16="http://schemas.microsoft.com/office/drawing/2014/main" id="{4A319D53-DA1F-DB24-B7D8-B7BA216AD1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6085" y="4685139"/>
            <a:ext cx="7000358" cy="1143000"/>
          </a:xfrm>
          <a:prstGeom prst="rect">
            <a:avLst/>
          </a:prstGeom>
        </p:spPr>
      </p:pic>
    </p:spTree>
    <p:extLst>
      <p:ext uri="{BB962C8B-B14F-4D97-AF65-F5344CB8AC3E}">
        <p14:creationId xmlns:p14="http://schemas.microsoft.com/office/powerpoint/2010/main" val="305314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EC92-43A1-33DA-10AD-BFECB7503142}"/>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Data MIGRATION</a:t>
            </a:r>
            <a:endParaRPr lang="en-US" sz="6600" b="1" dirty="0"/>
          </a:p>
        </p:txBody>
      </p:sp>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80"/>
            <a:ext cx="11589488" cy="4666522"/>
          </a:xfrm>
        </p:spPr>
        <p:txBody>
          <a:bodyPr>
            <a:normAutofit/>
          </a:bodyPr>
          <a:lstStyle/>
          <a:p>
            <a:pPr marL="0" indent="0">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The sourced dataset in Excel format is then imported into MySQL Work-bench, where data cleaning and exploratory data analysis (EDA) took place.</a:t>
            </a:r>
          </a:p>
          <a:p>
            <a:pPr marL="342900" indent="-342900">
              <a:buAutoNum type="arabicPeriod"/>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Creating a Table in MySQL</a:t>
            </a:r>
            <a:endParaRPr lang="en-US" sz="20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CREATE TABLE country_data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id INT PRIMARY KEY,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country_code VARCHAR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iso_year 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risk_ext_debt_distress VARCHAR (50),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debt_indicator TINYINT,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inflation FLOAT,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cur_acc_bal FLOAT,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gen_gov_len_bor FLOAT,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vol_exp_goods FLOAT,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2000" kern="100" dirty="0">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545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79"/>
            <a:ext cx="11589488" cy="4563782"/>
          </a:xfrm>
        </p:spPr>
        <p:txBody>
          <a:bodyPr>
            <a:normAutofit fontScale="92500" lnSpcReduction="10000"/>
          </a:bodyPr>
          <a:lstStyle/>
          <a:p>
            <a:pPr marL="274320" marR="0" indent="0">
              <a:lnSpc>
                <a:spcPct val="107000"/>
              </a:lnSpc>
              <a:spcBef>
                <a:spcPts val="0"/>
              </a:spcBef>
              <a:spcAft>
                <a:spcPts val="0"/>
              </a:spcAft>
              <a:buNone/>
            </a:pP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    gdp FLOAT,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    gdp_per_cap FLOAT,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    gen_gov_rev FLOAT,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    ext_debt_serv FLOAT,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800"/>
              </a:spcAft>
              <a:buNone/>
            </a:pP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    exch_rate FLOAT);</a:t>
            </a:r>
            <a:endParaRPr lang="en-US" sz="2000" kern="100" dirty="0">
              <a:latin typeface="Calibri Light" panose="020F03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kern="100" dirty="0">
              <a:latin typeface="Calibri Light" panose="020F03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    2. </a:t>
            </a:r>
            <a:r>
              <a:rPr lang="en-US" kern="100" dirty="0">
                <a:effectLst/>
                <a:latin typeface="Calibri Light" panose="020F0302020204030204" pitchFamily="34" charset="0"/>
                <a:ea typeface="Calibri" panose="020F0502020204030204" pitchFamily="34" charset="0"/>
                <a:cs typeface="Times New Roman" panose="02020603050405020304" pitchFamily="18" charset="0"/>
              </a:rPr>
              <a:t>Inserting the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INSERT INTO country_data VALUES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(1, 'BEN', 2005, 'Moderate', 0, 4.676, -3.444, -1.523, -1.734, 6.571, 823.24, 12.615, 48441194.6, 527.2583626),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(2, 'BFA', 2005, 'Moderate', 0, 6.409, -10.324, -4.89, 18.105, 6.15, 458.187, 15.327, 45990513.7, 527.2583626),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(3, 'BDI', 2005, 'High', 1, 13.253, -4.665, -10.556, 24.653, 1.117, 148.71, 22.587, 40010353.8, 1081.577167),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 Continue inserting all rows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1146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79"/>
            <a:ext cx="11589488" cy="4563782"/>
          </a:xfrm>
        </p:spPr>
        <p:txBody>
          <a:bodyPr>
            <a:normAutofit/>
          </a:bodyPr>
          <a:lstStyle/>
          <a:p>
            <a:pPr marL="274320" indent="0">
              <a:lnSpc>
                <a:spcPct val="107000"/>
              </a:lnSpc>
              <a:spcBef>
                <a:spcPts val="0"/>
              </a:spcBef>
              <a:spcAft>
                <a:spcPts val="0"/>
              </a:spcAft>
              <a:buNone/>
            </a:pPr>
            <a:r>
              <a:rPr lang="en-US" sz="2400" kern="100" dirty="0">
                <a:latin typeface="Calibri Light" panose="020F0302020204030204" pitchFamily="34" charset="0"/>
                <a:ea typeface="Calibri" panose="020F0502020204030204" pitchFamily="34" charset="0"/>
                <a:cs typeface="Times New Roman" panose="02020603050405020304" pitchFamily="18" charset="0"/>
              </a:rPr>
              <a:t>3. </a:t>
            </a:r>
            <a:r>
              <a:rPr lang="en-US" sz="2000" kern="100" dirty="0">
                <a:latin typeface="Calibri Light" panose="020F0302020204030204" pitchFamily="34" charset="0"/>
                <a:ea typeface="Calibri" panose="020F0502020204030204" pitchFamily="34" charset="0"/>
                <a:cs typeface="Times New Roman" panose="02020603050405020304" pitchFamily="18" charset="0"/>
              </a:rPr>
              <a:t>Structured d</a:t>
            </a:r>
            <a:r>
              <a:rPr lang="en-US" sz="2000" kern="100" dirty="0">
                <a:effectLst/>
                <a:latin typeface="Calibri Light" panose="020F0302020204030204" pitchFamily="34" charset="0"/>
                <a:ea typeface="Calibri" panose="020F0502020204030204" pitchFamily="34" charset="0"/>
                <a:cs typeface="Times New Roman" panose="02020603050405020304" pitchFamily="18" charset="0"/>
              </a:rPr>
              <a:t>ataset created on MySQL</a:t>
            </a:r>
          </a:p>
          <a:p>
            <a:pPr marL="27432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2000" kern="100" dirty="0">
                <a:latin typeface="Calibri Light" panose="020F0302020204030204" pitchFamily="34" charset="0"/>
                <a:ea typeface="Calibri" panose="020F0502020204030204" pitchFamily="34" charset="0"/>
                <a:cs typeface="Times New Roman" panose="02020603050405020304" pitchFamily="18" charset="0"/>
              </a:rPr>
              <a:t> </a:t>
            </a:r>
          </a:p>
        </p:txBody>
      </p:sp>
      <p:pic>
        <p:nvPicPr>
          <p:cNvPr id="2" name="Picture 1">
            <a:extLst>
              <a:ext uri="{FF2B5EF4-FFF2-40B4-BE49-F238E27FC236}">
                <a16:creationId xmlns:a16="http://schemas.microsoft.com/office/drawing/2014/main" id="{D22EAA7F-007F-B6BE-4C3E-2F35EE859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642" y="2719544"/>
            <a:ext cx="6112267" cy="2590165"/>
          </a:xfrm>
          <a:prstGeom prst="rect">
            <a:avLst/>
          </a:prstGeom>
        </p:spPr>
      </p:pic>
    </p:spTree>
    <p:extLst>
      <p:ext uri="{BB962C8B-B14F-4D97-AF65-F5344CB8AC3E}">
        <p14:creationId xmlns:p14="http://schemas.microsoft.com/office/powerpoint/2010/main" val="214997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EC92-43A1-33DA-10AD-BFECB7503142}"/>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EXPLORATORY DATA ANALYSIS</a:t>
            </a:r>
            <a:endParaRPr lang="en-US" sz="6600" b="1" dirty="0"/>
          </a:p>
        </p:txBody>
      </p:sp>
      <p:sp>
        <p:nvSpPr>
          <p:cNvPr id="3" name="Content Placeholder 2">
            <a:extLst>
              <a:ext uri="{FF2B5EF4-FFF2-40B4-BE49-F238E27FC236}">
                <a16:creationId xmlns:a16="http://schemas.microsoft.com/office/drawing/2014/main" id="{A0A61F9B-F032-7B10-2AA5-337EB955B747}"/>
              </a:ext>
            </a:extLst>
          </p:cNvPr>
          <p:cNvSpPr>
            <a:spLocks noGrp="1"/>
          </p:cNvSpPr>
          <p:nvPr>
            <p:ph idx="1"/>
          </p:nvPr>
        </p:nvSpPr>
        <p:spPr>
          <a:xfrm>
            <a:off x="382772" y="2011680"/>
            <a:ext cx="11589488" cy="4206240"/>
          </a:xfrm>
        </p:spPr>
        <p:txBody>
          <a:bodyPr>
            <a:normAutofit/>
          </a:bodyPr>
          <a:lstStyle/>
          <a:p>
            <a:pPr marL="0" indent="0">
              <a:buNone/>
            </a:pPr>
            <a:r>
              <a:rPr lang="en-US" sz="1800" dirty="0">
                <a:effectLst/>
                <a:latin typeface="Calibri Light" panose="020F0302020204030204" pitchFamily="34" charset="0"/>
                <a:ea typeface="Calibri" panose="020F0502020204030204" pitchFamily="34" charset="0"/>
              </a:rPr>
              <a:t> Once the data </a:t>
            </a:r>
            <a:r>
              <a:rPr lang="en-US" sz="1800" dirty="0">
                <a:latin typeface="Calibri Light" panose="020F0302020204030204" pitchFamily="34" charset="0"/>
                <a:ea typeface="Calibri" panose="020F0502020204030204" pitchFamily="34" charset="0"/>
              </a:rPr>
              <a:t>is being </a:t>
            </a:r>
            <a:r>
              <a:rPr lang="en-US" sz="1800" dirty="0">
                <a:effectLst/>
                <a:latin typeface="Calibri Light" panose="020F0302020204030204" pitchFamily="34" charset="0"/>
                <a:ea typeface="Calibri" panose="020F0502020204030204" pitchFamily="34" charset="0"/>
              </a:rPr>
              <a:t>loaded into the MySQL, the following exploratory data analysis </a:t>
            </a:r>
            <a:r>
              <a:rPr lang="en-US" sz="1800" dirty="0">
                <a:latin typeface="Calibri Light" panose="020F0302020204030204" pitchFamily="34" charset="0"/>
                <a:ea typeface="Calibri" panose="020F0502020204030204" pitchFamily="34" charset="0"/>
              </a:rPr>
              <a:t>is to be </a:t>
            </a:r>
            <a:r>
              <a:rPr lang="en-US" sz="1800" dirty="0">
                <a:effectLst/>
                <a:latin typeface="Calibri Light" panose="020F0302020204030204" pitchFamily="34" charset="0"/>
                <a:ea typeface="Calibri" panose="020F0502020204030204" pitchFamily="34" charset="0"/>
              </a:rPr>
              <a:t>carried out with SQL queries. </a:t>
            </a:r>
            <a:endParaRPr lang="en-US" sz="1800" dirty="0">
              <a:latin typeface="Calibri Light" panose="020F0302020204030204" pitchFamily="34" charset="0"/>
              <a:ea typeface="Calibri" panose="020F0502020204030204" pitchFamily="34" charset="0"/>
            </a:endParaRPr>
          </a:p>
          <a:p>
            <a:pPr marL="0" indent="0">
              <a:buNone/>
            </a:pPr>
            <a:r>
              <a:rPr lang="en-US" sz="1800" dirty="0">
                <a:latin typeface="Calibri Light" panose="020F0302020204030204" pitchFamily="34" charset="0"/>
              </a:rPr>
              <a:t> Furthermore, we shall be performing our analysis with the following outlines.</a:t>
            </a:r>
          </a:p>
          <a:p>
            <a:pPr marL="0" indent="0">
              <a:buNone/>
            </a:pPr>
            <a:r>
              <a:rPr lang="en-US" sz="1800" dirty="0">
                <a:latin typeface="Calibri Light" panose="020F0302020204030204" pitchFamily="34" charset="0"/>
              </a:rPr>
              <a:t>1. Determine the </a:t>
            </a:r>
            <a:r>
              <a:rPr lang="en-US" sz="1800" kern="100" dirty="0">
                <a:latin typeface="Calibri Light" panose="020F0302020204030204" pitchFamily="34" charset="0"/>
                <a:cs typeface="Times New Roman" panose="02020603050405020304" pitchFamily="18" charset="0"/>
              </a:rPr>
              <a:t>s</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ummary of statistics for some numerical columns</a:t>
            </a:r>
          </a:p>
          <a:p>
            <a:pPr marL="0" indent="0">
              <a:buNone/>
            </a:pPr>
            <a:r>
              <a:rPr lang="en-US" sz="1800" kern="100" dirty="0">
                <a:latin typeface="Calibri Light" panose="020F0302020204030204" pitchFamily="34" charset="0"/>
                <a:ea typeface="Calibri" panose="020F0502020204030204" pitchFamily="34" charset="0"/>
                <a:cs typeface="Times New Roman" panose="02020603050405020304" pitchFamily="18" charset="0"/>
              </a:rPr>
              <a:t>2. Assess the nature of debt risk.</a:t>
            </a:r>
          </a:p>
          <a:p>
            <a:pPr marL="0" indent="0">
              <a:buNone/>
            </a:pPr>
            <a:r>
              <a:rPr lang="en-US" sz="1800" kern="100" dirty="0">
                <a:latin typeface="Calibri Light" panose="020F0302020204030204" pitchFamily="34" charset="0"/>
                <a:ea typeface="Calibri" panose="020F0502020204030204" pitchFamily="34" charset="0"/>
                <a:cs typeface="Times New Roman" panose="02020603050405020304" pitchFamily="18" charset="0"/>
              </a:rPr>
              <a:t>3. </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Inflation and GDP correlation.</a:t>
            </a:r>
          </a:p>
          <a:p>
            <a:pPr marL="0" indent="0">
              <a:buNone/>
            </a:pPr>
            <a:r>
              <a:rPr lang="en-US" sz="1800" kern="100" dirty="0">
                <a:latin typeface="Calibri Light" panose="020F0302020204030204" pitchFamily="34" charset="0"/>
                <a:ea typeface="Calibri" panose="020F0502020204030204" pitchFamily="34" charset="0"/>
                <a:cs typeface="Times New Roman" panose="02020603050405020304" pitchFamily="18" charset="0"/>
              </a:rPr>
              <a:t>4. Ascertain some of the c</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ountries in debt distress.</a:t>
            </a:r>
          </a:p>
          <a:p>
            <a:pPr marL="0" indent="0">
              <a:buNone/>
            </a:pPr>
            <a:r>
              <a:rPr lang="en-US" sz="1800" kern="100" dirty="0">
                <a:latin typeface="Calibri Light" panose="020F0302020204030204" pitchFamily="34" charset="0"/>
                <a:ea typeface="Calibri" panose="020F0502020204030204" pitchFamily="34" charset="0"/>
                <a:cs typeface="Times New Roman" panose="02020603050405020304" pitchFamily="18" charset="0"/>
              </a:rPr>
              <a:t>5. Present y</a:t>
            </a:r>
            <a:r>
              <a:rPr lang="en-US" sz="1800" dirty="0">
                <a:effectLst/>
                <a:latin typeface="Calibri Light" panose="020F0302020204030204" pitchFamily="34" charset="0"/>
                <a:ea typeface="Calibri" panose="020F0502020204030204" pitchFamily="34" charset="0"/>
              </a:rPr>
              <a:t>early GDP growth.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26321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DD3E-D5DB-EF77-5D84-D1DACEC26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D68A0-2613-F840-1C45-A65862965569}"/>
              </a:ext>
            </a:extLst>
          </p:cNvPr>
          <p:cNvSpPr>
            <a:spLocks noGrp="1"/>
          </p:cNvSpPr>
          <p:nvPr>
            <p:ph type="title"/>
          </p:nvPr>
        </p:nvSpPr>
        <p:spPr/>
        <p:txBody>
          <a:bodyPr>
            <a:normAutofit/>
          </a:bodyPr>
          <a:lstStyle/>
          <a:p>
            <a:pPr algn="ctr">
              <a:lnSpc>
                <a:spcPct val="100000"/>
              </a:lnSpc>
            </a:pPr>
            <a:r>
              <a:rPr lang="en-US" sz="3600" b="1" kern="0" dirty="0">
                <a:solidFill>
                  <a:srgbClr val="3C4043"/>
                </a:solidFill>
                <a:latin typeface="Calibri" panose="020F0502020204030204" pitchFamily="34" charset="0"/>
              </a:rPr>
              <a:t>1. SUMMARY OF STATISTICS</a:t>
            </a:r>
            <a:endParaRPr lang="en-US" sz="6600" b="1" dirty="0"/>
          </a:p>
        </p:txBody>
      </p:sp>
      <p:sp>
        <p:nvSpPr>
          <p:cNvPr id="3" name="Content Placeholder 2">
            <a:extLst>
              <a:ext uri="{FF2B5EF4-FFF2-40B4-BE49-F238E27FC236}">
                <a16:creationId xmlns:a16="http://schemas.microsoft.com/office/drawing/2014/main" id="{BA0BDFA4-5E1F-A0BD-1A0E-4AD60A032A08}"/>
              </a:ext>
            </a:extLst>
          </p:cNvPr>
          <p:cNvSpPr>
            <a:spLocks noGrp="1"/>
          </p:cNvSpPr>
          <p:nvPr>
            <p:ph idx="1"/>
          </p:nvPr>
        </p:nvSpPr>
        <p:spPr>
          <a:xfrm>
            <a:off x="191386" y="4118106"/>
            <a:ext cx="11589488" cy="2739894"/>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SQL query is aggregating inflation and GDP data from a table (dsa_classifications.debt_distress) to provide statistical summaries. The query calculates the following metrics: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Inflation (avg_inflation)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Shows the general level of inflation across the dataset. It helps indicate how much prices have increased on average over time.</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Minimum and Maximum Inflation (min_inflation and max_inflation)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Identifies the lowest and highest recorded inflation rates, providing insight into the range of inflation fluctuations.</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7" name="Picture 6">
            <a:extLst>
              <a:ext uri="{FF2B5EF4-FFF2-40B4-BE49-F238E27FC236}">
                <a16:creationId xmlns:a16="http://schemas.microsoft.com/office/drawing/2014/main" id="{33B8FD15-0657-5DA8-13A5-0FBAC02C61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3159" y="1987681"/>
            <a:ext cx="5943600" cy="2130425"/>
          </a:xfrm>
          <a:prstGeom prst="rect">
            <a:avLst/>
          </a:prstGeom>
        </p:spPr>
      </p:pic>
    </p:spTree>
    <p:extLst>
      <p:ext uri="{BB962C8B-B14F-4D97-AF65-F5344CB8AC3E}">
        <p14:creationId xmlns:p14="http://schemas.microsoft.com/office/powerpoint/2010/main" val="378532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BD1F3-7D31-60B8-CDCF-9DDCCA1EBE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CBDDE-8A3A-9C43-D6CA-6FE2E9F22024}"/>
              </a:ext>
            </a:extLst>
          </p:cNvPr>
          <p:cNvSpPr>
            <a:spLocks noGrp="1"/>
          </p:cNvSpPr>
          <p:nvPr>
            <p:ph idx="4294967295"/>
          </p:nvPr>
        </p:nvSpPr>
        <p:spPr>
          <a:xfrm>
            <a:off x="186993" y="235725"/>
            <a:ext cx="11590337" cy="5739773"/>
          </a:xfrm>
        </p:spPr>
        <p:txBody>
          <a:bodyPr>
            <a:normAutofit/>
          </a:bodyPr>
          <a:lstStyle/>
          <a:p>
            <a:pPr marL="0" marR="0" lvl="0" indent="0">
              <a:lnSpc>
                <a:spcPct val="107000"/>
              </a:lnSpc>
              <a:spcBef>
                <a:spcPts val="0"/>
              </a:spcBef>
              <a:spcAft>
                <a:spcPts val="800"/>
              </a:spcAft>
              <a:buNone/>
              <a:tabLst>
                <a:tab pos="457200" algn="l"/>
              </a:tabLst>
            </a:pPr>
            <a:r>
              <a:rPr lang="en-US" sz="1800" dirty="0">
                <a:effectLst/>
                <a:latin typeface="Calibri Light" panose="020F0302020204030204" pitchFamily="34" charset="0"/>
                <a:ea typeface="Calibri" panose="020F0502020204030204" pitchFamily="34" charset="0"/>
              </a:rPr>
              <a:t> </a:t>
            </a:r>
            <a:r>
              <a:rPr lang="en-US" sz="1800" b="1" dirty="0">
                <a:effectLst/>
                <a:latin typeface="Calibri Light" panose="020F0302020204030204" pitchFamily="34" charset="0"/>
                <a:ea typeface="Calibri" panose="020F0502020204030204" pitchFamily="34" charset="0"/>
              </a:rPr>
              <a:t>3.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Average GDP (avg_gdp)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Shows the average Gross Domestic Product (GDP), which helps assess the economic size or average economic performance in the dataset.</a:t>
            </a:r>
          </a:p>
          <a:p>
            <a:pPr marL="0" marR="0" lvl="0" indent="0">
              <a:lnSpc>
                <a:spcPct val="107000"/>
              </a:lnSpc>
              <a:spcBef>
                <a:spcPts val="0"/>
              </a:spcBef>
              <a:spcAft>
                <a:spcPts val="800"/>
              </a:spcAft>
              <a:buNone/>
              <a:tabLst>
                <a:tab pos="457200" algn="l"/>
              </a:tabLst>
            </a:pPr>
            <a:r>
              <a:rPr lang="en-US" sz="1800" b="1" kern="100" dirty="0">
                <a:latin typeface="Calibri" panose="020F0502020204030204" pitchFamily="34" charset="0"/>
                <a:ea typeface="Calibri" panose="020F0502020204030204" pitchFamily="34" charset="0"/>
                <a:cs typeface="Times New Roman" panose="02020603050405020304" pitchFamily="18" charset="0"/>
              </a:rPr>
              <a:t> 4.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Minimum and Maximum GDP (min_gdp and max_gdp)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Shows the lowest and highest GDP values recorded, indicating economic stability or volatility.</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Insights from this Query: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Economic Stability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analyzing the range of inflation and GDP values, we can understand if the dataset represents a stable economy (low inflation volatility and relatively steady GDP) or if it’s prone to economic instability (high inflation variation and wide GDP range).</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Economic Performance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average GDP can provide a sense of the general economic size across the observations. Combined with inflation, it offers insight into whether the economy is growing (moderate inflation, rising GDP) or struggling (high inflation, stagnant GDP).</a:t>
            </a:r>
          </a:p>
          <a:p>
            <a:pPr marL="0" marR="0" lvl="0" indent="0">
              <a:lnSpc>
                <a:spcPct val="107000"/>
              </a:lnSpc>
              <a:spcBef>
                <a:spcPts val="0"/>
              </a:spcBef>
              <a:spcAft>
                <a:spcPts val="800"/>
              </a:spcAft>
              <a:buSzPts val="1000"/>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Inflation’s Economic 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the max inflation value is high relative to the average, it could suggest periods of economic stress. The contrast between min_inflation and max_inflation could also reveal how extreme events, like economic crises or periods of hyperinflation, impact overall economic health.</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This query helps identify economic trends and anomalies, potentially flagging countries or periods that need further analysis.</a:t>
            </a:r>
          </a:p>
          <a:p>
            <a:pPr marL="0" indent="0">
              <a:buNone/>
            </a:pPr>
            <a:endParaRPr lang="en-US" sz="1800" kern="100" dirty="0">
              <a:latin typeface="Calibri Light" panose="020F03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738381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182</TotalTime>
  <Words>3117</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Corbel</vt:lpstr>
      <vt:lpstr>Courier New</vt:lpstr>
      <vt:lpstr>Wingdings</vt:lpstr>
      <vt:lpstr>Banded</vt:lpstr>
      <vt:lpstr>EXPLORATORY DATA ANALYSIS ON Debt Sustainability OF Low Income Countries </vt:lpstr>
      <vt:lpstr>1. BACKGROUND</vt:lpstr>
      <vt:lpstr>Data collection</vt:lpstr>
      <vt:lpstr>Data MIGRATION</vt:lpstr>
      <vt:lpstr>PowerPoint Presentation</vt:lpstr>
      <vt:lpstr>PowerPoint Presentation</vt:lpstr>
      <vt:lpstr>EXPLORATORY DATA ANALYSIS</vt:lpstr>
      <vt:lpstr>1. SUMMARY OF STATISTICS</vt:lpstr>
      <vt:lpstr>PowerPoint Presentation</vt:lpstr>
      <vt:lpstr>2. NATURE OF DEBT RISK</vt:lpstr>
      <vt:lpstr>PowerPoint Presentation</vt:lpstr>
      <vt:lpstr>3. INFLATION AND GDP</vt:lpstr>
      <vt:lpstr>PowerPoint Presentation</vt:lpstr>
      <vt:lpstr>4. COUNTRIES IN DEBT</vt:lpstr>
      <vt:lpstr>PowerPoint Presentation</vt:lpstr>
      <vt:lpstr>5. YEARLY GDP GROWTH</vt:lpstr>
      <vt:lpstr>PowerPoint Presentation</vt:lpstr>
      <vt:lpstr>PowerPoint Presentation</vt:lpstr>
      <vt:lpstr>19.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5</cp:revision>
  <dcterms:created xsi:type="dcterms:W3CDTF">2024-10-26T16:18:00Z</dcterms:created>
  <dcterms:modified xsi:type="dcterms:W3CDTF">2024-10-27T04:37:51Z</dcterms:modified>
</cp:coreProperties>
</file>