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9" r:id="rId15"/>
    <p:sldId id="269" r:id="rId16"/>
    <p:sldId id="271" r:id="rId17"/>
    <p:sldId id="280" r:id="rId18"/>
    <p:sldId id="272" r:id="rId19"/>
    <p:sldId id="273" r:id="rId20"/>
    <p:sldId id="281" r:id="rId21"/>
    <p:sldId id="274" r:id="rId22"/>
    <p:sldId id="275" r:id="rId23"/>
    <p:sldId id="282" r:id="rId24"/>
    <p:sldId id="276" r:id="rId25"/>
    <p:sldId id="277" r:id="rId26"/>
    <p:sldId id="283" r:id="rId27"/>
    <p:sldId id="278"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75123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B351F-E789-4847-81DE-D972E06AF949}"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185085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20B351F-E789-4847-81DE-D972E06AF949}"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19760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20B351F-E789-4847-81DE-D972E06AF949}"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89431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15453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69629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28722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B351F-E789-4847-81DE-D972E06AF949}"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44590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B351F-E789-4847-81DE-D972E06AF949}"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107596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B351F-E789-4847-81DE-D972E06AF949}"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1456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B351F-E789-4847-81DE-D972E06AF949}"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65436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B351F-E789-4847-81DE-D972E06AF949}"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68752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B351F-E789-4847-81DE-D972E06AF949}"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01170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20B351F-E789-4847-81DE-D972E06AF949}" type="datetimeFigureOut">
              <a:rPr lang="en-US" smtClean="0"/>
              <a:t>11/4/2024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42335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0B351F-E789-4847-81DE-D972E06AF949}" type="datetimeFigureOut">
              <a:rPr lang="en-US" smtClean="0"/>
              <a:t>11/4/2024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FBA86A-A051-4F80-B6CE-57D3D8820CD4}" type="slidenum">
              <a:rPr lang="en-US" smtClean="0"/>
              <a:t>‹#›</a:t>
            </a:fld>
            <a:endParaRPr lang="en-US"/>
          </a:p>
        </p:txBody>
      </p:sp>
    </p:spTree>
    <p:extLst>
      <p:ext uri="{BB962C8B-B14F-4D97-AF65-F5344CB8AC3E}">
        <p14:creationId xmlns:p14="http://schemas.microsoft.com/office/powerpoint/2010/main" val="385357513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5135-3E1A-23FE-43F3-DAF60F17A3C7}"/>
              </a:ext>
            </a:extLst>
          </p:cNvPr>
          <p:cNvSpPr>
            <a:spLocks noGrp="1"/>
          </p:cNvSpPr>
          <p:nvPr>
            <p:ph type="ctrTitle"/>
          </p:nvPr>
        </p:nvSpPr>
        <p:spPr>
          <a:xfrm>
            <a:off x="714308" y="924618"/>
            <a:ext cx="10572000" cy="1793784"/>
          </a:xfrm>
        </p:spPr>
        <p:txBody>
          <a:bodyPr/>
          <a:lstStyle/>
          <a:p>
            <a:pPr algn="ctr"/>
            <a:r>
              <a:rPr lang="en-US" dirty="0"/>
              <a:t>EXPLORATORY DATA ANALYSIS ON USED CARS </a:t>
            </a:r>
          </a:p>
        </p:txBody>
      </p:sp>
    </p:spTree>
    <p:extLst>
      <p:ext uri="{BB962C8B-B14F-4D97-AF65-F5344CB8AC3E}">
        <p14:creationId xmlns:p14="http://schemas.microsoft.com/office/powerpoint/2010/main" val="158875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78981" y="2094614"/>
            <a:ext cx="11430000" cy="2668772"/>
          </a:xfrm>
        </p:spPr>
        <p:txBody>
          <a:bodyPr>
            <a:normAutofit/>
          </a:bodyPr>
          <a:lstStyle/>
          <a:p>
            <a:pPr marL="0" indent="0">
              <a:buNone/>
            </a:pPr>
            <a:endParaRPr lang="en-US" dirty="0"/>
          </a:p>
          <a:p>
            <a:pPr marL="0" indent="0">
              <a:buNone/>
            </a:pPr>
            <a:r>
              <a:rPr lang="en-US" dirty="0"/>
              <a:t>(e). Cleaned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F854172-3456-F048-1CBD-8364811602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00" y="2643342"/>
            <a:ext cx="8816162" cy="3183299"/>
          </a:xfrm>
          <a:prstGeom prst="rect">
            <a:avLst/>
          </a:prstGeom>
        </p:spPr>
      </p:pic>
    </p:spTree>
    <p:extLst>
      <p:ext uri="{BB962C8B-B14F-4D97-AF65-F5344CB8AC3E}">
        <p14:creationId xmlns:p14="http://schemas.microsoft.com/office/powerpoint/2010/main" val="398838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2392326"/>
            <a:ext cx="11430000" cy="4189227"/>
          </a:xfrm>
        </p:spPr>
        <p:txBody>
          <a:bodyPr>
            <a:normAutofit/>
          </a:bodyPr>
          <a:lstStyle/>
          <a:p>
            <a:pPr marL="0" indent="0">
              <a:buNone/>
            </a:pPr>
            <a:r>
              <a:rPr lang="en-US" sz="1800" kern="100" dirty="0">
                <a:effectLst/>
                <a:latin typeface="+mj-lt"/>
                <a:ea typeface="Calibri" panose="020F0502020204030204" pitchFamily="34" charset="0"/>
                <a:cs typeface="Times New Roman" panose="02020603050405020304" pitchFamily="18" charset="0"/>
              </a:rPr>
              <a:t>This Chapter focuses on exploratory data analysis. To do this successfully, below are some questions to serve as guide:</a:t>
            </a:r>
          </a:p>
          <a:p>
            <a:pPr marL="0" indent="0">
              <a:buNone/>
            </a:pPr>
            <a:r>
              <a:rPr lang="en-US" kern="100" dirty="0">
                <a:latin typeface="+mj-lt"/>
                <a:ea typeface="Calibri" panose="020F0502020204030204" pitchFamily="34" charset="0"/>
                <a:cs typeface="Times New Roman" panose="02020603050405020304" pitchFamily="18" charset="0"/>
              </a:rPr>
              <a:t>1. What are the </a:t>
            </a:r>
            <a:r>
              <a:rPr lang="en-US" sz="1800" dirty="0">
                <a:effectLst/>
                <a:latin typeface="+mj-lt"/>
                <a:ea typeface="Calibri" panose="020F0502020204030204" pitchFamily="34" charset="0"/>
              </a:rPr>
              <a:t>Top ten (10) best cars based on 	Engine in Chennai?</a:t>
            </a:r>
          </a:p>
          <a:p>
            <a:pPr marL="0" indent="0">
              <a:buNone/>
            </a:pPr>
            <a:r>
              <a:rPr lang="en-US" kern="100" dirty="0">
                <a:latin typeface="+mj-lt"/>
                <a:ea typeface="Calibri" panose="020F0502020204030204" pitchFamily="34" charset="0"/>
                <a:cs typeface="Times New Roman" panose="02020603050405020304" pitchFamily="18" charset="0"/>
              </a:rPr>
              <a:t>2. What are the </a:t>
            </a:r>
            <a:r>
              <a:rPr lang="en-US" sz="1800" dirty="0">
                <a:effectLst/>
                <a:latin typeface="+mj-lt"/>
                <a:ea typeface="Calibri" panose="020F0502020204030204" pitchFamily="34" charset="0"/>
              </a:rPr>
              <a:t>Top ten (10) best cars based on Power in Chennai?</a:t>
            </a:r>
          </a:p>
          <a:p>
            <a:pPr marL="0" indent="0">
              <a:buNone/>
            </a:pPr>
            <a:r>
              <a:rPr lang="en-US" kern="100" dirty="0">
                <a:latin typeface="+mj-lt"/>
                <a:ea typeface="Calibri" panose="020F0502020204030204" pitchFamily="34" charset="0"/>
                <a:cs typeface="Times New Roman" panose="02020603050405020304" pitchFamily="18" charset="0"/>
              </a:rPr>
              <a:t>3. What are the </a:t>
            </a:r>
            <a:r>
              <a:rPr lang="en-US" sz="1800" dirty="0">
                <a:effectLst/>
                <a:latin typeface="+mj-lt"/>
                <a:ea typeface="Calibri" panose="020F0502020204030204" pitchFamily="34" charset="0"/>
              </a:rPr>
              <a:t> Top ten (10) best cars based on Transmission in Chennai?</a:t>
            </a:r>
          </a:p>
          <a:p>
            <a:pPr marL="0" indent="0">
              <a:buNone/>
            </a:pPr>
            <a:r>
              <a:rPr lang="en-US" kern="100" dirty="0">
                <a:latin typeface="+mj-lt"/>
                <a:ea typeface="Calibri" panose="020F0502020204030204" pitchFamily="34" charset="0"/>
                <a:cs typeface="Times New Roman" panose="02020603050405020304" pitchFamily="18" charset="0"/>
              </a:rPr>
              <a:t>4. What are the </a:t>
            </a:r>
            <a:r>
              <a:rPr lang="en-US" sz="1800" kern="100" dirty="0">
                <a:effectLst/>
                <a:latin typeface="+mj-lt"/>
                <a:ea typeface="Calibri" panose="020F0502020204030204" pitchFamily="34" charset="0"/>
                <a:cs typeface="Calibri" panose="020F0502020204030204" pitchFamily="34" charset="0"/>
              </a:rPr>
              <a:t>Top ten (10) best cars based on Mileage in Chennai?</a:t>
            </a:r>
          </a:p>
          <a:p>
            <a:pPr marL="0" indent="0">
              <a:buNone/>
            </a:pPr>
            <a:r>
              <a:rPr lang="en-US" kern="100" dirty="0">
                <a:latin typeface="+mj-lt"/>
                <a:ea typeface="Calibri" panose="020F0502020204030204" pitchFamily="34" charset="0"/>
                <a:cs typeface="Calibri" panose="020F0502020204030204" pitchFamily="34" charset="0"/>
              </a:rPr>
              <a:t>5. </a:t>
            </a:r>
            <a:r>
              <a:rPr lang="en-US" sz="1800" kern="100" dirty="0">
                <a:effectLst/>
                <a:latin typeface="+mj-lt"/>
                <a:ea typeface="Calibri" panose="020F0502020204030204" pitchFamily="34" charset="0"/>
                <a:cs typeface="Calibri" panose="020F0502020204030204" pitchFamily="34" charset="0"/>
              </a:rPr>
              <a:t>How many automatic cars in Chennai and what are their prices?</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2805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56045" y="2434856"/>
            <a:ext cx="11715306" cy="1467294"/>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1. WHAT ARE THE TOP TEN (10) BEST CARS BASED ON ENGINE IN CHENNAI</a:t>
            </a:r>
            <a:endParaRPr lang="en-US" sz="1800" b="1" dirty="0">
              <a:effectLst/>
              <a:latin typeface="+mj-lt"/>
              <a:ea typeface="Calibri" panose="020F0502020204030204" pitchFamily="34"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A4BD176-FDF1-B947-42B8-886CD0D17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962" y="2896929"/>
            <a:ext cx="5657850" cy="3467100"/>
          </a:xfrm>
          <a:prstGeom prst="rect">
            <a:avLst/>
          </a:prstGeom>
        </p:spPr>
      </p:pic>
    </p:spTree>
    <p:extLst>
      <p:ext uri="{BB962C8B-B14F-4D97-AF65-F5344CB8AC3E}">
        <p14:creationId xmlns:p14="http://schemas.microsoft.com/office/powerpoint/2010/main" val="72289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8347" y="3742660"/>
            <a:ext cx="11715306" cy="1063256"/>
          </a:xfrm>
        </p:spPr>
        <p:txBody>
          <a:bodyPr>
            <a:noAutofit/>
          </a:bodyPr>
          <a:lstStyle/>
          <a:p>
            <a:pPr marL="0" indent="0">
              <a:buNone/>
            </a:pPr>
            <a:r>
              <a:rPr lang="en-US" b="1" kern="100" dirty="0">
                <a:latin typeface="+mj-lt"/>
                <a:ea typeface="Calibri" panose="020F0502020204030204" pitchFamily="34" charset="0"/>
                <a:cs typeface="Times New Roman" panose="02020603050405020304" pitchFamily="18" charset="0"/>
              </a:rPr>
              <a:t>Insights: </a:t>
            </a:r>
          </a:p>
          <a:p>
            <a:pPr marL="0" indent="0">
              <a:buNone/>
            </a:pPr>
            <a:r>
              <a:rPr lang="en-US" dirty="0"/>
              <a:t>Here are some insights derived from the data on engine sizes and vehicle models:</a:t>
            </a:r>
          </a:p>
          <a:p>
            <a:pPr>
              <a:buAutoNum type="arabicPeriod"/>
            </a:pPr>
            <a:r>
              <a:rPr lang="en-US" b="1" dirty="0"/>
              <a:t>Consistent Engine Sizes Within Brands</a:t>
            </a:r>
            <a:r>
              <a:rPr lang="en-US" dirty="0"/>
              <a:t>:</a:t>
            </a:r>
          </a:p>
          <a:p>
            <a:pPr marL="0" indent="0">
              <a:buNone/>
            </a:pPr>
            <a:r>
              <a:rPr lang="en-US" sz="1800" b="1" dirty="0"/>
              <a:t>BMW</a:t>
            </a:r>
            <a:r>
              <a:rPr lang="en-US" sz="1800" dirty="0"/>
              <a:t>: Across multiple models (X5 and 7 Series), BMW consistently uses a 2993 cc engine. This suggests that BMW employs a standardized engine size for various models, potentially to streamline production costs and provide consistent performance characteristics across its luxury SUV and sedan segments.</a:t>
            </a:r>
          </a:p>
          <a:p>
            <a:pPr marL="0" indent="0">
              <a:buNone/>
            </a:pPr>
            <a:r>
              <a:rPr lang="en-US" sz="1800" b="1" dirty="0"/>
              <a:t>Ford</a:t>
            </a:r>
            <a:r>
              <a:rPr lang="en-US" sz="1800" dirty="0"/>
              <a:t>: The Ford Endeavour models, including the Titanium and Trend trims, all feature a 3198 cc engine. This consistency reflects a standardized approach for their 4x4 vehicles, likely tailored to meet the demands of off-road and high-performance driving.</a:t>
            </a:r>
          </a:p>
          <a:p>
            <a:pPr marL="0" indent="0">
              <a:buNone/>
            </a:pPr>
            <a:r>
              <a:rPr lang="en-US" sz="2000" b="1" dirty="0">
                <a:solidFill>
                  <a:schemeClr val="accent1">
                    <a:lumMod val="75000"/>
                  </a:schemeClr>
                </a:solidFill>
              </a:rPr>
              <a:t>2. </a:t>
            </a:r>
            <a:r>
              <a:rPr lang="en-US" b="1" dirty="0"/>
              <a:t>Engine Size and Vehicle Type</a:t>
            </a:r>
            <a:r>
              <a:rPr lang="en-US" dirty="0"/>
              <a:t>:</a:t>
            </a:r>
          </a:p>
          <a:p>
            <a:pPr marL="0" indent="0">
              <a:buNone/>
            </a:pPr>
            <a:r>
              <a:rPr lang="en-US" sz="1800" dirty="0"/>
              <a:t>The </a:t>
            </a:r>
            <a:r>
              <a:rPr lang="en-US" sz="1800" b="1" dirty="0"/>
              <a:t>Mitsubishi Montero</a:t>
            </a:r>
            <a:r>
              <a:rPr lang="en-US" sz="1800" dirty="0"/>
              <a:t> has the largest engine size (3200 cc), positioning it as a high-powered option among the vehicles listed, which aligns with its reputation as a rugged SUV suited for off-road conditions.</a:t>
            </a:r>
          </a:p>
          <a:p>
            <a:pPr marL="0" indent="0">
              <a:buNone/>
            </a:pPr>
            <a:endParaRPr lang="en-US" dirty="0"/>
          </a:p>
        </p:txBody>
      </p:sp>
    </p:spTree>
    <p:extLst>
      <p:ext uri="{BB962C8B-B14F-4D97-AF65-F5344CB8AC3E}">
        <p14:creationId xmlns:p14="http://schemas.microsoft.com/office/powerpoint/2010/main" val="196128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65CF3-5874-BBB8-EC2A-E41949C30C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00EC2-7169-C66D-7A39-1762F52F0BB7}"/>
              </a:ext>
            </a:extLst>
          </p:cNvPr>
          <p:cNvSpPr>
            <a:spLocks noGrp="1"/>
          </p:cNvSpPr>
          <p:nvPr>
            <p:ph idx="1"/>
          </p:nvPr>
        </p:nvSpPr>
        <p:spPr>
          <a:xfrm>
            <a:off x="238347" y="4263656"/>
            <a:ext cx="11715306" cy="542259"/>
          </a:xfrm>
        </p:spPr>
        <p:txBody>
          <a:bodyPr>
            <a:noAutofit/>
          </a:bodyPr>
          <a:lstStyle/>
          <a:p>
            <a:pPr marL="457200" marR="0" lvl="1" indent="0">
              <a:lnSpc>
                <a:spcPct val="107000"/>
              </a:lnSpc>
              <a:spcBef>
                <a:spcPts val="0"/>
              </a:spcBef>
              <a:spcAft>
                <a:spcPts val="800"/>
              </a:spcAft>
              <a:buSzPts val="1000"/>
              <a:buNone/>
              <a:tabLst>
                <a:tab pos="914400" algn="l"/>
              </a:tabLst>
            </a:pPr>
            <a:r>
              <a:rPr lang="en-US" sz="2000" kern="100" dirty="0">
                <a:effectLst/>
                <a:latin typeface="Calibri" panose="020F0502020204030204" pitchFamily="34" charset="0"/>
                <a:ea typeface="Calibri" panose="020F0502020204030204" pitchFamily="34" charset="0"/>
                <a:cs typeface="Calibri" panose="020F0502020204030204" pitchFamily="34" charset="0"/>
              </a:rPr>
              <a:t>The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Honda Accord V6 AT</a:t>
            </a:r>
            <a:r>
              <a:rPr lang="en-US" sz="2000" kern="100" dirty="0">
                <a:effectLst/>
                <a:latin typeface="Calibri" panose="020F0502020204030204" pitchFamily="34" charset="0"/>
                <a:ea typeface="Calibri" panose="020F0502020204030204" pitchFamily="34" charset="0"/>
                <a:cs typeface="Calibri" panose="020F0502020204030204" pitchFamily="34" charset="0"/>
              </a:rPr>
              <a:t> has a 2997 cc engine, making it the only sedan on the list with a relatively high engine capacity for its class. This positions the Accord as a powerful sedan option, especially in comparison to the SUVs listed.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4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Power Differentiation by Vehicle Purpose</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shows that SUVs and off-road vehicles tend to have higher engine capacities, with the Mitsubishi Montero (3200 cc) and Ford Endeavour (3198 cc) fitting this trend. In contrast, luxury models like the BMW X5 and 7 Series maintain a slightly smaller engine size, indicating a balance between power and efficiency for urban or highway driving.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4</a:t>
            </a:r>
            <a:r>
              <a:rPr lang="en-US"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b="1" kern="100" dirty="0">
                <a:effectLst/>
                <a:latin typeface="Calibri" panose="020F0502020204030204" pitchFamily="34" charset="0"/>
                <a:ea typeface="Calibri" panose="020F0502020204030204" pitchFamily="34" charset="0"/>
                <a:cs typeface="Calibri" panose="020F0502020204030204" pitchFamily="34" charset="0"/>
              </a:rPr>
              <a:t>Brand and Model Focus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BMW appears to emphasize versatility within a specific engine range across multiple vehicle types (SUVs and sedans), appealing to customers who value luxury and consistency.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Ford's approach with the Endeavour lineup suggests a commitment to delivering power and performance for rugged applications.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4143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669312"/>
            <a:ext cx="11430000" cy="1658679"/>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2. WHAT ARE THE TOP TEN (10) BEST CARS BASED ON POWER IN CHENNAI?</a:t>
            </a:r>
            <a:endParaRPr lang="en-US" sz="1800" b="1" dirty="0">
              <a:effectLst/>
              <a:latin typeface="+mj-lt"/>
              <a:ea typeface="Calibri" panose="020F0502020204030204" pitchFamily="34" charset="0"/>
            </a:endParaRPr>
          </a:p>
          <a:p>
            <a:pPr marL="0" indent="0">
              <a:buNone/>
            </a:pPr>
            <a:endParaRPr lang="en-US" dirty="0"/>
          </a:p>
        </p:txBody>
      </p:sp>
      <p:pic>
        <p:nvPicPr>
          <p:cNvPr id="2" name="Picture 1">
            <a:extLst>
              <a:ext uri="{FF2B5EF4-FFF2-40B4-BE49-F238E27FC236}">
                <a16:creationId xmlns:a16="http://schemas.microsoft.com/office/drawing/2014/main" id="{3A34CDF2-FCED-7EE5-6CED-20E0CC93B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367" y="2685681"/>
            <a:ext cx="5943600" cy="3613150"/>
          </a:xfrm>
          <a:prstGeom prst="rect">
            <a:avLst/>
          </a:prstGeom>
        </p:spPr>
      </p:pic>
    </p:spTree>
    <p:extLst>
      <p:ext uri="{BB962C8B-B14F-4D97-AF65-F5344CB8AC3E}">
        <p14:creationId xmlns:p14="http://schemas.microsoft.com/office/powerpoint/2010/main" val="381748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127051"/>
            <a:ext cx="11715306" cy="2083982"/>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endParaRPr lang="en-US" b="1" kern="100" dirty="0">
              <a:latin typeface="+mj-lt"/>
              <a:ea typeface="Calibri" panose="020F0502020204030204" pitchFamily="34" charset="0"/>
              <a:cs typeface="Times New Roman" panose="02020603050405020304" pitchFamily="18" charset="0"/>
            </a:endParaRP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6DE3FE5B-A065-6B10-1474-D398FEB78490}"/>
              </a:ext>
            </a:extLst>
          </p:cNvPr>
          <p:cNvSpPr txBox="1">
            <a:spLocks/>
          </p:cNvSpPr>
          <p:nvPr/>
        </p:nvSpPr>
        <p:spPr>
          <a:xfrm>
            <a:off x="127591" y="3429000"/>
            <a:ext cx="11715306" cy="208398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  Here are insights derived from the data on power output across different BMW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Consistent Power Output Across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Multiple BMW models, including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 xDrive 30d</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 730Ld</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 M</a:t>
            </a:r>
            <a:r>
              <a:rPr lang="en-US" sz="1800" kern="100" dirty="0">
                <a:effectLst/>
                <a:latin typeface="Calibri" panose="020F0502020204030204" pitchFamily="34" charset="0"/>
                <a:ea typeface="Calibri" panose="020F0502020204030204" pitchFamily="34" charset="0"/>
                <a:cs typeface="Calibri" panose="020F0502020204030204" pitchFamily="34" charset="0"/>
              </a:rPr>
              <a:t>, have a consistent power output of 258 HP. This reflects a strategic approach by BMW to standardize power within certain model ranges, likely to offer a balanced mix of performance and efficiency that meets the needs of a wide array of customers without over-complicating the engine options.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Higher Power for Sport and Premium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BMW X6 xDrive 40d M Sport</a:t>
            </a:r>
            <a:r>
              <a:rPr lang="en-US" sz="1800" kern="100" dirty="0">
                <a:effectLst/>
                <a:latin typeface="Calibri" panose="020F0502020204030204" pitchFamily="34" charset="0"/>
                <a:ea typeface="Calibri" panose="020F0502020204030204" pitchFamily="34" charset="0"/>
                <a:cs typeface="Calibri" panose="020F0502020204030204" pitchFamily="34" charset="0"/>
              </a:rPr>
              <a:t> has the highest power output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308.43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differentiating it as the sportiest and most powerful option within this lineup. This model is likely positioned as a performance SUV, appealing to customers seeking a combination of luxury and high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BMW 5 Series 530d M Sport</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 730Ld DPE Signature</a:t>
            </a:r>
            <a:r>
              <a:rPr lang="en-US" sz="1800" kern="100" dirty="0">
                <a:effectLst/>
                <a:latin typeface="Calibri" panose="020F0502020204030204" pitchFamily="34" charset="0"/>
                <a:ea typeface="Calibri" panose="020F0502020204030204" pitchFamily="34" charset="0"/>
                <a:cs typeface="Calibri" panose="020F0502020204030204" pitchFamily="34" charset="0"/>
              </a:rPr>
              <a:t> have slightly reduced power outputs at 265 HP and 261.49 HP, respectively. These variations may reflect the brand's effort to provide additional premium or performance configurations within the 5 Series and 7 Series, with slight differences tailored to the specific demands of these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11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EF7B6-02CD-D53C-A975-C70C0179F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AF337-CD2A-3B62-4E05-FA8B1DD2CF0A}"/>
              </a:ext>
            </a:extLst>
          </p:cNvPr>
          <p:cNvSpPr>
            <a:spLocks noGrp="1"/>
          </p:cNvSpPr>
          <p:nvPr>
            <p:ph idx="1"/>
          </p:nvPr>
        </p:nvSpPr>
        <p:spPr>
          <a:xfrm>
            <a:off x="238347" y="4274288"/>
            <a:ext cx="11715306" cy="712381"/>
          </a:xfrm>
        </p:spPr>
        <p:txBody>
          <a:bodyPr>
            <a:noAutofit/>
          </a:bodyPr>
          <a:lstStyle/>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Power Consistency in Luxury and Performance Focused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luxury sedans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high-end SUVs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a:t>
            </a:r>
            <a:r>
              <a:rPr lang="en-US" sz="1800" kern="100" dirty="0">
                <a:effectLst/>
                <a:latin typeface="Calibri" panose="020F0502020204030204" pitchFamily="34" charset="0"/>
                <a:ea typeface="Calibri" panose="020F0502020204030204" pitchFamily="34" charset="0"/>
                <a:cs typeface="Calibri" panose="020F0502020204030204" pitchFamily="34" charset="0"/>
              </a:rPr>
              <a:t>, BMW provides a consistent power output (258 HP), which is sufficient for premium performance while maintaining fuel efficiency. This standardized power output across models offers a reliable, predictable driving experience that aligns with BMW’s brand values of smooth and efficient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4.  </a:t>
            </a:r>
            <a:r>
              <a:rPr lang="en-US" b="1" kern="100" dirty="0">
                <a:effectLst/>
                <a:latin typeface="Calibri" panose="020F0502020204030204" pitchFamily="34" charset="0"/>
                <a:ea typeface="Calibri" panose="020F0502020204030204" pitchFamily="34" charset="0"/>
                <a:cs typeface="Calibri" panose="020F0502020204030204" pitchFamily="34" charset="0"/>
              </a:rPr>
              <a:t>Gradual Power Scaling</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BMW seems to use a gradual scaling in power: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258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for standard models to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265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in the 5 Series M Sport, and up to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308.43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in the sportier X6 M Sport. This allows BMW to cater to varying customer preferences, from efficient luxury to performance-oriented driving.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BMW’s power distribution strategy in these models appears to be carefully planned. The consistent power output of </a:t>
            </a:r>
            <a:r>
              <a:rPr lang="en-US" b="1" kern="100" dirty="0">
                <a:effectLst/>
                <a:latin typeface="Calibri" panose="020F0502020204030204" pitchFamily="34" charset="0"/>
                <a:ea typeface="Calibri" panose="020F0502020204030204" pitchFamily="34" charset="0"/>
                <a:cs typeface="Calibri" panose="020F0502020204030204" pitchFamily="34" charset="0"/>
              </a:rPr>
              <a:t>258 HP</a:t>
            </a:r>
            <a:r>
              <a:rPr lang="en-US" kern="100" dirty="0">
                <a:effectLst/>
                <a:latin typeface="Calibri" panose="020F0502020204030204" pitchFamily="34" charset="0"/>
                <a:ea typeface="Calibri" panose="020F0502020204030204" pitchFamily="34" charset="0"/>
                <a:cs typeface="Calibri" panose="020F0502020204030204" pitchFamily="34" charset="0"/>
              </a:rPr>
              <a:t> across multiple models shows a focus on delivering balanced performance in luxury vehicles, while higher outputs in models like the X6 and 5 Series M Sport are aimed at more performance-driven customers. This structure aligns BMW's offerings with market needs, balancing efficiency and premium performance.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834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743740"/>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3. WHAT ARE THE TOP TEN (10) BEST CARS BASED ON TRANSMISSION IN CHENNAI ?</a:t>
            </a:r>
            <a:endParaRPr lang="en-US" sz="1800" dirty="0">
              <a:effectLst/>
              <a:latin typeface="+mj-lt"/>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39468D6A-E105-4117-4247-AAABD4963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771" y="3099022"/>
            <a:ext cx="5943600" cy="3041650"/>
          </a:xfrm>
          <a:prstGeom prst="rect">
            <a:avLst/>
          </a:prstGeom>
        </p:spPr>
      </p:pic>
    </p:spTree>
    <p:extLst>
      <p:ext uri="{BB962C8B-B14F-4D97-AF65-F5344CB8AC3E}">
        <p14:creationId xmlns:p14="http://schemas.microsoft.com/office/powerpoint/2010/main" val="249739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626780"/>
            <a:ext cx="11715306" cy="776178"/>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EF647E06-CC8E-D8BA-9221-18DB044B7D99}"/>
              </a:ext>
            </a:extLst>
          </p:cNvPr>
          <p:cNvSpPr txBox="1">
            <a:spLocks/>
          </p:cNvSpPr>
          <p:nvPr/>
        </p:nvSpPr>
        <p:spPr>
          <a:xfrm>
            <a:off x="85061" y="3678865"/>
            <a:ext cx="11715306" cy="155235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Here are insights drawn from the data on transmission types across various car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Manual Transmission in Compact and Mid-Range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Models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 Jazz V</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Hyundai Verna 1.4 EX</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Polo</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Alto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Vxi</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Jetta</a:t>
            </a:r>
            <a:r>
              <a:rPr lang="en-US" sz="1800" kern="100" dirty="0">
                <a:effectLst/>
                <a:latin typeface="Calibri" panose="020F0502020204030204" pitchFamily="34" charset="0"/>
                <a:ea typeface="Calibri" panose="020F0502020204030204" pitchFamily="34" charset="0"/>
                <a:cs typeface="Calibri" panose="020F0502020204030204" pitchFamily="34" charset="0"/>
              </a:rPr>
              <a:t> are all equipped with manual transmissions. These vehicles are often aimed at a cost-sensitive market segment where manual transmissions are more popular due to their affordability and better fuel efficiency. This aligns with customer expectations in compact and mid-range vehicles, where manual transmission helps control costs and offers a traditional driving experience.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2.  </a:t>
            </a:r>
            <a:r>
              <a:rPr lang="en-US" b="1" kern="100" dirty="0">
                <a:effectLst/>
                <a:latin typeface="Calibri" panose="020F0502020204030204" pitchFamily="34" charset="0"/>
                <a:ea typeface="Calibri" panose="020F0502020204030204" pitchFamily="34" charset="0"/>
                <a:cs typeface="Calibri" panose="020F0502020204030204" pitchFamily="34" charset="0"/>
              </a:rPr>
              <a:t>Automatic Transmission in Premium and SUV Models</a:t>
            </a:r>
          </a:p>
          <a:p>
            <a:pPr marL="0" marR="0" lvl="0" indent="0">
              <a:lnSpc>
                <a:spcPct val="107000"/>
              </a:lnSpc>
              <a:spcBef>
                <a:spcPts val="0"/>
              </a:spcBef>
              <a:spcAft>
                <a:spcPts val="800"/>
              </a:spcAft>
              <a:buNone/>
              <a:tabLst>
                <a:tab pos="457200" algn="l"/>
              </a:tabLst>
            </a:pPr>
            <a:r>
              <a:rPr lang="en-US" sz="1800" dirty="0">
                <a:effectLst/>
                <a:latin typeface="Calibri" panose="020F0502020204030204" pitchFamily="34" charset="0"/>
                <a:ea typeface="Calibri" panose="020F0502020204030204" pitchFamily="34" charset="0"/>
              </a:rPr>
              <a:t>Higher-end models and SUVs, such as the </a:t>
            </a:r>
            <a:r>
              <a:rPr lang="en-US" sz="1800" b="1" dirty="0">
                <a:effectLst/>
                <a:latin typeface="Calibri" panose="020F0502020204030204" pitchFamily="34" charset="0"/>
                <a:ea typeface="Calibri" panose="020F0502020204030204" pitchFamily="34" charset="0"/>
              </a:rPr>
              <a:t>Toyota Fortuner 4x4 AT</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Mercedes-Benz GL-Class</a:t>
            </a:r>
            <a:r>
              <a:rPr lang="en-US" sz="1800" dirty="0">
                <a:effectLst/>
                <a:latin typeface="Calibri" panose="020F0502020204030204" pitchFamily="34" charset="0"/>
                <a:ea typeface="Calibri" panose="020F0502020204030204" pitchFamily="34" charset="0"/>
              </a:rPr>
              <a:t>, and the </a:t>
            </a:r>
            <a:r>
              <a:rPr lang="en-US" sz="1800" b="1" dirty="0">
                <a:effectLst/>
                <a:latin typeface="Calibri" panose="020F0502020204030204" pitchFamily="34" charset="0"/>
                <a:ea typeface="Calibri" panose="020F0502020204030204" pitchFamily="34" charset="0"/>
              </a:rPr>
              <a:t>Maruti Alto K10 VXI AGS</a:t>
            </a:r>
            <a:r>
              <a:rPr lang="en-US" sz="1800" dirty="0">
                <a:effectLst/>
                <a:latin typeface="Calibri" panose="020F0502020204030204" pitchFamily="34" charset="0"/>
                <a:ea typeface="Calibri" panose="020F0502020204030204" pitchFamily="34" charset="0"/>
              </a:rPr>
              <a:t>, feature automatic transmissions. This trend reflects the market’s increasing preference for the convenience and ease of automatic transmission in premium vehicles. Automatic transmission has become a common feature in SUVs and luxury cars, catering to customers who prioritize comfort, especially in urban environments where automatic transmissions are preferred for handling stop-and-go traffic</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82750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p:txBody>
          <a:bodyPr/>
          <a:lstStyle/>
          <a:p>
            <a:pPr>
              <a:buFont typeface="Wingdings" panose="05000000000000000000" pitchFamily="2" charset="2"/>
              <a:buChar char="q"/>
            </a:pPr>
            <a:r>
              <a:rPr lang="en-US" dirty="0"/>
              <a:t>1. BACKGROUND……………………………………………….   3</a:t>
            </a:r>
          </a:p>
          <a:p>
            <a:pPr>
              <a:buFont typeface="Wingdings" panose="05000000000000000000" pitchFamily="2" charset="2"/>
              <a:buChar char="q"/>
            </a:pPr>
            <a:r>
              <a:rPr lang="en-US" dirty="0"/>
              <a:t>2. DATA COLLECTION………………………………………….   4</a:t>
            </a:r>
          </a:p>
          <a:p>
            <a:pPr>
              <a:buFont typeface="Wingdings" panose="05000000000000000000" pitchFamily="2" charset="2"/>
              <a:buChar char="q"/>
            </a:pPr>
            <a:r>
              <a:rPr lang="en-US" dirty="0"/>
              <a:t>3. DATA MIGRATION……………………………………………   5</a:t>
            </a:r>
          </a:p>
          <a:p>
            <a:pPr>
              <a:buFont typeface="Wingdings" panose="05000000000000000000" pitchFamily="2" charset="2"/>
              <a:buChar char="q"/>
            </a:pPr>
            <a:r>
              <a:rPr lang="en-US" dirty="0"/>
              <a:t>4. DATA TRANSFORMATION…………………………………...   6</a:t>
            </a:r>
          </a:p>
          <a:p>
            <a:pPr>
              <a:buFont typeface="Wingdings" panose="05000000000000000000" pitchFamily="2" charset="2"/>
              <a:buChar char="q"/>
            </a:pPr>
            <a:r>
              <a:rPr lang="en-US" dirty="0"/>
              <a:t>5. EXPLORATORY DATA ANALYSIS……………………………   11</a:t>
            </a:r>
          </a:p>
          <a:p>
            <a:pPr>
              <a:buFont typeface="Wingdings" panose="05000000000000000000" pitchFamily="2" charset="2"/>
              <a:buChar char="q"/>
            </a:pPr>
            <a:r>
              <a:rPr lang="en-US" dirty="0"/>
              <a:t>6. RECOMMENDATION…......................................................   27 </a:t>
            </a:r>
          </a:p>
          <a:p>
            <a:endParaRPr lang="en-US" dirty="0"/>
          </a:p>
        </p:txBody>
      </p:sp>
    </p:spTree>
    <p:extLst>
      <p:ext uri="{BB962C8B-B14F-4D97-AF65-F5344CB8AC3E}">
        <p14:creationId xmlns:p14="http://schemas.microsoft.com/office/powerpoint/2010/main" val="1327087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E40E-5A3A-905E-86E1-70935F5B0F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A92BF-B3F4-FB5A-8848-4F44D9B770B6}"/>
              </a:ext>
            </a:extLst>
          </p:cNvPr>
          <p:cNvSpPr>
            <a:spLocks noGrp="1"/>
          </p:cNvSpPr>
          <p:nvPr>
            <p:ph idx="1"/>
          </p:nvPr>
        </p:nvSpPr>
        <p:spPr>
          <a:xfrm>
            <a:off x="238347" y="4040371"/>
            <a:ext cx="11715306" cy="712381"/>
          </a:xfrm>
        </p:spPr>
        <p:txBody>
          <a:bodyPr>
            <a:noAutofit/>
          </a:bodyPr>
          <a:lstStyle/>
          <a:p>
            <a:pPr marR="0" lvl="0">
              <a:lnSpc>
                <a:spcPct val="107000"/>
              </a:lnSpc>
              <a:spcBef>
                <a:spcPts val="0"/>
              </a:spcBef>
              <a:spcAft>
                <a:spcPts val="800"/>
              </a:spcAft>
              <a:buAutoNum type="arabicPeriod" startAt="3"/>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Brand Positioning and Transmission Types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Some brands use transmission type as part of their positioning strategy. For instance,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Toyota</a:t>
            </a:r>
            <a:r>
              <a:rPr lang="en-US" sz="1800" kern="100" dirty="0">
                <a:effectLst/>
                <a:latin typeface="Calibri" panose="020F0502020204030204" pitchFamily="34" charset="0"/>
                <a:ea typeface="Calibri" panose="020F0502020204030204" pitchFamily="34" charset="0"/>
                <a:cs typeface="Calibri" panose="020F0502020204030204" pitchFamily="34" charset="0"/>
              </a:rPr>
              <a:t> offer automatic options in their premium models, reflecting their aim to appeal to comfort-oriented consumers.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a:t>
            </a:r>
            <a:r>
              <a:rPr lang="en-US" sz="1800" kern="100" dirty="0">
                <a:effectLst/>
                <a:latin typeface="Calibri" panose="020F0502020204030204" pitchFamily="34" charset="0"/>
                <a:ea typeface="Calibri" panose="020F0502020204030204" pitchFamily="34" charset="0"/>
                <a:cs typeface="Calibri" panose="020F0502020204030204" pitchFamily="34" charset="0"/>
              </a:rPr>
              <a:t> primarily offer manual options in their compact models, aiming for affordability and greater control, which are typically valued by entry-level buyers.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Market Trends in Transmission Preferences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dataset indicates a clear split between transmission preferences based on vehicle type and segment: compact and budget-friendly cars favor manual transmissions, while premium, SUV, and luxury vehicles are predominantly automatic. This division is reflective of broader automotive trends, where manual transmission is generally found in smaller, economical vehicles, and automatic transmission is favored in larger, high-end vehicles.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ffectLst/>
                <a:latin typeface="Calibri" panose="020F0502020204030204" pitchFamily="34" charset="0"/>
                <a:ea typeface="Calibri" panose="020F0502020204030204" pitchFamily="34" charset="0"/>
              </a:rPr>
              <a:t>The data on transmission types suggests that the choice between manual and automatic is largely influenced by vehicle segment and target market. Compact and budget-friendly cars tend to have manual transmissions, balancing cost and control, while higher-end SUVs and luxury vehicles opt for automatic transmissions to enhance convenience and comfort. </a:t>
            </a:r>
            <a:endParaRPr lang="en-US" dirty="0"/>
          </a:p>
        </p:txBody>
      </p:sp>
    </p:spTree>
    <p:extLst>
      <p:ext uri="{BB962C8B-B14F-4D97-AF65-F5344CB8AC3E}">
        <p14:creationId xmlns:p14="http://schemas.microsoft.com/office/powerpoint/2010/main" val="358120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924494"/>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4. WHAT ARE THE TOP TEN (10) BEST CARS BASED ON MILEAGE IN CHENNAI ?</a:t>
            </a:r>
            <a:r>
              <a:rPr lang="en-US" kern="100" dirty="0">
                <a:latin typeface="+mj-lt"/>
                <a:ea typeface="Calibri" panose="020F0502020204030204" pitchFamily="34" charset="0"/>
                <a:cs typeface="Times New Roman" panose="02020603050405020304" pitchFamily="18" charset="0"/>
              </a:rPr>
              <a:t> </a:t>
            </a:r>
            <a:endParaRPr lang="en-US" sz="1800" kern="100" dirty="0">
              <a:effectLst/>
              <a:latin typeface="+mj-lt"/>
              <a:ea typeface="Calibri" panose="020F0502020204030204" pitchFamily="34" charset="0"/>
              <a:cs typeface="Calibri" panose="020F0502020204030204" pitchFamily="34" charset="0"/>
            </a:endParaRPr>
          </a:p>
          <a:p>
            <a:pPr marL="0" indent="0">
              <a:buNone/>
            </a:pPr>
            <a:endParaRPr lang="en-US" sz="1800" dirty="0">
              <a:effectLst/>
              <a:latin typeface="+mj-lt"/>
              <a:ea typeface="Calibri" panose="020F0502020204030204" pitchFamily="34" charset="0"/>
            </a:endParaRPr>
          </a:p>
          <a:p>
            <a:pPr marL="0" indent="0">
              <a:buNone/>
            </a:pPr>
            <a:endParaRPr lang="en-US" dirty="0"/>
          </a:p>
        </p:txBody>
      </p:sp>
      <p:pic>
        <p:nvPicPr>
          <p:cNvPr id="2" name="Picture 1">
            <a:extLst>
              <a:ext uri="{FF2B5EF4-FFF2-40B4-BE49-F238E27FC236}">
                <a16:creationId xmlns:a16="http://schemas.microsoft.com/office/drawing/2014/main" id="{DBA32DAF-9817-E281-DB6E-125F68B48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890727"/>
            <a:ext cx="5943600" cy="3543300"/>
          </a:xfrm>
          <a:prstGeom prst="rect">
            <a:avLst/>
          </a:prstGeom>
        </p:spPr>
      </p:pic>
    </p:spTree>
    <p:extLst>
      <p:ext uri="{BB962C8B-B14F-4D97-AF65-F5344CB8AC3E}">
        <p14:creationId xmlns:p14="http://schemas.microsoft.com/office/powerpoint/2010/main" val="3208730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495646"/>
            <a:ext cx="11715306" cy="999462"/>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3C9C7485-62ED-888E-C821-D13E2A6AFB91}"/>
              </a:ext>
            </a:extLst>
          </p:cNvPr>
          <p:cNvSpPr txBox="1">
            <a:spLocks/>
          </p:cNvSpPr>
          <p:nvPr/>
        </p:nvSpPr>
        <p:spPr>
          <a:xfrm>
            <a:off x="238347" y="3801140"/>
            <a:ext cx="11715306" cy="164982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R="0" lvl="0">
              <a:lnSpc>
                <a:spcPct val="107000"/>
              </a:lnSpc>
              <a:spcBef>
                <a:spcPts val="0"/>
              </a:spcBef>
              <a:spcAft>
                <a:spcPts val="800"/>
              </a:spcAf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 Mileage Models Primarily Diesel</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top models in terms of mileage, such as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AMT ZDI Plus</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Swift AMT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DDiS</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VDI</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ZDi</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SHVS</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 Jazz VX Diesel</a:t>
            </a:r>
            <a:r>
              <a:rPr lang="en-US" sz="1800" kern="100" dirty="0">
                <a:effectLst/>
                <a:latin typeface="Calibri" panose="020F0502020204030204" pitchFamily="34" charset="0"/>
                <a:ea typeface="Calibri" panose="020F0502020204030204" pitchFamily="34" charset="0"/>
                <a:cs typeface="Calibri" panose="020F0502020204030204" pitchFamily="34" charset="0"/>
              </a:rPr>
              <a:t>, all offer high mileage above 27 km/l. This is typical for diesel engines, known for their fuel efficiency, especially in longer commutes or highway driving. Diesel engines generally yield higher fuel efficiency than petrol, especially in the Indian market where cost-per-kilometer is a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2"/>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Maruti Dominates High Mileage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Most of the high-mileage models in this list are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Suzuki</a:t>
            </a:r>
            <a:r>
              <a:rPr lang="en-US" sz="1800" kern="100" dirty="0">
                <a:effectLst/>
                <a:latin typeface="Calibri" panose="020F0502020204030204" pitchFamily="34" charset="0"/>
                <a:ea typeface="Calibri" panose="020F0502020204030204" pitchFamily="34" charset="0"/>
                <a:cs typeface="Calibri" panose="020F0502020204030204" pitchFamily="34" charset="0"/>
              </a:rPr>
              <a:t> (e.g.,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sz="1800" kern="100" dirty="0">
                <a:effectLst/>
                <a:latin typeface="Calibri" panose="020F0502020204030204" pitchFamily="34" charset="0"/>
                <a:ea typeface="Calibri" panose="020F0502020204030204" pitchFamily="34" charset="0"/>
                <a:cs typeface="Calibri" panose="020F0502020204030204" pitchFamily="34" charset="0"/>
              </a:rPr>
              <a:t>, Swift,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kern="100" dirty="0">
                <a:effectLst/>
                <a:latin typeface="Calibri" panose="020F0502020204030204" pitchFamily="34" charset="0"/>
                <a:ea typeface="Calibri" panose="020F0502020204030204" pitchFamily="34" charset="0"/>
                <a:cs typeface="Calibri" panose="020F0502020204030204" pitchFamily="34" charset="0"/>
              </a:rPr>
              <a:t>), which reflects Maruti’s focus on fuel efficiency. As the brand is positioned to appeal to cost-conscious consumers, its dominance in the high-mileage segment indicates an effective alignment with market demand for economical cars. Maruti’s strong engineering in fuel efficiency has made it popular for customers looking to minimize fuel costs.</a:t>
            </a: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Mild Hybrid Technology in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rPr>
              <a:t>The </a:t>
            </a:r>
            <a:r>
              <a:rPr lang="en-US" sz="1800" b="1" dirty="0">
                <a:effectLst/>
                <a:latin typeface="Calibri" panose="020F0502020204030204" pitchFamily="34" charset="0"/>
                <a:ea typeface="Calibri" panose="020F0502020204030204" pitchFamily="34" charset="0"/>
              </a:rPr>
              <a:t>Maruti </a:t>
            </a:r>
            <a:r>
              <a:rPr lang="en-US" sz="1800" b="1" dirty="0" err="1">
                <a:effectLst/>
                <a:latin typeface="Calibri" panose="020F0502020204030204" pitchFamily="34" charset="0"/>
                <a:ea typeface="Calibri" panose="020F0502020204030204" pitchFamily="34" charset="0"/>
              </a:rPr>
              <a:t>Ciaz</a:t>
            </a:r>
            <a:r>
              <a:rPr lang="en-US" sz="1800" b="1" dirty="0">
                <a:effectLst/>
                <a:latin typeface="Calibri" panose="020F0502020204030204" pitchFamily="34" charset="0"/>
                <a:ea typeface="Calibri" panose="020F0502020204030204" pitchFamily="34" charset="0"/>
              </a:rPr>
              <a:t> </a:t>
            </a:r>
            <a:r>
              <a:rPr lang="en-US" sz="1800" b="1" dirty="0" err="1">
                <a:effectLst/>
                <a:latin typeface="Calibri" panose="020F0502020204030204" pitchFamily="34" charset="0"/>
                <a:ea typeface="Calibri" panose="020F0502020204030204" pitchFamily="34" charset="0"/>
              </a:rPr>
              <a:t>ZDi</a:t>
            </a:r>
            <a:r>
              <a:rPr lang="en-US" sz="1800" b="1" dirty="0">
                <a:effectLst/>
                <a:latin typeface="Calibri" panose="020F0502020204030204" pitchFamily="34" charset="0"/>
                <a:ea typeface="Calibri" panose="020F0502020204030204" pitchFamily="34" charset="0"/>
              </a:rPr>
              <a:t> SHVS</a:t>
            </a:r>
            <a:r>
              <a:rPr lang="en-US" sz="1800" dirty="0">
                <a:effectLst/>
                <a:latin typeface="Calibri" panose="020F0502020204030204" pitchFamily="34" charset="0"/>
                <a:ea typeface="Calibri" panose="020F0502020204030204" pitchFamily="34" charset="0"/>
              </a:rPr>
              <a:t> model incorporates SHVS (Smart Hybrid Vehicle by Suzuki). technology, a mild hybrid system that enhances fuel efficiency by reducing engine load. This demonstrates Maruti’s approach to incorporating hybrid technology to further boost mileage in diesel models, giving it a competitive edge in efficiency without full electric capability.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29804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5E7A-7053-4992-ABE0-FC341B4D2F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40550-E796-9A75-DFA3-579CD179C9C6}"/>
              </a:ext>
            </a:extLst>
          </p:cNvPr>
          <p:cNvSpPr>
            <a:spLocks noGrp="1"/>
          </p:cNvSpPr>
          <p:nvPr>
            <p:ph idx="1"/>
          </p:nvPr>
        </p:nvSpPr>
        <p:spPr>
          <a:xfrm>
            <a:off x="238347" y="4040371"/>
            <a:ext cx="11715306" cy="712381"/>
          </a:xfrm>
        </p:spPr>
        <p:txBody>
          <a:bodyPr>
            <a:noAutofit/>
          </a:bodyPr>
          <a:lstStyle/>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Ford's Competitive Mileage Offering</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Ford Figo Aspire 1.5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TDCi</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Titanium</a:t>
            </a:r>
            <a:r>
              <a:rPr lang="en-US" sz="1800" kern="100" dirty="0">
                <a:effectLst/>
                <a:latin typeface="Calibri" panose="020F0502020204030204" pitchFamily="34" charset="0"/>
                <a:ea typeface="Calibri" panose="020F0502020204030204" pitchFamily="34" charset="0"/>
                <a:cs typeface="Calibri" panose="020F0502020204030204" pitchFamily="34" charset="0"/>
              </a:rPr>
              <a:t>, with a mileage of 25.83 km/l, stands out as one of the few non-Maruti models with competitive mileage. This makes it an appealing choice for buyers interested in high fuel efficiency but looking beyond the Maruti lineup.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5"/>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Preference for Mileage in Compact and Sedan Segments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high-mileage models are primarily compact cars or sedans, which are typically lighter and optimized for fuel efficiency. The data suggests a strong demand for fuel-efficient vehicles within these segments, especially for everyday use where mileage can significantly impact ownership costs.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Maruti Suzuki leads the high-mileage segment, especially with diesel and mild hybrid models, catering to a market with strong preferences for fuel efficiency. Models like the </a:t>
            </a:r>
            <a:r>
              <a:rPr lang="en-US" kern="100" dirty="0" err="1">
                <a:effectLst/>
                <a:latin typeface="Calibri" panose="020F0502020204030204" pitchFamily="34" charset="0"/>
                <a:ea typeface="Calibri" panose="020F0502020204030204" pitchFamily="34" charset="0"/>
                <a:cs typeface="Calibri" panose="020F0502020204030204" pitchFamily="34" charset="0"/>
              </a:rPr>
              <a:t>Ciaz</a:t>
            </a:r>
            <a:r>
              <a:rPr lang="en-US" kern="100" dirty="0">
                <a:effectLst/>
                <a:latin typeface="Calibri" panose="020F0502020204030204" pitchFamily="34" charset="0"/>
                <a:ea typeface="Calibri" panose="020F0502020204030204" pitchFamily="34" charset="0"/>
                <a:cs typeface="Calibri" panose="020F0502020204030204" pitchFamily="34" charset="0"/>
              </a:rPr>
              <a:t> and </a:t>
            </a:r>
            <a:r>
              <a:rPr lang="en-US"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kern="100" dirty="0">
                <a:effectLst/>
                <a:latin typeface="Calibri" panose="020F0502020204030204" pitchFamily="34" charset="0"/>
                <a:ea typeface="Calibri" panose="020F0502020204030204" pitchFamily="34" charset="0"/>
                <a:cs typeface="Calibri" panose="020F0502020204030204" pitchFamily="34" charset="0"/>
              </a:rPr>
              <a:t> showcase Maruti’s engineering focus on economical performance, while Ford’s Figo Aspire offers an alternative for fuel-efficient non-Maruti options. This data highlights that, in the Indian market, compact and sedan buyers prioritize high mileage, influencing car manufacturers to innovate in fuel efficiency for competitive advantage.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776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2169043"/>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5. HOW MANY AUTOMATIC CARS IN CHENNAI AND WHAT ARE THEIR PRICES?</a:t>
            </a:r>
            <a:r>
              <a:rPr lang="en-US" kern="100" dirty="0">
                <a:latin typeface="+mj-lt"/>
                <a:ea typeface="Calibri" panose="020F0502020204030204" pitchFamily="34" charset="0"/>
                <a:cs typeface="Times New Roman" panose="02020603050405020304" pitchFamily="18" charset="0"/>
              </a:rPr>
              <a:t> </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Calibri" panose="020F0502020204030204" pitchFamily="34" charset="0"/>
            </a:endParaRPr>
          </a:p>
          <a:p>
            <a:pPr marL="0" indent="0">
              <a:buNone/>
            </a:pPr>
            <a:endParaRPr lang="en-US" sz="1800" dirty="0">
              <a:effectLst/>
              <a:latin typeface="+mj-lt"/>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E064C66B-2A2B-CC42-5992-76C4C160E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673" y="2671356"/>
            <a:ext cx="4851400" cy="3854450"/>
          </a:xfrm>
          <a:prstGeom prst="rect">
            <a:avLst/>
          </a:prstGeom>
        </p:spPr>
      </p:pic>
    </p:spTree>
    <p:extLst>
      <p:ext uri="{BB962C8B-B14F-4D97-AF65-F5344CB8AC3E}">
        <p14:creationId xmlns:p14="http://schemas.microsoft.com/office/powerpoint/2010/main" val="60828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52400" y="3934045"/>
            <a:ext cx="11715306" cy="903769"/>
          </a:xfrm>
        </p:spPr>
        <p:txBody>
          <a:bodyPr>
            <a:noAutofit/>
          </a:body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Insights from this data on transmission type and new price for various car models reveal several points: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High-End Models with Automatic Transmission in a Similar Price Range</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Multiple models from premium brands like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Toyota, Mercedes-Benz, BMW, and Audi</a:t>
            </a:r>
            <a:r>
              <a:rPr lang="en-US" sz="1800" kern="100" dirty="0">
                <a:effectLst/>
                <a:latin typeface="Calibri" panose="020F0502020204030204" pitchFamily="34" charset="0"/>
                <a:ea typeface="Calibri" panose="020F0502020204030204" pitchFamily="34" charset="0"/>
                <a:cs typeface="Calibri" panose="020F0502020204030204" pitchFamily="34" charset="0"/>
              </a:rPr>
              <a:t> are listed at the same new price (₹19.89 lakhs) with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automatic transmissions</a:t>
            </a:r>
            <a:r>
              <a:rPr lang="en-US" sz="1800" kern="100" dirty="0">
                <a:effectLst/>
                <a:latin typeface="Calibri" panose="020F0502020204030204" pitchFamily="34" charset="0"/>
                <a:ea typeface="Calibri" panose="020F0502020204030204" pitchFamily="34" charset="0"/>
                <a:cs typeface="Calibri" panose="020F0502020204030204" pitchFamily="34" charset="0"/>
              </a:rPr>
              <a:t>. This suggests a competitive price positioning for entry-level or base models among luxury or semi-premium brands. The uniform pricing might indicate a market effort to make premium brands more accessible to a broader audience interested in luxury features.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2"/>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Automatic Transmission Standard in Premium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All cars in this price range come with automatic transmission, reflecting the standardization of automatic gearboxes in the premium segment. This aligns with consumer preferences in higher price brackets, where convenience and comfort are prioritized over the traditionally fuel-efficient manual transmissions.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3"/>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Diverse Brand Offerings at ₹19.89 Lakhs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Brands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to Hyundai</a:t>
            </a:r>
            <a:r>
              <a:rPr lang="en-US" sz="1800" kern="100" dirty="0">
                <a:effectLst/>
                <a:latin typeface="Calibri" panose="020F0502020204030204" pitchFamily="34" charset="0"/>
                <a:ea typeface="Calibri" panose="020F0502020204030204" pitchFamily="34" charset="0"/>
                <a:cs typeface="Calibri" panose="020F0502020204030204" pitchFamily="34" charset="0"/>
              </a:rPr>
              <a:t> offer models at this price point, suggesting that automakers are targeting the 20-lakh price segment as a sweet spot for consumers looking for an affordable entry into luxury or feature-rich vehicles. It might also indicate competitive positioning among brands to capture consumers at a price-sensitive point in the premium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B05C9A27-9E55-62F4-9A36-6EC52C0904CB}"/>
              </a:ext>
            </a:extLst>
          </p:cNvPr>
          <p:cNvSpPr txBox="1">
            <a:spLocks/>
          </p:cNvSpPr>
          <p:nvPr/>
        </p:nvSpPr>
        <p:spPr>
          <a:xfrm>
            <a:off x="152400" y="1438938"/>
            <a:ext cx="11715306" cy="903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Insights:</a:t>
            </a:r>
          </a:p>
          <a:p>
            <a:pPr marL="0" indent="0">
              <a:buFont typeface="Wingdings 2" charset="2"/>
              <a:buNone/>
            </a:pPr>
            <a:endParaRPr lang="en-US" dirty="0"/>
          </a:p>
        </p:txBody>
      </p:sp>
    </p:spTree>
    <p:extLst>
      <p:ext uri="{BB962C8B-B14F-4D97-AF65-F5344CB8AC3E}">
        <p14:creationId xmlns:p14="http://schemas.microsoft.com/office/powerpoint/2010/main" val="326551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A15B0-F988-44C7-F0F3-A54B4447DD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33DE5-EEAF-F391-3D33-8DD5DA747D30}"/>
              </a:ext>
            </a:extLst>
          </p:cNvPr>
          <p:cNvSpPr>
            <a:spLocks noGrp="1"/>
          </p:cNvSpPr>
          <p:nvPr>
            <p:ph idx="1"/>
          </p:nvPr>
        </p:nvSpPr>
        <p:spPr>
          <a:xfrm>
            <a:off x="238347" y="3646966"/>
            <a:ext cx="11715306" cy="712381"/>
          </a:xfrm>
        </p:spPr>
        <p:txBody>
          <a:bodyPr>
            <a:noAutofit/>
          </a:bodyPr>
          <a:lstStyle/>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Price Stability in Premium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shows that various models, some spanning multiple model years, are listed at ₹19.89 lakhs. This could point to a pricing strategy that maintains stable prices across newer and slightly older models, making luxury brands more accessible without frequent price hikes. It could also signal the inclusion of discounts or competitive pricing strategies to increase the appeal of these models in the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The uniform price of ₹19.89 lakhs for automatic transmission cars from various premium brands suggests a competitive entry-level pricing strategy in the luxury and semi-premium segment. Automatic transmissions are standard in this bracket, catering to comfort and convenience-focused consumers. The data also shows that these brands aim to capture market share by offering diverse brand options within a narrow price range, balancing luxury appeal with affordability.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47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74673" y="2232837"/>
            <a:ext cx="11430000" cy="4369981"/>
          </a:xfrm>
        </p:spPr>
        <p:txBody>
          <a:bodyPr>
            <a:normAutofit fontScale="92500" lnSpcReduction="20000"/>
          </a:bodyPr>
          <a:lstStyle/>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rPr>
              <a:t>These are some recommendations that could help in fine-tuning marketing, sales, and product strategies.</a:t>
            </a:r>
            <a:r>
              <a:rPr lang="en-US" sz="1900" b="1" kern="100" dirty="0">
                <a:effectLst/>
                <a:latin typeface="Calibri" panose="020F0502020204030204" pitchFamily="34" charset="0"/>
                <a:ea typeface="Calibri" panose="020F0502020204030204" pitchFamily="34" charset="0"/>
                <a:cs typeface="Calibri" panose="020F0502020204030204" pitchFamily="34" charset="0"/>
              </a:rPr>
              <a:t> </a:t>
            </a:r>
          </a:p>
          <a:p>
            <a:pPr marL="0" marR="0" indent="0">
              <a:lnSpc>
                <a:spcPct val="107000"/>
              </a:lnSpc>
              <a:spcBef>
                <a:spcPts val="0"/>
              </a:spcBef>
              <a:spcAft>
                <a:spcPts val="800"/>
              </a:spcAft>
              <a:buNone/>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1.  </a:t>
            </a:r>
            <a:r>
              <a:rPr lang="en-US" sz="1900" b="1" kern="100" dirty="0">
                <a:effectLst/>
                <a:latin typeface="Calibri" panose="020F0502020204030204" pitchFamily="34" charset="0"/>
                <a:ea typeface="Calibri" panose="020F0502020204030204" pitchFamily="34" charset="0"/>
                <a:cs typeface="Calibri" panose="020F0502020204030204" pitchFamily="34" charset="0"/>
              </a:rPr>
              <a:t>Standardize Entry-Level Premium Offerings with Automatic Transmission</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sz="1900" kern="100" dirty="0">
                <a:effectLst/>
                <a:latin typeface="Calibri" panose="020F0502020204030204" pitchFamily="34" charset="0"/>
                <a:ea typeface="Calibri" panose="020F0502020204030204" pitchFamily="34" charset="0"/>
                <a:cs typeface="Calibri" panose="020F0502020204030204" pitchFamily="34" charset="0"/>
              </a:rPr>
              <a:t>: Continue positioning entry-level premium models with automatic transmissions at a consistent price point, like ₹19.89 lakhs, to maintain accessibility to luxury for a wider audience. Focus marketing efforts on the convenience of automatic transmission for city driving, especially targeting young professionals and urban consumers who prioritize comfort.</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sz="1900" kern="100" dirty="0">
                <a:effectLst/>
                <a:latin typeface="Calibri" panose="020F0502020204030204" pitchFamily="34" charset="0"/>
                <a:ea typeface="Calibri" panose="020F0502020204030204" pitchFamily="34" charset="0"/>
                <a:cs typeface="Calibri" panose="020F0502020204030204" pitchFamily="34" charset="0"/>
              </a:rPr>
              <a:t>: The uniform pricing for automatics across brands in this bracket indicates that luxury brands are effectively creating an entry-level price point, appealing to consumers seeking an affordable luxury option.</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2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2.  </a:t>
            </a:r>
            <a:r>
              <a:rPr lang="en-US" sz="1900" b="1" kern="100" dirty="0">
                <a:effectLst/>
                <a:latin typeface="Calibri" panose="020F0502020204030204" pitchFamily="34" charset="0"/>
                <a:ea typeface="Calibri" panose="020F0502020204030204" pitchFamily="34" charset="0"/>
                <a:cs typeface="Calibri" panose="020F0502020204030204" pitchFamily="34" charset="0"/>
              </a:rPr>
              <a:t> Highlight Engine Performance and Differentiation by Vehicle Purpose</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sz="1900" kern="100" dirty="0">
                <a:effectLst/>
                <a:latin typeface="Calibri" panose="020F0502020204030204" pitchFamily="34" charset="0"/>
                <a:ea typeface="Calibri" panose="020F0502020204030204" pitchFamily="34" charset="0"/>
                <a:cs typeface="Calibri" panose="020F0502020204030204" pitchFamily="34" charset="0"/>
              </a:rPr>
              <a:t>: Differentiate marketing messaging based on engine capacity and intended use:</a:t>
            </a: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SUVs and off-road models (e.g., Ford Endeavour, Mitsubishi Montero)</a:t>
            </a:r>
            <a:r>
              <a:rPr lang="en-US" sz="1900" kern="100" dirty="0">
                <a:effectLst/>
                <a:latin typeface="Calibri" panose="020F0502020204030204" pitchFamily="34" charset="0"/>
                <a:ea typeface="Calibri" panose="020F0502020204030204" pitchFamily="34" charset="0"/>
                <a:cs typeface="Calibri" panose="020F0502020204030204" pitchFamily="34" charset="0"/>
              </a:rPr>
              <a:t>: Emphasize power, rugged performance, and off-road capability.</a:t>
            </a: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Luxury sedans and crossovers (e.g., BMW X5, 7 Series)</a:t>
            </a:r>
            <a:r>
              <a:rPr lang="en-US" sz="1900" kern="100" dirty="0">
                <a:effectLst/>
                <a:latin typeface="Calibri" panose="020F0502020204030204" pitchFamily="34" charset="0"/>
                <a:ea typeface="Calibri" panose="020F0502020204030204" pitchFamily="34" charset="0"/>
                <a:cs typeface="Calibri" panose="020F0502020204030204" pitchFamily="34" charset="0"/>
              </a:rPr>
              <a:t>: Focus on smooth urban driving, refined power, and efficiency.</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1020080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43A9A-67C4-BF6C-473B-95F46EC68C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EAEC9-88FA-4748-7652-E37EAE2420E5}"/>
              </a:ext>
            </a:extLst>
          </p:cNvPr>
          <p:cNvSpPr>
            <a:spLocks noGrp="1"/>
          </p:cNvSpPr>
          <p:nvPr>
            <p:ph idx="1"/>
          </p:nvPr>
        </p:nvSpPr>
        <p:spPr>
          <a:xfrm>
            <a:off x="381000" y="2243470"/>
            <a:ext cx="11430000" cy="4369981"/>
          </a:xfrm>
        </p:spPr>
        <p:txBody>
          <a:bodyPr>
            <a:noAutofit/>
          </a:bodyPr>
          <a:lstStyle/>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Engine capacity reflects vehicle purpose, with off-road vehicles benefiting from larger engines while luxury vehicles prioritize a balance between power and efficiency.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 Position High-Power Models for Performance Enthusiasts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kern="100" dirty="0">
                <a:effectLst/>
                <a:latin typeface="Calibri" panose="020F0502020204030204" pitchFamily="34" charset="0"/>
                <a:ea typeface="Calibri" panose="020F0502020204030204" pitchFamily="34" charset="0"/>
                <a:cs typeface="Calibri" panose="020F0502020204030204" pitchFamily="34" charset="0"/>
              </a:rPr>
              <a:t>: Market high-power models, like the BMW X6 xDrive 40d M Sport with 308.43 HP, toward performance-oriented customers who value both luxury and high-output engines. For these models, emphasize attributes like acceleration, handling, and sportiness in advertising and dealership experiences.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High-power models cater to a niche but lucrative segment of luxury buyers seeking peak performance, differentiating them from standard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4.  </a:t>
            </a:r>
            <a:r>
              <a:rPr lang="en-US" b="1" kern="100" dirty="0">
                <a:effectLst/>
                <a:latin typeface="Calibri" panose="020F0502020204030204" pitchFamily="34" charset="0"/>
                <a:ea typeface="Calibri" panose="020F0502020204030204" pitchFamily="34" charset="0"/>
                <a:cs typeface="Calibri" panose="020F0502020204030204" pitchFamily="34" charset="0"/>
              </a:rPr>
              <a:t>Leverage Consistent Power Output in Standard Models for Brand Identity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kern="100" dirty="0">
                <a:effectLst/>
                <a:latin typeface="Calibri" panose="020F0502020204030204" pitchFamily="34" charset="0"/>
                <a:ea typeface="Calibri" panose="020F0502020204030204" pitchFamily="34" charset="0"/>
                <a:cs typeface="Calibri" panose="020F0502020204030204" pitchFamily="34" charset="0"/>
              </a:rPr>
              <a:t>: Highlight the balanced, reliable performance in standard models with a consistent power output (258 HP across the X5, 7 Series, and other BMW models). This can reinforce BMW’s brand reputation for dependable performance in the luxury segment.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Standardizing power output in multiple models signals reliability, which can strengthen customer loyalty and meet the expectations of those looking for consistent driving experiences.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220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A3038-4169-6D3E-4700-4565522530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30D10-2922-651B-3A65-F6D33AB1637C}"/>
              </a:ext>
            </a:extLst>
          </p:cNvPr>
          <p:cNvSpPr>
            <a:spLocks noGrp="1"/>
          </p:cNvSpPr>
          <p:nvPr>
            <p:ph idx="1"/>
          </p:nvPr>
        </p:nvSpPr>
        <p:spPr>
          <a:xfrm>
            <a:off x="529855" y="5092996"/>
            <a:ext cx="11430000" cy="4369981"/>
          </a:xfrm>
        </p:spPr>
        <p:txBody>
          <a:bodyPr>
            <a:noAutofit/>
          </a:bodyPr>
          <a:lstStyle/>
          <a:p>
            <a:pPr marL="0" marR="0" lvl="0" indent="0">
              <a:lnSpc>
                <a:spcPct val="107000"/>
              </a:lnSpc>
              <a:spcBef>
                <a:spcPts val="0"/>
              </a:spcBef>
              <a:spcAft>
                <a:spcPts val="800"/>
              </a:spcAft>
              <a:buSzPts val="1000"/>
              <a:buNone/>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7">
            <a:extLst>
              <a:ext uri="{FF2B5EF4-FFF2-40B4-BE49-F238E27FC236}">
                <a16:creationId xmlns:a16="http://schemas.microsoft.com/office/drawing/2014/main" id="{C80D3F95-4A5C-F4D9-D557-592F6C404D99}"/>
              </a:ext>
            </a:extLst>
          </p:cNvPr>
          <p:cNvSpPr>
            <a:spLocks noChangeArrowheads="1"/>
          </p:cNvSpPr>
          <p:nvPr/>
        </p:nvSpPr>
        <p:spPr bwMode="auto">
          <a:xfrm>
            <a:off x="232145" y="2269656"/>
            <a:ext cx="11004698" cy="370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5.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Adopt a Gradual Power Scaling Strategy Across Model Variants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Recommendation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Continue a gradual power scaling approach from base to performance-oriented variants. This provides customers with clear options based on performance needs, encouraging upgrades and promoting brand loyalty.</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Rationale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Gradual power increases across models, from 258 HP in standard to 308 HP in sport versions, give customers flexibility and cater to a range of driving preferences.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Calibri" panose="020F0502020204030204" pitchFamily="34" charset="0"/>
              </a:rPr>
              <a:t>Summary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By implementing these recommendations, the company can optimize its offerings across different customer segments, from entry-level premium buyers to high-performance seekers. This approach also strengthens each brand's market positioning, balancing the appeal of consistent performance, power, and accessibility in the luxury automotive market.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0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818712" y="2179675"/>
            <a:ext cx="10554574" cy="4391246"/>
          </a:xfrm>
        </p:spPr>
        <p:txBody>
          <a:bodyPr>
            <a:normAutofit lnSpcReduction="10000"/>
          </a:bodyPr>
          <a:lstStyle/>
          <a:p>
            <a:pPr marR="0" indent="0">
              <a:lnSpc>
                <a:spcPct val="107000"/>
              </a:lnSpc>
              <a:spcBef>
                <a:spcPts val="0"/>
              </a:spcBef>
              <a:spcAft>
                <a:spcPts val="0"/>
              </a:spcAft>
              <a:buNone/>
            </a:pPr>
            <a:r>
              <a:rPr lang="en-US" sz="1800" kern="100" dirty="0">
                <a:effectLst/>
                <a:latin typeface="+mj-lt"/>
                <a:ea typeface="Calibri" panose="020F0502020204030204" pitchFamily="34" charset="0"/>
                <a:cs typeface="Calibri" panose="020F0502020204030204" pitchFamily="34" charset="0"/>
              </a:rPr>
              <a:t>Companies across the used-car market’s value chain can use data and analytics to tap into growth opportunities and improve margins.</a:t>
            </a:r>
            <a:r>
              <a:rPr lang="en-US" sz="1800" kern="0" dirty="0">
                <a:solidFill>
                  <a:srgbClr val="333333"/>
                </a:solidFill>
                <a:effectLst/>
                <a:latin typeface="+mj-lt"/>
                <a:ea typeface="Times New Roman" panose="02020603050405020304" pitchFamily="18" charset="0"/>
                <a:cs typeface="Times New Roman" panose="02020603050405020304" pitchFamily="18" charset="0"/>
              </a:rPr>
              <a:t> </a:t>
            </a:r>
            <a:r>
              <a:rPr lang="en-US" sz="1800" kern="100" dirty="0">
                <a:effectLst/>
                <a:latin typeface="+mj-lt"/>
                <a:ea typeface="Calibri" panose="020F0502020204030204" pitchFamily="34" charset="0"/>
                <a:cs typeface="Calibri" panose="020F0502020204030204" pitchFamily="34" charset="0"/>
              </a:rPr>
              <a:t>As used-car companies emerge from complicated market dynamics caused by the pandemic, they have been thrust into a new and complex environment, contending with changing consumer preferences, evolving supply-and-demand dynamics, and economic pressures. These influences will make it more difficult for players across the used-car ecosystem to grow and will increase pressure to maintain elevated margins from the pandemic period.</a:t>
            </a:r>
            <a:endParaRPr lang="en-US" sz="1800" kern="100" dirty="0">
              <a:effectLst/>
              <a:latin typeface="+mj-lt"/>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1800" kern="100" dirty="0">
                <a:effectLst/>
                <a:latin typeface="+mj-lt"/>
                <a:ea typeface="Calibri" panose="020F0502020204030204" pitchFamily="34" charset="0"/>
                <a:cs typeface="Calibri" panose="020F0502020204030204" pitchFamily="34" charset="0"/>
              </a:rPr>
              <a:t>To tap into customer demand, protect margins, and improve performance, companies across the used-car value chain—namely B2B and B2C dealers, OEMs, and financing and leasing companies—must reinvent and redesign business approaches to be more analytically savvy if they want to stay ahead of the competition.</a:t>
            </a:r>
          </a:p>
          <a:p>
            <a:pPr marR="0" indent="0">
              <a:lnSpc>
                <a:spcPct val="107000"/>
              </a:lnSpc>
              <a:spcBef>
                <a:spcPts val="0"/>
              </a:spcBef>
              <a:spcAft>
                <a:spcPts val="800"/>
              </a:spcAft>
              <a:buNone/>
            </a:pPr>
            <a:r>
              <a:rPr lang="en-US" kern="100" dirty="0">
                <a:latin typeface="+mj-lt"/>
                <a:ea typeface="Calibri" panose="020F0502020204030204" pitchFamily="34" charset="0"/>
                <a:cs typeface="Calibri" panose="020F0502020204030204" pitchFamily="34" charset="0"/>
              </a:rPr>
              <a:t>Using a dataset about the India’s used car industry, we want to uncover insights and make appropriate recommendations with top performing brands that resonate with the market’s needs in the city of Chennai.</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latin typeface="+mj-lt"/>
            </a:endParaRPr>
          </a:p>
        </p:txBody>
      </p:sp>
    </p:spTree>
    <p:extLst>
      <p:ext uri="{BB962C8B-B14F-4D97-AF65-F5344CB8AC3E}">
        <p14:creationId xmlns:p14="http://schemas.microsoft.com/office/powerpoint/2010/main" val="8127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COLLECTION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8344" y="2222287"/>
            <a:ext cx="11430000" cy="1206713"/>
          </a:xfrm>
        </p:spPr>
        <p:txBody>
          <a:bodyPr/>
          <a:lstStyle/>
          <a:p>
            <a:pPr marL="0" indent="0">
              <a:buNone/>
            </a:pPr>
            <a:r>
              <a:rPr lang="en-US" dirty="0"/>
              <a:t>The dataset for this project was fetched from a folder with the source  path below: "C:\Users\USER\Desktop\projects_kitchen\automotive\used_cars_data.csv“. Below is also a snippet of the dataset.</a:t>
            </a:r>
          </a:p>
        </p:txBody>
      </p:sp>
      <p:pic>
        <p:nvPicPr>
          <p:cNvPr id="4" name="Picture 3">
            <a:extLst>
              <a:ext uri="{FF2B5EF4-FFF2-40B4-BE49-F238E27FC236}">
                <a16:creationId xmlns:a16="http://schemas.microsoft.com/office/drawing/2014/main" id="{934B3C15-A198-4442-C9EA-876945245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906" y="3429001"/>
            <a:ext cx="9728791" cy="3199742"/>
          </a:xfrm>
          <a:prstGeom prst="rect">
            <a:avLst/>
          </a:prstGeom>
        </p:spPr>
      </p:pic>
    </p:spTree>
    <p:extLst>
      <p:ext uri="{BB962C8B-B14F-4D97-AF65-F5344CB8AC3E}">
        <p14:creationId xmlns:p14="http://schemas.microsoft.com/office/powerpoint/2010/main" val="64356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MIGRATION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1951158"/>
            <a:ext cx="11430000" cy="1047224"/>
          </a:xfrm>
        </p:spPr>
        <p:txBody>
          <a:bodyPr/>
          <a:lstStyle/>
          <a:p>
            <a:pPr marL="0" indent="0">
              <a:buNone/>
            </a:pPr>
            <a:r>
              <a:rPr lang="en-US" dirty="0"/>
              <a:t>The dataset is then imported into Jupiter Notebook for further data analysis using </a:t>
            </a:r>
            <a:r>
              <a:rPr lang="en-US" dirty="0" err="1"/>
              <a:t>numpy</a:t>
            </a:r>
            <a:r>
              <a:rPr lang="en-US" dirty="0"/>
              <a:t>, pandas, matplotlib and seaborn libraries.</a:t>
            </a:r>
          </a:p>
        </p:txBody>
      </p:sp>
      <p:pic>
        <p:nvPicPr>
          <p:cNvPr id="5" name="Picture 4">
            <a:extLst>
              <a:ext uri="{FF2B5EF4-FFF2-40B4-BE49-F238E27FC236}">
                <a16:creationId xmlns:a16="http://schemas.microsoft.com/office/drawing/2014/main" id="{62B32C8F-001F-1EC7-FCC9-44B1B8EA85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6027" y="2796363"/>
            <a:ext cx="8601739" cy="4061637"/>
          </a:xfrm>
          <a:prstGeom prst="rect">
            <a:avLst/>
          </a:prstGeom>
        </p:spPr>
      </p:pic>
    </p:spTree>
    <p:extLst>
      <p:ext uri="{BB962C8B-B14F-4D97-AF65-F5344CB8AC3E}">
        <p14:creationId xmlns:p14="http://schemas.microsoft.com/office/powerpoint/2010/main" val="51285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2381776"/>
            <a:ext cx="11430000" cy="1047224"/>
          </a:xfrm>
        </p:spPr>
        <p:txBody>
          <a:bodyPr>
            <a:normAutofit lnSpcReduction="10000"/>
          </a:bodyPr>
          <a:lstStyle/>
          <a:p>
            <a:pPr marL="0" indent="0">
              <a:buNone/>
            </a:pPr>
            <a:r>
              <a:rPr lang="en-US" dirty="0">
                <a:latin typeface="+mj-lt"/>
              </a:rPr>
              <a:t>This next thing is to carry out the appropriate data cleaning. </a:t>
            </a:r>
            <a:r>
              <a:rPr lang="en-US" sz="1800" kern="100" dirty="0">
                <a:effectLst/>
                <a:latin typeface="+mj-lt"/>
                <a:ea typeface="Calibri" panose="020F0502020204030204" pitchFamily="34" charset="0"/>
                <a:cs typeface="Calibri" panose="020F0502020204030204" pitchFamily="34" charset="0"/>
              </a:rPr>
              <a:t>Data Cleaning is a fundamental aspect of data analysis. It sets the foundation for accurate uncovering of insights and decision-making.</a:t>
            </a:r>
          </a:p>
          <a:p>
            <a:pPr marL="0" indent="0">
              <a:buNone/>
            </a:pPr>
            <a:r>
              <a:rPr lang="en-US" sz="1800" kern="100" dirty="0">
                <a:effectLst/>
                <a:latin typeface="+mj-lt"/>
                <a:ea typeface="Calibri" panose="020F0502020204030204" pitchFamily="34" charset="0"/>
                <a:cs typeface="Calibri" panose="020F0502020204030204" pitchFamily="34" charset="0"/>
              </a:rPr>
              <a:t>(a).  Determining column headers and data type</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F0A1F17-33B0-79DF-8D94-D992474F6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499" y="3053833"/>
            <a:ext cx="3308350" cy="3727450"/>
          </a:xfrm>
          <a:prstGeom prst="rect">
            <a:avLst/>
          </a:prstGeom>
        </p:spPr>
      </p:pic>
    </p:spTree>
    <p:extLst>
      <p:ext uri="{BB962C8B-B14F-4D97-AF65-F5344CB8AC3E}">
        <p14:creationId xmlns:p14="http://schemas.microsoft.com/office/powerpoint/2010/main" val="223849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2143" y="2339163"/>
            <a:ext cx="11430000" cy="4071650"/>
          </a:xfrm>
        </p:spPr>
        <p:txBody>
          <a:bodyPr>
            <a:normAutofit/>
          </a:bodyPr>
          <a:lstStyle/>
          <a:p>
            <a:pPr marL="0" indent="0">
              <a:buNone/>
            </a:pPr>
            <a:r>
              <a:rPr lang="en-US" dirty="0">
                <a:latin typeface="+mj-lt"/>
              </a:rPr>
              <a:t>From the above, the dataset has been cleaned to have the following column headers with their corresponding data types: S/No, Year, Kilometer driven, with integers. Name, Location, Fuel type, Transmission, Owner type, etc. with object data type; and Seats and Price with float.</a:t>
            </a:r>
          </a:p>
          <a:p>
            <a:pPr marL="0" indent="0">
              <a:buNone/>
            </a:pPr>
            <a:r>
              <a:rPr lang="en-US" dirty="0">
                <a:latin typeface="+mj-lt"/>
              </a:rPr>
              <a:t>(b). Shape of dataset</a:t>
            </a:r>
          </a:p>
          <a:p>
            <a:pPr marL="0" indent="0">
              <a:buNone/>
            </a:pPr>
            <a:endParaRPr lang="en-US" dirty="0">
              <a:latin typeface="+mj-lt"/>
            </a:endParaRPr>
          </a:p>
          <a:p>
            <a:pPr marL="0" indent="0">
              <a:buNone/>
            </a:pPr>
            <a:endParaRPr lang="en-US" dirty="0">
              <a:latin typeface="+mj-lt"/>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kern="100" dirty="0">
              <a:latin typeface="+mj-lt"/>
              <a:ea typeface="Calibri" panose="020F0502020204030204" pitchFamily="34" charset="0"/>
              <a:cs typeface="Times New Roman" panose="02020603050405020304" pitchFamily="18" charset="0"/>
            </a:endParaRPr>
          </a:p>
          <a:p>
            <a:pPr marL="0" indent="0">
              <a:buNone/>
            </a:pPr>
            <a:r>
              <a:rPr lang="en-US" kern="100" dirty="0">
                <a:latin typeface="+mj-lt"/>
                <a:ea typeface="Calibri" panose="020F0502020204030204" pitchFamily="34" charset="0"/>
                <a:cs typeface="Times New Roman" panose="02020603050405020304" pitchFamily="18" charset="0"/>
              </a:rPr>
              <a:t>The dataset has 7253 rows and 14 columns.</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790735E5-36B2-8BB6-D28A-436274ACB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57" y="4035097"/>
            <a:ext cx="3988980" cy="998427"/>
          </a:xfrm>
          <a:prstGeom prst="rect">
            <a:avLst/>
          </a:prstGeom>
        </p:spPr>
      </p:pic>
    </p:spTree>
    <p:extLst>
      <p:ext uri="{BB962C8B-B14F-4D97-AF65-F5344CB8AC3E}">
        <p14:creationId xmlns:p14="http://schemas.microsoft.com/office/powerpoint/2010/main" val="120649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2143" y="5188688"/>
            <a:ext cx="11430000" cy="1669311"/>
          </a:xfrm>
        </p:spPr>
        <p:txBody>
          <a:bodyPr>
            <a:normAutofit/>
          </a:bodyPr>
          <a:lstStyle/>
          <a:p>
            <a:pPr marL="0" indent="0">
              <a:buNone/>
            </a:pPr>
            <a:endParaRPr lang="en-US" dirty="0">
              <a:latin typeface="+mj-lt"/>
            </a:endParaRPr>
          </a:p>
          <a:p>
            <a:pPr marL="0" indent="0">
              <a:buNone/>
            </a:pPr>
            <a:r>
              <a:rPr lang="en-US" dirty="0">
                <a:latin typeface="+mj-lt"/>
              </a:rPr>
              <a:t>(c). Check for missing values</a:t>
            </a: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kern="100" dirty="0">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1759152F-8A6F-A8B9-DFDF-ABE956153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99" y="2652084"/>
            <a:ext cx="5771553" cy="3758727"/>
          </a:xfrm>
          <a:prstGeom prst="rect">
            <a:avLst/>
          </a:prstGeom>
        </p:spPr>
      </p:pic>
    </p:spTree>
    <p:extLst>
      <p:ext uri="{BB962C8B-B14F-4D97-AF65-F5344CB8AC3E}">
        <p14:creationId xmlns:p14="http://schemas.microsoft.com/office/powerpoint/2010/main" val="396345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78981" y="2094613"/>
            <a:ext cx="11430000" cy="3742661"/>
          </a:xfrm>
        </p:spPr>
        <p:txBody>
          <a:bodyPr>
            <a:normAutofit lnSpcReduction="10000"/>
          </a:bodyPr>
          <a:lstStyle/>
          <a:p>
            <a:pPr marL="0" indent="0">
              <a:buNone/>
            </a:pPr>
            <a:endParaRPr lang="en-US" dirty="0"/>
          </a:p>
          <a:p>
            <a:pPr marL="0" indent="0">
              <a:buNone/>
            </a:pPr>
            <a:r>
              <a:rPr lang="en-US" dirty="0"/>
              <a:t>Only the Mileage, Engine, Power, Seats, New Price, and Price columns have missing values. Others do not have missing values</a:t>
            </a:r>
          </a:p>
          <a:p>
            <a:pPr marL="0" indent="0">
              <a:buNone/>
            </a:pPr>
            <a:r>
              <a:rPr lang="en-US" dirty="0"/>
              <a:t>(d). Replacement of values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From the above, the following were replaced.</a:t>
            </a:r>
          </a:p>
          <a:p>
            <a:pPr marL="0" indent="0">
              <a:buNone/>
            </a:pPr>
            <a:endParaRPr lang="en-US" dirty="0"/>
          </a:p>
        </p:txBody>
      </p:sp>
      <p:pic>
        <p:nvPicPr>
          <p:cNvPr id="6" name="Picture 5">
            <a:extLst>
              <a:ext uri="{FF2B5EF4-FFF2-40B4-BE49-F238E27FC236}">
                <a16:creationId xmlns:a16="http://schemas.microsoft.com/office/drawing/2014/main" id="{694700FD-E973-4CB0-1BD5-56C3AC1AD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653" y="3685363"/>
            <a:ext cx="4089400" cy="1168400"/>
          </a:xfrm>
          <a:prstGeom prst="rect">
            <a:avLst/>
          </a:prstGeom>
        </p:spPr>
      </p:pic>
    </p:spTree>
    <p:extLst>
      <p:ext uri="{BB962C8B-B14F-4D97-AF65-F5344CB8AC3E}">
        <p14:creationId xmlns:p14="http://schemas.microsoft.com/office/powerpoint/2010/main" val="265143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673</TotalTime>
  <Words>3125</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Courier New</vt:lpstr>
      <vt:lpstr>Wingdings</vt:lpstr>
      <vt:lpstr>Wingdings 2</vt:lpstr>
      <vt:lpstr>Quotable</vt:lpstr>
      <vt:lpstr>EXPLORATORY DATA ANALYSIS ON USED CARS </vt:lpstr>
      <vt:lpstr>TABLE OF CONTENTS</vt:lpstr>
      <vt:lpstr>BACKGROUND</vt:lpstr>
      <vt:lpstr>DATA COLLECTION</vt:lpstr>
      <vt:lpstr>DATA MIGRATION</vt:lpstr>
      <vt:lpstr>DATA TRANSFORMATION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12</cp:revision>
  <dcterms:created xsi:type="dcterms:W3CDTF">2024-10-08T00:19:56Z</dcterms:created>
  <dcterms:modified xsi:type="dcterms:W3CDTF">2024-11-04T21:04:38Z</dcterms:modified>
</cp:coreProperties>
</file>