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8" r:id="rId3"/>
    <p:sldId id="271" r:id="rId4"/>
    <p:sldId id="257" r:id="rId5"/>
    <p:sldId id="260" r:id="rId6"/>
    <p:sldId id="261" r:id="rId7"/>
    <p:sldId id="264" r:id="rId8"/>
    <p:sldId id="274" r:id="rId9"/>
    <p:sldId id="275" r:id="rId10"/>
    <p:sldId id="276" r:id="rId11"/>
    <p:sldId id="277" r:id="rId12"/>
    <p:sldId id="263"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F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029EB17-E3FA-4AF2-8B5E-047D08D1098A}" type="datetimeFigureOut">
              <a:rPr lang="en-US" smtClean="0"/>
              <a:t>2/23/2022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2AD160D-B30D-44BF-BED0-0F15C339D7AD}" type="slidenum">
              <a:rPr lang="en-US" smtClean="0"/>
              <a:t>‹#›</a:t>
            </a:fld>
            <a:endParaRPr lang="en-US"/>
          </a:p>
        </p:txBody>
      </p:sp>
    </p:spTree>
    <p:extLst>
      <p:ext uri="{BB962C8B-B14F-4D97-AF65-F5344CB8AC3E}">
        <p14:creationId xmlns:p14="http://schemas.microsoft.com/office/powerpoint/2010/main" val="1828725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EB17-E3FA-4AF2-8B5E-047D08D1098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58322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EB17-E3FA-4AF2-8B5E-047D08D1098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171909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29EB17-E3FA-4AF2-8B5E-047D08D1098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117547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29EB17-E3FA-4AF2-8B5E-047D08D1098A}"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23769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29EB17-E3FA-4AF2-8B5E-047D08D1098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251513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29EB17-E3FA-4AF2-8B5E-047D08D1098A}"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44112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29EB17-E3FA-4AF2-8B5E-047D08D1098A}"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271849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9EB17-E3FA-4AF2-8B5E-047D08D1098A}"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AD160D-B30D-44BF-BED0-0F15C339D7AD}" type="slidenum">
              <a:rPr lang="en-US" smtClean="0"/>
              <a:t>‹#›</a:t>
            </a:fld>
            <a:endParaRPr lang="en-US"/>
          </a:p>
        </p:txBody>
      </p:sp>
    </p:spTree>
    <p:extLst>
      <p:ext uri="{BB962C8B-B14F-4D97-AF65-F5344CB8AC3E}">
        <p14:creationId xmlns:p14="http://schemas.microsoft.com/office/powerpoint/2010/main" val="251329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029EB17-E3FA-4AF2-8B5E-047D08D1098A}"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2AD160D-B30D-44BF-BED0-0F15C339D7AD}" type="slidenum">
              <a:rPr lang="en-US" smtClean="0"/>
              <a:t>‹#›</a:t>
            </a:fld>
            <a:endParaRPr lang="en-US"/>
          </a:p>
        </p:txBody>
      </p:sp>
    </p:spTree>
    <p:extLst>
      <p:ext uri="{BB962C8B-B14F-4D97-AF65-F5344CB8AC3E}">
        <p14:creationId xmlns:p14="http://schemas.microsoft.com/office/powerpoint/2010/main" val="319670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029EB17-E3FA-4AF2-8B5E-047D08D1098A}" type="datetimeFigureOut">
              <a:rPr lang="en-US" smtClean="0"/>
              <a:t>2/23/2022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2AD160D-B30D-44BF-BED0-0F15C339D7AD}" type="slidenum">
              <a:rPr lang="en-US" smtClean="0"/>
              <a:t>‹#›</a:t>
            </a:fld>
            <a:endParaRPr lang="en-US"/>
          </a:p>
        </p:txBody>
      </p:sp>
    </p:spTree>
    <p:extLst>
      <p:ext uri="{BB962C8B-B14F-4D97-AF65-F5344CB8AC3E}">
        <p14:creationId xmlns:p14="http://schemas.microsoft.com/office/powerpoint/2010/main" val="286606464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029EB17-E3FA-4AF2-8B5E-047D08D1098A}" type="datetimeFigureOut">
              <a:rPr lang="en-US" smtClean="0"/>
              <a:t>2/23/2022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2AD160D-B30D-44BF-BED0-0F15C339D7AD}" type="slidenum">
              <a:rPr lang="en-US" smtClean="0"/>
              <a:t>‹#›</a:t>
            </a:fld>
            <a:endParaRPr lang="en-US"/>
          </a:p>
        </p:txBody>
      </p:sp>
    </p:spTree>
    <p:extLst>
      <p:ext uri="{BB962C8B-B14F-4D97-AF65-F5344CB8AC3E}">
        <p14:creationId xmlns:p14="http://schemas.microsoft.com/office/powerpoint/2010/main" val="2116585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2243D8-900D-4ED2-BC9C-E93929D6AEC4}"/>
              </a:ext>
            </a:extLst>
          </p:cNvPr>
          <p:cNvSpPr txBox="1"/>
          <p:nvPr/>
        </p:nvSpPr>
        <p:spPr>
          <a:xfrm>
            <a:off x="1203191" y="271463"/>
            <a:ext cx="9273693" cy="5838521"/>
          </a:xfrm>
          <a:prstGeom prst="rect">
            <a:avLst/>
          </a:prstGeom>
          <a:noFill/>
        </p:spPr>
        <p:txBody>
          <a:bodyPr wrap="none" rtlCol="0">
            <a:spAutoFit/>
          </a:bodyPr>
          <a:lstStyle/>
          <a:p>
            <a:pPr algn="ctr"/>
            <a:r>
              <a:rPr lang="en-US" sz="2200" b="1" dirty="0">
                <a:latin typeface="Times New Roman" panose="02020603050405020304" pitchFamily="18" charset="0"/>
                <a:cs typeface="Times New Roman" panose="02020603050405020304" pitchFamily="18" charset="0"/>
              </a:rPr>
              <a:t>AN </a:t>
            </a:r>
          </a:p>
          <a:p>
            <a:pPr algn="ctr"/>
            <a:r>
              <a:rPr lang="en-US" sz="2200" b="1" dirty="0">
                <a:latin typeface="Times New Roman" panose="02020603050405020304" pitchFamily="18" charset="0"/>
                <a:cs typeface="Times New Roman" panose="02020603050405020304" pitchFamily="18" charset="0"/>
              </a:rPr>
              <a:t>VISUALIZATION PRESENTATION </a:t>
            </a:r>
          </a:p>
          <a:p>
            <a:pPr algn="ctr"/>
            <a:r>
              <a:rPr lang="en-US" sz="2200" b="1" dirty="0">
                <a:latin typeface="Times New Roman" panose="02020603050405020304" pitchFamily="18" charset="0"/>
                <a:cs typeface="Times New Roman" panose="02020603050405020304" pitchFamily="18" charset="0"/>
              </a:rPr>
              <a:t>ON </a:t>
            </a:r>
          </a:p>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HAMOYE INTERNSHIP Project</a:t>
            </a:r>
          </a:p>
          <a:p>
            <a:pPr algn="ctr"/>
            <a:endParaRPr lang="en-US" sz="2200"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TITLE: </a:t>
            </a:r>
            <a:r>
              <a:rPr lang="en-US" sz="3200" b="1" dirty="0">
                <a:effectLst/>
                <a:latin typeface="Times New Roman" panose="02020603050405020304" pitchFamily="18" charset="0"/>
                <a:ea typeface="Times New Roman" panose="02020603050405020304" pitchFamily="18" charset="0"/>
              </a:rPr>
              <a:t>COVID CLINICAL TRIALS EDA</a:t>
            </a:r>
            <a:endParaRPr lang="en-US" sz="3200" b="1"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ctr"/>
            <a:endParaRPr lang="en-US" sz="2200" b="1"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BY:</a:t>
            </a:r>
          </a:p>
          <a:p>
            <a:pPr algn="ct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TEAM DIMENSIONALITY REDUCTION</a:t>
            </a:r>
          </a:p>
          <a:p>
            <a:pPr algn="ctr"/>
            <a:endParaRPr lang="en-US" sz="2200" dirty="0">
              <a:latin typeface="Times New Roman" panose="02020603050405020304" pitchFamily="18" charset="0"/>
              <a:cs typeface="Times New Roman" panose="02020603050405020304" pitchFamily="18" charset="0"/>
            </a:endParaRPr>
          </a:p>
          <a:p>
            <a:pPr algn="ctr"/>
            <a:endParaRPr lang="en-US" sz="2200" dirty="0">
              <a:latin typeface="Times New Roman" panose="02020603050405020304" pitchFamily="18" charset="0"/>
              <a:cs typeface="Times New Roman" panose="02020603050405020304" pitchFamily="18" charset="0"/>
            </a:endParaRPr>
          </a:p>
          <a:p>
            <a:pPr algn="r">
              <a:lnSpc>
                <a:spcPct val="170000"/>
              </a:lnSpc>
            </a:pPr>
            <a:r>
              <a:rPr lang="en-US" sz="2200" dirty="0">
                <a:latin typeface="Times New Roman" panose="02020603050405020304" pitchFamily="18" charset="0"/>
                <a:cs typeface="Times New Roman" panose="02020603050405020304" pitchFamily="18" charset="0"/>
              </a:rPr>
              <a:t>28</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February, 2022.</a:t>
            </a:r>
          </a:p>
          <a:p>
            <a:endParaRPr lang="en-US" dirty="0"/>
          </a:p>
        </p:txBody>
      </p:sp>
    </p:spTree>
    <p:extLst>
      <p:ext uri="{BB962C8B-B14F-4D97-AF65-F5344CB8AC3E}">
        <p14:creationId xmlns:p14="http://schemas.microsoft.com/office/powerpoint/2010/main" val="289722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2024-9EB5-431B-A84E-B7EC928D4F17}"/>
              </a:ext>
            </a:extLst>
          </p:cNvPr>
          <p:cNvSpPr>
            <a:spLocks noGrp="1"/>
          </p:cNvSpPr>
          <p:nvPr>
            <p:ph type="title"/>
          </p:nvPr>
        </p:nvSpPr>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INSIGHT</a:t>
            </a:r>
          </a:p>
        </p:txBody>
      </p:sp>
      <p:sp>
        <p:nvSpPr>
          <p:cNvPr id="4" name="Text Placeholder 3">
            <a:extLst>
              <a:ext uri="{FF2B5EF4-FFF2-40B4-BE49-F238E27FC236}">
                <a16:creationId xmlns:a16="http://schemas.microsoft.com/office/drawing/2014/main" id="{7D799B69-26A8-45A5-9A42-92B35BA48DB3}"/>
              </a:ext>
            </a:extLst>
          </p:cNvPr>
          <p:cNvSpPr>
            <a:spLocks noGrp="1"/>
          </p:cNvSpPr>
          <p:nvPr>
            <p:ph type="body" sz="half" idx="2"/>
          </p:nvPr>
        </p:nvSpPr>
        <p:spPr>
          <a:xfrm>
            <a:off x="8261404" y="2733341"/>
            <a:ext cx="3398520" cy="3126987"/>
          </a:xfrm>
        </p:spPr>
        <p:txBody>
          <a:bodyPr>
            <a:no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Most Studies are observational, interventional</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Rarely do studies follow Expanded Access methods</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93C9DE-C2BE-4494-9D6D-7BC3226C14CA}"/>
              </a:ext>
            </a:extLst>
          </p:cNvPr>
          <p:cNvSpPr txBox="1"/>
          <p:nvPr/>
        </p:nvSpPr>
        <p:spPr>
          <a:xfrm>
            <a:off x="2036644" y="214313"/>
            <a:ext cx="2718950" cy="492443"/>
          </a:xfrm>
          <a:prstGeom prst="rect">
            <a:avLst/>
          </a:prstGeom>
          <a:noFill/>
        </p:spPr>
        <p:txBody>
          <a:bodyPr wrap="none" rtlCol="0">
            <a:spAutoFit/>
          </a:bodyPr>
          <a:lstStyle/>
          <a:p>
            <a:pPr algn="ctr"/>
            <a:r>
              <a:rPr lang="en-US" sz="2600" dirty="0">
                <a:solidFill>
                  <a:srgbClr val="00B0F0"/>
                </a:solidFill>
                <a:latin typeface="Times New Roman" panose="02020603050405020304" pitchFamily="18" charset="0"/>
                <a:cs typeface="Times New Roman" panose="02020603050405020304" pitchFamily="18" charset="0"/>
              </a:rPr>
              <a:t>VISUALIZATION</a:t>
            </a:r>
          </a:p>
        </p:txBody>
      </p:sp>
      <p:pic>
        <p:nvPicPr>
          <p:cNvPr id="10" name="Content Placeholder 9">
            <a:extLst>
              <a:ext uri="{FF2B5EF4-FFF2-40B4-BE49-F238E27FC236}">
                <a16:creationId xmlns:a16="http://schemas.microsoft.com/office/drawing/2014/main" id="{B7F7CBD0-37F7-4F2D-8A9C-B9AAB9BC6BE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172" t="18180" r="12500" b="8763"/>
          <a:stretch/>
        </p:blipFill>
        <p:spPr>
          <a:xfrm>
            <a:off x="148827" y="1260924"/>
            <a:ext cx="7241384" cy="3896864"/>
          </a:xfrm>
        </p:spPr>
      </p:pic>
    </p:spTree>
    <p:extLst>
      <p:ext uri="{BB962C8B-B14F-4D97-AF65-F5344CB8AC3E}">
        <p14:creationId xmlns:p14="http://schemas.microsoft.com/office/powerpoint/2010/main" val="388694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2024-9EB5-431B-A84E-B7EC928D4F17}"/>
              </a:ext>
            </a:extLst>
          </p:cNvPr>
          <p:cNvSpPr>
            <a:spLocks noGrp="1"/>
          </p:cNvSpPr>
          <p:nvPr>
            <p:ph type="title"/>
          </p:nvPr>
        </p:nvSpPr>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INSIGHT</a:t>
            </a:r>
          </a:p>
        </p:txBody>
      </p:sp>
      <p:sp>
        <p:nvSpPr>
          <p:cNvPr id="4" name="Text Placeholder 3">
            <a:extLst>
              <a:ext uri="{FF2B5EF4-FFF2-40B4-BE49-F238E27FC236}">
                <a16:creationId xmlns:a16="http://schemas.microsoft.com/office/drawing/2014/main" id="{7D799B69-26A8-45A5-9A42-92B35BA48DB3}"/>
              </a:ext>
            </a:extLst>
          </p:cNvPr>
          <p:cNvSpPr>
            <a:spLocks noGrp="1"/>
          </p:cNvSpPr>
          <p:nvPr>
            <p:ph type="body" sz="half" idx="2"/>
          </p:nvPr>
        </p:nvSpPr>
        <p:spPr>
          <a:xfrm>
            <a:off x="8261404" y="2733341"/>
            <a:ext cx="3398520" cy="3126987"/>
          </a:xfrm>
        </p:spPr>
        <p:txBody>
          <a:bodyPr>
            <a:no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United States ranks top in the list of locations where the covid clinical trials are carried out.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Seconded by France and Italy. </a:t>
            </a:r>
          </a:p>
          <a:p>
            <a:pPr marL="342900" indent="-342900"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Countries in the OTHER</a:t>
            </a:r>
            <a:r>
              <a:rPr lang="en-US" sz="2000" dirty="0">
                <a:solidFill>
                  <a:schemeClr val="tx1"/>
                </a:solidFill>
                <a:latin typeface="Times New Roman" panose="02020603050405020304" pitchFamily="18" charset="0"/>
                <a:cs typeface="Times New Roman" panose="02020603050405020304" pitchFamily="18" charset="0"/>
              </a:rPr>
              <a:t>S cluster are countries with less than 5 re-entries throughout the data</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93C9DE-C2BE-4494-9D6D-7BC3226C14CA}"/>
              </a:ext>
            </a:extLst>
          </p:cNvPr>
          <p:cNvSpPr txBox="1"/>
          <p:nvPr/>
        </p:nvSpPr>
        <p:spPr>
          <a:xfrm>
            <a:off x="2036644" y="214313"/>
            <a:ext cx="2718950" cy="492443"/>
          </a:xfrm>
          <a:prstGeom prst="rect">
            <a:avLst/>
          </a:prstGeom>
          <a:noFill/>
        </p:spPr>
        <p:txBody>
          <a:bodyPr wrap="none" rtlCol="0">
            <a:spAutoFit/>
          </a:bodyPr>
          <a:lstStyle/>
          <a:p>
            <a:pPr algn="ctr"/>
            <a:r>
              <a:rPr lang="en-US" sz="2600" dirty="0">
                <a:solidFill>
                  <a:srgbClr val="00B0F0"/>
                </a:solidFill>
                <a:latin typeface="Times New Roman" panose="02020603050405020304" pitchFamily="18" charset="0"/>
                <a:cs typeface="Times New Roman" panose="02020603050405020304" pitchFamily="18" charset="0"/>
              </a:rPr>
              <a:t>VISUALIZATION</a:t>
            </a:r>
          </a:p>
        </p:txBody>
      </p:sp>
      <p:pic>
        <p:nvPicPr>
          <p:cNvPr id="7" name="Content Placeholder 6">
            <a:extLst>
              <a:ext uri="{FF2B5EF4-FFF2-40B4-BE49-F238E27FC236}">
                <a16:creationId xmlns:a16="http://schemas.microsoft.com/office/drawing/2014/main" id="{3D83297E-718B-421B-9EBF-0F849F9863A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72" t="16511" r="12501" b="15539"/>
          <a:stretch/>
        </p:blipFill>
        <p:spPr>
          <a:xfrm>
            <a:off x="561712" y="1157288"/>
            <a:ext cx="6872814" cy="3814762"/>
          </a:xfrm>
        </p:spPr>
      </p:pic>
    </p:spTree>
    <p:extLst>
      <p:ext uri="{BB962C8B-B14F-4D97-AF65-F5344CB8AC3E}">
        <p14:creationId xmlns:p14="http://schemas.microsoft.com/office/powerpoint/2010/main" val="170321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924B-B6FA-414E-9040-11DCBAA70CD6}"/>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ALLOCATION OF WORK</a:t>
            </a:r>
          </a:p>
        </p:txBody>
      </p:sp>
      <p:sp>
        <p:nvSpPr>
          <p:cNvPr id="3" name="Content Placeholder 2">
            <a:extLst>
              <a:ext uri="{FF2B5EF4-FFF2-40B4-BE49-F238E27FC236}">
                <a16:creationId xmlns:a16="http://schemas.microsoft.com/office/drawing/2014/main" id="{69403485-7C7F-4295-B4FE-E7C2954BA344}"/>
              </a:ext>
            </a:extLst>
          </p:cNvPr>
          <p:cNvSpPr>
            <a:spLocks noGrp="1"/>
          </p:cNvSpPr>
          <p:nvPr>
            <p:ph idx="1"/>
          </p:nvPr>
        </p:nvSpPr>
        <p:spPr/>
        <p:txBody>
          <a:bodyPr>
            <a:noAutofit/>
          </a:bodyPr>
          <a:lstStyle/>
          <a:p>
            <a:pPr marL="0" indent="0" algn="just">
              <a:buNone/>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48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EADA-448D-4B53-96EB-CC2ADDEEF2C7}"/>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0383976-AD6B-4D81-B392-3912C0FA4463}"/>
              </a:ext>
            </a:extLst>
          </p:cNvPr>
          <p:cNvSpPr>
            <a:spLocks noGrp="1"/>
          </p:cNvSpPr>
          <p:nvPr>
            <p:ph idx="1"/>
          </p:nvPr>
        </p:nvSpPr>
        <p:spPr>
          <a:xfrm>
            <a:off x="650488" y="1920034"/>
            <a:ext cx="10753725" cy="3766185"/>
          </a:xfrm>
        </p:spPr>
        <p:txBody>
          <a:bodyPr>
            <a:noAutofit/>
          </a:bodyPr>
          <a:lstStyle/>
          <a:p>
            <a:pPr algn="just"/>
            <a:r>
              <a:rPr lang="en-GB" sz="1800" b="0" i="0">
                <a:solidFill>
                  <a:schemeClr val="bg1"/>
                </a:solidFill>
                <a:effectLst/>
                <a:latin typeface="Georgia" panose="02040502050405020303" pitchFamily="18" charset="0"/>
              </a:rPr>
              <a:t>COVID-19 trials completed during the first 6 months of the pandemic did not consistently yield rapid results in the literature or on clinical trial registries. Our findings suggest that the COVID-19 response may be seeing quicker results disclosure compared with non-emergency conditions.</a:t>
            </a:r>
            <a:endParaRPr lang="en-GB" sz="1800" dirty="0">
              <a:solidFill>
                <a:schemeClr val="bg1"/>
              </a:solidFill>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407650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AD6CC9-2613-4915-A0ED-252398DBD069}"/>
              </a:ext>
            </a:extLst>
          </p:cNvPr>
          <p:cNvPicPr>
            <a:picLocks noChangeAspect="1"/>
          </p:cNvPicPr>
          <p:nvPr/>
        </p:nvPicPr>
        <p:blipFill>
          <a:blip r:embed="rId2"/>
          <a:stretch>
            <a:fillRect/>
          </a:stretch>
        </p:blipFill>
        <p:spPr>
          <a:xfrm>
            <a:off x="11127561" y="271463"/>
            <a:ext cx="647868" cy="567323"/>
          </a:xfrm>
          <a:prstGeom prst="rect">
            <a:avLst/>
          </a:prstGeom>
        </p:spPr>
      </p:pic>
      <p:sp>
        <p:nvSpPr>
          <p:cNvPr id="3" name="TextBox 2">
            <a:extLst>
              <a:ext uri="{FF2B5EF4-FFF2-40B4-BE49-F238E27FC236}">
                <a16:creationId xmlns:a16="http://schemas.microsoft.com/office/drawing/2014/main" id="{6C9F819A-0B77-4ABD-A324-A81526950F4F}"/>
              </a:ext>
            </a:extLst>
          </p:cNvPr>
          <p:cNvSpPr txBox="1"/>
          <p:nvPr/>
        </p:nvSpPr>
        <p:spPr>
          <a:xfrm>
            <a:off x="3384360" y="1074509"/>
            <a:ext cx="5423280" cy="4708981"/>
          </a:xfrm>
          <a:prstGeom prst="rect">
            <a:avLst/>
          </a:prstGeom>
          <a:noFill/>
        </p:spPr>
        <p:txBody>
          <a:bodyPr wrap="none" rtlCol="0">
            <a:spAutoFit/>
          </a:bodyPr>
          <a:lstStyle/>
          <a:p>
            <a:pPr algn="ctr"/>
            <a:r>
              <a:rPr lang="en-US" sz="6000" b="1" dirty="0">
                <a:solidFill>
                  <a:schemeClr val="bg1"/>
                </a:solidFill>
                <a:latin typeface="Times New Roman" panose="02020603050405020304" pitchFamily="18" charset="0"/>
                <a:cs typeface="Times New Roman" panose="02020603050405020304" pitchFamily="18" charset="0"/>
              </a:rPr>
              <a:t>THANK YOU</a:t>
            </a:r>
          </a:p>
          <a:p>
            <a:pPr algn="ctr"/>
            <a:endParaRPr lang="en-US" sz="6000" b="1" dirty="0">
              <a:solidFill>
                <a:schemeClr val="bg1"/>
              </a:solidFill>
              <a:latin typeface="Times New Roman" panose="02020603050405020304" pitchFamily="18" charset="0"/>
              <a:cs typeface="Times New Roman" panose="02020603050405020304" pitchFamily="18" charset="0"/>
            </a:endParaRPr>
          </a:p>
          <a:p>
            <a:pPr algn="ctr"/>
            <a:r>
              <a:rPr lang="en-US" sz="6000" b="1" dirty="0">
                <a:solidFill>
                  <a:schemeClr val="bg1"/>
                </a:solidFill>
                <a:latin typeface="Times New Roman" panose="02020603050405020304" pitchFamily="18" charset="0"/>
                <a:cs typeface="Times New Roman" panose="02020603050405020304" pitchFamily="18" charset="0"/>
              </a:rPr>
              <a:t>FOR</a:t>
            </a:r>
          </a:p>
          <a:p>
            <a:pPr algn="ctr"/>
            <a:endParaRPr lang="en-US" sz="6000" b="1" dirty="0">
              <a:solidFill>
                <a:schemeClr val="bg1"/>
              </a:solidFill>
              <a:latin typeface="Times New Roman" panose="02020603050405020304" pitchFamily="18" charset="0"/>
              <a:cs typeface="Times New Roman" panose="02020603050405020304" pitchFamily="18" charset="0"/>
            </a:endParaRPr>
          </a:p>
          <a:p>
            <a:pPr algn="ctr"/>
            <a:r>
              <a:rPr lang="en-US" sz="6000" b="1" dirty="0">
                <a:solidFill>
                  <a:schemeClr val="bg1"/>
                </a:solidFill>
                <a:latin typeface="Times New Roman" panose="02020603050405020304" pitchFamily="18" charset="0"/>
                <a:cs typeface="Times New Roman" panose="02020603050405020304" pitchFamily="18" charset="0"/>
              </a:rPr>
              <a:t>LISTENING !!!</a:t>
            </a:r>
          </a:p>
        </p:txBody>
      </p:sp>
    </p:spTree>
    <p:extLst>
      <p:ext uri="{BB962C8B-B14F-4D97-AF65-F5344CB8AC3E}">
        <p14:creationId xmlns:p14="http://schemas.microsoft.com/office/powerpoint/2010/main" val="2800518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1F71-2636-0246-83B4-C4F9AFCAE7CD}"/>
              </a:ext>
            </a:extLst>
          </p:cNvPr>
          <p:cNvSpPr>
            <a:spLocks noGrp="1"/>
          </p:cNvSpPr>
          <p:nvPr>
            <p:ph type="title"/>
          </p:nvPr>
        </p:nvSpPr>
        <p:spPr/>
        <p:txBody>
          <a:bodyPr/>
          <a:lstStyle/>
          <a:p>
            <a:r>
              <a:rPr lang="en-GB"/>
              <a:t>PRESENTED BY:</a:t>
            </a:r>
            <a:endParaRPr lang="en-US"/>
          </a:p>
        </p:txBody>
      </p:sp>
      <p:sp>
        <p:nvSpPr>
          <p:cNvPr id="3" name="Content Placeholder 2">
            <a:extLst>
              <a:ext uri="{FF2B5EF4-FFF2-40B4-BE49-F238E27FC236}">
                <a16:creationId xmlns:a16="http://schemas.microsoft.com/office/drawing/2014/main" id="{FDC525DA-FD76-8542-A97E-F1C82B0CCEE8}"/>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398549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77E5-5F7B-4B45-BA99-1256896CD16C}"/>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7771B93-4C7E-4E93-A387-0ADDB2BBA08C}"/>
              </a:ext>
            </a:extLst>
          </p:cNvPr>
          <p:cNvSpPr>
            <a:spLocks noGrp="1"/>
          </p:cNvSpPr>
          <p:nvPr>
            <p:ph idx="1"/>
          </p:nvPr>
        </p:nvSpPr>
        <p:spPr>
          <a:xfrm>
            <a:off x="657224" y="1925954"/>
            <a:ext cx="10753725" cy="4660583"/>
          </a:xfrm>
        </p:spPr>
        <p:txBody>
          <a:bodyPr>
            <a:normAutofit/>
          </a:bodyPr>
          <a:lstStyle/>
          <a:p>
            <a:pPr marL="0" marR="91440" indent="0" algn="just">
              <a:lnSpc>
                <a:spcPct val="200000"/>
              </a:lnSpc>
              <a:spcBef>
                <a:spcPts val="100"/>
              </a:spcBef>
              <a:spcAft>
                <a:spcPts val="100"/>
              </a:spcAft>
              <a:buNone/>
              <a:tabLst>
                <a:tab pos="2343150" algn="l"/>
              </a:tabLst>
            </a:pPr>
            <a:r>
              <a:rPr lang="en-US" sz="1600" b="0" i="0" dirty="0">
                <a:solidFill>
                  <a:schemeClr val="bg1"/>
                </a:solidFill>
                <a:effectLst/>
                <a:latin typeface="Georgia" panose="02040502050405020303" pitchFamily="18" charset="0"/>
              </a:rPr>
              <a:t>The COVID-19 pandemic has presented unique challenges for the clinical trial community, both in the rapid establishment of COVID-19 clinical trials and many existing non-COVID-19 studies either being temporarily paused (whether that is a complete pause or pause in some activities) and/or adapting their processes. Trial managers have played a key role in decision-making, undertaking risk assessments and adapting trial processes, working closely with other members of the research team. </a:t>
            </a:r>
            <a:r>
              <a:rPr lang="en-US" sz="1400" b="0" i="0" dirty="0">
                <a:solidFill>
                  <a:schemeClr val="bg1"/>
                </a:solidFill>
                <a:effectLst/>
                <a:latin typeface="Georgia" panose="02040502050405020303" pitchFamily="18" charset="0"/>
              </a:rPr>
              <a:t>The COVID-19 pandemic has resulted in huge changes to the way in which clinical trials are conducted. All communication has been virtual with trial managers utilizing a range of platforms to hold important discussions with trial management groups, independent oversight committees, sites, sponsors, funders and, in some cases, participants. Having so rapidly altered many trial processes during earlier stages of the pandemic, trial management teams now need to carefully consider how to approach re-starting their trials. </a:t>
            </a:r>
          </a:p>
          <a:p>
            <a:pPr marL="0" marR="91440" indent="0" algn="just">
              <a:lnSpc>
                <a:spcPct val="200000"/>
              </a:lnSpc>
              <a:spcBef>
                <a:spcPts val="100"/>
              </a:spcBef>
              <a:spcAft>
                <a:spcPts val="100"/>
              </a:spcAft>
              <a:buNone/>
              <a:tabLst>
                <a:tab pos="2343150" algn="l"/>
              </a:tabLst>
            </a:pPr>
            <a:endParaRPr lang="en-GB"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66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77E5-5F7B-4B45-BA99-1256896CD16C}"/>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C7771B93-4C7E-4E93-A387-0ADDB2BBA08C}"/>
              </a:ext>
            </a:extLst>
          </p:cNvPr>
          <p:cNvSpPr>
            <a:spLocks noGrp="1"/>
          </p:cNvSpPr>
          <p:nvPr>
            <p:ph idx="1"/>
          </p:nvPr>
        </p:nvSpPr>
        <p:spPr>
          <a:xfrm>
            <a:off x="657224" y="1925954"/>
            <a:ext cx="10753725" cy="4660583"/>
          </a:xfrm>
        </p:spPr>
        <p:txBody>
          <a:bodyPr>
            <a:normAutofit/>
          </a:bodyPr>
          <a:lstStyle/>
          <a:p>
            <a:pPr marL="0" marR="91440" indent="0" algn="just">
              <a:lnSpc>
                <a:spcPct val="200000"/>
              </a:lnSpc>
              <a:spcBef>
                <a:spcPts val="100"/>
              </a:spcBef>
              <a:spcAft>
                <a:spcPts val="100"/>
              </a:spcAft>
              <a:buNone/>
              <a:tabLst>
                <a:tab pos="2343150" algn="l"/>
              </a:tabLst>
            </a:pPr>
            <a:r>
              <a:rPr lang="en-US" sz="1800" dirty="0">
                <a:solidFill>
                  <a:schemeClr val="bg1"/>
                </a:solidFill>
                <a:latin typeface="Georgia" panose="02040502050405020303" pitchFamily="18" charset="0"/>
              </a:rPr>
              <a:t>The Covid Clinical Trials Dataset</a:t>
            </a:r>
            <a:r>
              <a:rPr lang="en-US" sz="1800" b="0" i="0" dirty="0">
                <a:solidFill>
                  <a:schemeClr val="bg1"/>
                </a:solidFill>
                <a:effectLst/>
                <a:latin typeface="Georgia" panose="02040502050405020303" pitchFamily="18" charset="0"/>
              </a:rPr>
              <a:t> is a randomized controlled trial among adults (≥18-year-old) hospitalized for COVID-19. This study is an adaptive, randomized, open or blinded, depending on the drug to be evaluated, clinical trial to evaluate the safety and efficacy of possible therapeutic agents in hospitalized adult patients diagnosed with COVID-19. </a:t>
            </a:r>
            <a:endParaRPr lang="en-GB" sz="1800" dirty="0">
              <a:solidFill>
                <a:schemeClr val="bg1"/>
              </a:solidFill>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56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52A7-D164-4EF7-99B1-3A43520B49A0}"/>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WORKFLOW</a:t>
            </a:r>
          </a:p>
        </p:txBody>
      </p:sp>
      <p:sp>
        <p:nvSpPr>
          <p:cNvPr id="3" name="Content Placeholder 2">
            <a:extLst>
              <a:ext uri="{FF2B5EF4-FFF2-40B4-BE49-F238E27FC236}">
                <a16:creationId xmlns:a16="http://schemas.microsoft.com/office/drawing/2014/main" id="{D028317D-75F1-4051-89C0-8E41F83123A3}"/>
              </a:ext>
            </a:extLst>
          </p:cNvPr>
          <p:cNvSpPr>
            <a:spLocks noGrp="1"/>
          </p:cNvSpPr>
          <p:nvPr>
            <p:ph idx="1"/>
          </p:nvPr>
        </p:nvSpPr>
        <p:spPr>
          <a:xfrm>
            <a:off x="676274" y="1783609"/>
            <a:ext cx="10753725" cy="4574858"/>
          </a:xfrm>
        </p:spPr>
        <p:txBody>
          <a:bodyPr>
            <a:noAutofit/>
          </a:bodyPr>
          <a:lstStyle/>
          <a:p>
            <a:pPr lvl="1" algn="just">
              <a:lnSpc>
                <a:spcPct val="150000"/>
              </a:lnSpc>
              <a:spcBef>
                <a:spcPts val="0"/>
              </a:spcBef>
              <a:buSzPts val="1200"/>
              <a:buFont typeface="Arial" panose="020B0604020202020204" pitchFamily="34" charset="0"/>
              <a:buChar char="•"/>
            </a:pP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Data Cleaning:</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dirty="0">
                <a:solidFill>
                  <a:schemeClr val="bg1"/>
                </a:solidFill>
                <a:effectLst/>
                <a:latin typeface="Georgia" panose="02040502050405020303" pitchFamily="18" charset="0"/>
              </a:rPr>
              <a:t>Data cleaning is the process of preparing data for analysis by removing or modifying data that is incorrect, incomplete, irrelevant, duplicated, or improperly formatted.</a:t>
            </a:r>
          </a:p>
          <a:p>
            <a:pPr marL="4572" lvl="1" indent="0" algn="just">
              <a:lnSpc>
                <a:spcPct val="150000"/>
              </a:lnSpc>
              <a:spcBef>
                <a:spcPts val="0"/>
              </a:spcBef>
              <a:buSzPts val="1200"/>
              <a:buNone/>
            </a:pPr>
            <a:endParaRPr lang="en-US" sz="1800" dirty="0">
              <a:solidFill>
                <a:schemeClr val="bg1"/>
              </a:solidFill>
              <a:latin typeface="Georgia" panose="02040502050405020303" pitchFamily="18" charset="0"/>
              <a:ea typeface="Calibri" panose="020F0502020204030204" pitchFamily="34" charset="0"/>
              <a:cs typeface="Times New Roman" panose="02020603050405020304" pitchFamily="18" charset="0"/>
            </a:endParaRPr>
          </a:p>
          <a:p>
            <a:pPr lvl="1" algn="just">
              <a:lnSpc>
                <a:spcPct val="150000"/>
              </a:lnSpc>
              <a:spcBef>
                <a:spcPts val="0"/>
              </a:spcBef>
              <a:buSzPts val="1200"/>
              <a:buFont typeface="Arial" panose="020B0604020202020204" pitchFamily="34" charset="0"/>
              <a:buChar char="•"/>
            </a:pPr>
            <a:r>
              <a:rPr lang="en-US" sz="2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Dimensionality/Feature Reduction</a:t>
            </a: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600" b="0" i="0" dirty="0">
                <a:solidFill>
                  <a:srgbClr val="202124"/>
                </a:solidFill>
                <a:effectLst/>
                <a:latin typeface="arial" panose="020B0604020202020204" pitchFamily="34" charset="0"/>
              </a:rPr>
              <a:t> </a:t>
            </a:r>
            <a:r>
              <a:rPr lang="en-US" sz="1800" i="0" dirty="0">
                <a:solidFill>
                  <a:schemeClr val="bg1"/>
                </a:solidFill>
                <a:effectLst/>
                <a:latin typeface="Georgia" panose="02040502050405020303" pitchFamily="18" charset="0"/>
              </a:rPr>
              <a:t>refers to techniques that reduce the number of input variables in a dataset.</a:t>
            </a:r>
          </a:p>
          <a:p>
            <a:pPr marL="4572" lvl="1" indent="0" algn="just">
              <a:lnSpc>
                <a:spcPct val="150000"/>
              </a:lnSpc>
              <a:spcBef>
                <a:spcPts val="0"/>
              </a:spcBef>
              <a:buSzPts val="1200"/>
              <a:buNone/>
            </a:pPr>
            <a:endParaRPr lang="en-US" sz="1800" dirty="0">
              <a:solidFill>
                <a:schemeClr val="bg1"/>
              </a:solidFill>
              <a:latin typeface="Georgia" panose="02040502050405020303" pitchFamily="18" charset="0"/>
              <a:ea typeface="Calibri" panose="020F0502020204030204" pitchFamily="34" charset="0"/>
              <a:cs typeface="Times New Roman" panose="02020603050405020304" pitchFamily="18" charset="0"/>
            </a:endParaRPr>
          </a:p>
          <a:p>
            <a:pPr lvl="1" algn="just">
              <a:lnSpc>
                <a:spcPct val="150000"/>
              </a:lnSpc>
              <a:spcBef>
                <a:spcPts val="0"/>
              </a:spcBef>
              <a:buSzPts val="1200"/>
              <a:buFont typeface="Arial" panose="020B0604020202020204" pitchFamily="34" charset="0"/>
              <a:buChar char="•"/>
            </a:pP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Exploratory Data Analysis:</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dirty="0">
                <a:solidFill>
                  <a:schemeClr val="bg1"/>
                </a:solidFill>
                <a:effectLst/>
                <a:latin typeface="Georgia" panose="02040502050405020303" pitchFamily="18" charset="0"/>
              </a:rPr>
              <a:t>to analyze and investigate data sets and summarize their main characteristics, often employing data visualization methods.</a:t>
            </a:r>
          </a:p>
          <a:p>
            <a:pPr marL="4572" lvl="1" indent="0" algn="just">
              <a:lnSpc>
                <a:spcPct val="150000"/>
              </a:lnSpc>
              <a:spcBef>
                <a:spcPts val="0"/>
              </a:spcBef>
              <a:buSzPts val="1200"/>
              <a:buNone/>
            </a:pPr>
            <a:endParaRPr lang="en-US" sz="1800" b="0" i="0" dirty="0">
              <a:solidFill>
                <a:schemeClr val="bg1"/>
              </a:solidFill>
              <a:effectLst/>
              <a:latin typeface="Georgia" panose="02040502050405020303" pitchFamily="18" charset="0"/>
            </a:endParaRPr>
          </a:p>
          <a:p>
            <a:pPr lvl="1" algn="just">
              <a:lnSpc>
                <a:spcPct val="150000"/>
              </a:lnSpc>
              <a:spcBef>
                <a:spcPts val="0"/>
              </a:spcBef>
              <a:buSzPts val="1200"/>
              <a:buFont typeface="Arial" panose="020B0604020202020204" pitchFamily="34" charset="0"/>
              <a:buChar char="•"/>
            </a:pPr>
            <a:r>
              <a:rPr lang="en-US"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Visualization: </a:t>
            </a:r>
            <a:r>
              <a:rPr lang="en-US" sz="1800" i="0" dirty="0">
                <a:solidFill>
                  <a:schemeClr val="bg1"/>
                </a:solidFill>
                <a:effectLst/>
                <a:latin typeface="Georgia" panose="02040502050405020303" pitchFamily="18" charset="0"/>
              </a:rPr>
              <a:t>Data visualization is the graphical representation of information and data.</a:t>
            </a:r>
            <a:endParaRPr lang="en-US" sz="1800" dirty="0">
              <a:solidFill>
                <a:schemeClr val="bg1"/>
              </a:solidFill>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187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C44E-703C-47EC-82DB-D9227F059601}"/>
              </a:ext>
            </a:extLst>
          </p:cNvPr>
          <p:cNvSpPr>
            <a:spLocks noGrp="1"/>
          </p:cNvSpPr>
          <p:nvPr>
            <p:ph type="title"/>
          </p:nvPr>
        </p:nvSpPr>
        <p:spPr/>
        <p:txBody>
          <a:bodyPr>
            <a:normAutofit/>
          </a:bodyPr>
          <a:lstStyle/>
          <a:p>
            <a:pPr algn="just"/>
            <a:r>
              <a:rPr lang="en-US" sz="4000" dirty="0">
                <a:solidFill>
                  <a:srgbClr val="00B0F0"/>
                </a:solidFill>
                <a:latin typeface="Times New Roman" panose="02020603050405020304" pitchFamily="18" charset="0"/>
                <a:cs typeface="Times New Roman" panose="02020603050405020304" pitchFamily="18" charset="0"/>
              </a:rPr>
              <a:t>SOFTWARE TOOLS USED</a:t>
            </a:r>
          </a:p>
        </p:txBody>
      </p:sp>
      <p:sp>
        <p:nvSpPr>
          <p:cNvPr id="3" name="Content Placeholder 2">
            <a:extLst>
              <a:ext uri="{FF2B5EF4-FFF2-40B4-BE49-F238E27FC236}">
                <a16:creationId xmlns:a16="http://schemas.microsoft.com/office/drawing/2014/main" id="{F1EFEDAF-49EF-4242-93AB-FBEAA17A2E86}"/>
              </a:ext>
            </a:extLst>
          </p:cNvPr>
          <p:cNvSpPr>
            <a:spLocks noGrp="1"/>
          </p:cNvSpPr>
          <p:nvPr>
            <p:ph idx="1"/>
          </p:nvPr>
        </p:nvSpPr>
        <p:spPr>
          <a:xfrm>
            <a:off x="676656" y="2011680"/>
            <a:ext cx="10753725" cy="4617720"/>
          </a:xfrm>
        </p:spPr>
        <p:txBody>
          <a:bodyPr>
            <a:normAutofit/>
          </a:bodyPr>
          <a:lstStyle/>
          <a:p>
            <a:r>
              <a:rPr lang="en-US" sz="1800" dirty="0">
                <a:solidFill>
                  <a:schemeClr val="bg1"/>
                </a:solidFill>
                <a:latin typeface="Georgia" panose="02040502050405020303" pitchFamily="18" charset="0"/>
                <a:cs typeface="Times New Roman" panose="02020603050405020304" pitchFamily="18" charset="0"/>
              </a:rPr>
              <a:t>IDE:</a:t>
            </a:r>
          </a:p>
          <a:p>
            <a:pPr lvl="1">
              <a:buFont typeface="Arial" panose="020B0604020202020204" pitchFamily="34" charset="0"/>
              <a:buChar char="•"/>
            </a:pPr>
            <a:r>
              <a:rPr lang="en-US" sz="1800" dirty="0" err="1">
                <a:solidFill>
                  <a:schemeClr val="bg1"/>
                </a:solidFill>
                <a:latin typeface="Georgia" panose="02040502050405020303" pitchFamily="18" charset="0"/>
                <a:cs typeface="Times New Roman" panose="02020603050405020304" pitchFamily="18" charset="0"/>
              </a:rPr>
              <a:t>Jupyter</a:t>
            </a:r>
            <a:r>
              <a:rPr lang="en-US" sz="1800" dirty="0">
                <a:solidFill>
                  <a:schemeClr val="bg1"/>
                </a:solidFill>
                <a:latin typeface="Georgia" panose="02040502050405020303" pitchFamily="18" charset="0"/>
                <a:cs typeface="Times New Roman" panose="02020603050405020304" pitchFamily="18" charset="0"/>
              </a:rPr>
              <a:t> Notebook</a:t>
            </a:r>
          </a:p>
          <a:p>
            <a:pPr lvl="1">
              <a:buFont typeface="Arial" panose="020B0604020202020204" pitchFamily="34" charset="0"/>
              <a:buChar char="•"/>
            </a:pPr>
            <a:r>
              <a:rPr lang="en-US" sz="1800" dirty="0">
                <a:solidFill>
                  <a:schemeClr val="bg1"/>
                </a:solidFill>
                <a:latin typeface="Georgia" panose="02040502050405020303" pitchFamily="18" charset="0"/>
                <a:cs typeface="Times New Roman" panose="02020603050405020304" pitchFamily="18" charset="0"/>
              </a:rPr>
              <a:t>Excel</a:t>
            </a:r>
          </a:p>
          <a:p>
            <a:pPr marL="4572" lvl="1" indent="0">
              <a:buNone/>
            </a:pPr>
            <a:endParaRPr lang="en-US" sz="1800" dirty="0">
              <a:solidFill>
                <a:schemeClr val="bg1"/>
              </a:solidFill>
              <a:latin typeface="Georgia" panose="02040502050405020303" pitchFamily="18" charset="0"/>
              <a:cs typeface="Times New Roman" panose="02020603050405020304" pitchFamily="18" charset="0"/>
            </a:endParaRPr>
          </a:p>
          <a:p>
            <a:pPr marL="4572" lvl="1" indent="0">
              <a:buNone/>
            </a:pPr>
            <a:r>
              <a:rPr lang="en-US" sz="1800" dirty="0">
                <a:solidFill>
                  <a:schemeClr val="bg1"/>
                </a:solidFill>
                <a:latin typeface="Georgia" panose="02040502050405020303" pitchFamily="18" charset="0"/>
                <a:cs typeface="Times New Roman" panose="02020603050405020304" pitchFamily="18" charset="0"/>
              </a:rPr>
              <a:t>PROGRAMMING LANGUAGE:</a:t>
            </a:r>
          </a:p>
          <a:p>
            <a:pPr lvl="1">
              <a:buFont typeface="Arial" panose="020B0604020202020204" pitchFamily="34" charset="0"/>
              <a:buChar char="•"/>
            </a:pPr>
            <a:r>
              <a:rPr lang="en-US" sz="1800" dirty="0">
                <a:solidFill>
                  <a:schemeClr val="bg1"/>
                </a:solidFill>
                <a:latin typeface="Georgia" panose="02040502050405020303" pitchFamily="18" charset="0"/>
                <a:cs typeface="Times New Roman" panose="02020603050405020304" pitchFamily="18" charset="0"/>
              </a:rPr>
              <a:t>Python</a:t>
            </a:r>
          </a:p>
          <a:p>
            <a:pPr lvl="1">
              <a:buFont typeface="Arial" panose="020B0604020202020204" pitchFamily="34" charset="0"/>
              <a:buChar char="•"/>
            </a:pPr>
            <a:r>
              <a:rPr lang="en-US" sz="1800" dirty="0">
                <a:solidFill>
                  <a:schemeClr val="bg1"/>
                </a:solidFill>
                <a:latin typeface="Georgia" panose="02040502050405020303" pitchFamily="18" charset="0"/>
                <a:cs typeface="Times New Roman" panose="02020603050405020304" pitchFamily="18" charset="0"/>
              </a:rPr>
              <a:t>Pandas</a:t>
            </a:r>
          </a:p>
          <a:p>
            <a:pPr lvl="1">
              <a:buFont typeface="Arial" panose="020B0604020202020204" pitchFamily="34" charset="0"/>
              <a:buChar char="•"/>
            </a:pPr>
            <a:r>
              <a:rPr lang="en-US" sz="1800" dirty="0" err="1">
                <a:solidFill>
                  <a:schemeClr val="bg1"/>
                </a:solidFill>
                <a:latin typeface="Georgia" panose="02040502050405020303" pitchFamily="18" charset="0"/>
                <a:cs typeface="Times New Roman" panose="02020603050405020304" pitchFamily="18" charset="0"/>
              </a:rPr>
              <a:t>Numpy</a:t>
            </a:r>
            <a:endParaRPr lang="en-US" sz="1800" dirty="0">
              <a:solidFill>
                <a:schemeClr val="bg1"/>
              </a:solidFill>
              <a:latin typeface="Georgia" panose="02040502050405020303" pitchFamily="18" charset="0"/>
              <a:cs typeface="Times New Roman" panose="02020603050405020304" pitchFamily="18" charset="0"/>
            </a:endParaRPr>
          </a:p>
          <a:p>
            <a:pPr lvl="1">
              <a:buFont typeface="Arial" panose="020B0604020202020204" pitchFamily="34" charset="0"/>
              <a:buChar char="•"/>
            </a:pPr>
            <a:r>
              <a:rPr lang="en-US" sz="1800" dirty="0">
                <a:solidFill>
                  <a:schemeClr val="bg1"/>
                </a:solidFill>
                <a:latin typeface="Georgia" panose="02040502050405020303" pitchFamily="18" charset="0"/>
                <a:cs typeface="Times New Roman" panose="02020603050405020304" pitchFamily="18" charset="0"/>
              </a:rPr>
              <a:t>Seaborn</a:t>
            </a:r>
          </a:p>
        </p:txBody>
      </p:sp>
    </p:spTree>
    <p:extLst>
      <p:ext uri="{BB962C8B-B14F-4D97-AF65-F5344CB8AC3E}">
        <p14:creationId xmlns:p14="http://schemas.microsoft.com/office/powerpoint/2010/main" val="288236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2024-9EB5-431B-A84E-B7EC928D4F17}"/>
              </a:ext>
            </a:extLst>
          </p:cNvPr>
          <p:cNvSpPr>
            <a:spLocks noGrp="1"/>
          </p:cNvSpPr>
          <p:nvPr>
            <p:ph type="title"/>
          </p:nvPr>
        </p:nvSpPr>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INSIGHT</a:t>
            </a:r>
          </a:p>
        </p:txBody>
      </p:sp>
      <p:sp>
        <p:nvSpPr>
          <p:cNvPr id="4" name="Text Placeholder 3">
            <a:extLst>
              <a:ext uri="{FF2B5EF4-FFF2-40B4-BE49-F238E27FC236}">
                <a16:creationId xmlns:a16="http://schemas.microsoft.com/office/drawing/2014/main" id="{7D799B69-26A8-45A5-9A42-92B35BA48DB3}"/>
              </a:ext>
            </a:extLst>
          </p:cNvPr>
          <p:cNvSpPr>
            <a:spLocks noGrp="1"/>
          </p:cNvSpPr>
          <p:nvPr>
            <p:ph type="body" sz="half" idx="2"/>
          </p:nvPr>
        </p:nvSpPr>
        <p:spPr>
          <a:xfrm>
            <a:off x="8261404" y="2733341"/>
            <a:ext cx="3398520" cy="3126987"/>
          </a:xfrm>
        </p:spPr>
        <p:txBody>
          <a:bodyPr>
            <a:no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0.623% studies have obtained some results.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99.4% results have no results.</a:t>
            </a:r>
          </a:p>
          <a:p>
            <a:pPr algn="just"/>
            <a:r>
              <a:rPr lang="en-US" sz="2000" b="0" i="0" dirty="0">
                <a:solidFill>
                  <a:schemeClr val="tx1"/>
                </a:solidFill>
                <a:effectLst/>
                <a:latin typeface="Times New Roman" panose="02020603050405020304" pitchFamily="18" charset="0"/>
                <a:cs typeface="Times New Roman" panose="02020603050405020304" pitchFamily="18" charset="0"/>
              </a:rPr>
              <a:t>This means that majorly all clinical trials ongoing are yet to have </a:t>
            </a:r>
            <a:r>
              <a:rPr lang="en-US" sz="2000" b="0" i="0" dirty="0" err="1">
                <a:solidFill>
                  <a:schemeClr val="tx1"/>
                </a:solidFill>
                <a:effectLst/>
                <a:latin typeface="Times New Roman" panose="02020603050405020304" pitchFamily="18" charset="0"/>
                <a:cs typeface="Times New Roman" panose="02020603050405020304" pitchFamily="18" charset="0"/>
              </a:rPr>
              <a:t>resultrs</a:t>
            </a:r>
            <a:r>
              <a:rPr lang="en-US" sz="2000" b="0" i="0" dirty="0">
                <a:solidFill>
                  <a:schemeClr val="tx1"/>
                </a:solidFill>
                <a:effectLst/>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C193C9DE-C2BE-4494-9D6D-7BC3226C14CA}"/>
              </a:ext>
            </a:extLst>
          </p:cNvPr>
          <p:cNvSpPr txBox="1"/>
          <p:nvPr/>
        </p:nvSpPr>
        <p:spPr>
          <a:xfrm>
            <a:off x="2036644" y="214313"/>
            <a:ext cx="2718950" cy="492443"/>
          </a:xfrm>
          <a:prstGeom prst="rect">
            <a:avLst/>
          </a:prstGeom>
          <a:noFill/>
        </p:spPr>
        <p:txBody>
          <a:bodyPr wrap="none" rtlCol="0">
            <a:spAutoFit/>
          </a:bodyPr>
          <a:lstStyle/>
          <a:p>
            <a:pPr algn="ctr"/>
            <a:r>
              <a:rPr lang="en-US" sz="2600" dirty="0">
                <a:solidFill>
                  <a:srgbClr val="00B0F0"/>
                </a:solidFill>
                <a:latin typeface="Times New Roman" panose="02020603050405020304" pitchFamily="18" charset="0"/>
                <a:cs typeface="Times New Roman" panose="02020603050405020304" pitchFamily="18" charset="0"/>
              </a:rPr>
              <a:t>VISUALIZATION</a:t>
            </a:r>
          </a:p>
        </p:txBody>
      </p:sp>
      <p:pic>
        <p:nvPicPr>
          <p:cNvPr id="8" name="Content Placeholder 7">
            <a:extLst>
              <a:ext uri="{FF2B5EF4-FFF2-40B4-BE49-F238E27FC236}">
                <a16:creationId xmlns:a16="http://schemas.microsoft.com/office/drawing/2014/main" id="{C70FF9BE-BFBA-416A-9E94-7D9566209C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59" t="14011" r="15703" b="18457"/>
          <a:stretch/>
        </p:blipFill>
        <p:spPr>
          <a:xfrm>
            <a:off x="235128" y="985838"/>
            <a:ext cx="7159270" cy="3971926"/>
          </a:xfrm>
        </p:spPr>
      </p:pic>
    </p:spTree>
    <p:extLst>
      <p:ext uri="{BB962C8B-B14F-4D97-AF65-F5344CB8AC3E}">
        <p14:creationId xmlns:p14="http://schemas.microsoft.com/office/powerpoint/2010/main" val="306999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2024-9EB5-431B-A84E-B7EC928D4F17}"/>
              </a:ext>
            </a:extLst>
          </p:cNvPr>
          <p:cNvSpPr>
            <a:spLocks noGrp="1"/>
          </p:cNvSpPr>
          <p:nvPr>
            <p:ph type="title"/>
          </p:nvPr>
        </p:nvSpPr>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INSIGHT</a:t>
            </a:r>
          </a:p>
        </p:txBody>
      </p:sp>
      <p:sp>
        <p:nvSpPr>
          <p:cNvPr id="4" name="Text Placeholder 3">
            <a:extLst>
              <a:ext uri="{FF2B5EF4-FFF2-40B4-BE49-F238E27FC236}">
                <a16:creationId xmlns:a16="http://schemas.microsoft.com/office/drawing/2014/main" id="{7D799B69-26A8-45A5-9A42-92B35BA48DB3}"/>
              </a:ext>
            </a:extLst>
          </p:cNvPr>
          <p:cNvSpPr>
            <a:spLocks noGrp="1"/>
          </p:cNvSpPr>
          <p:nvPr>
            <p:ph type="body" sz="half" idx="2"/>
          </p:nvPr>
        </p:nvSpPr>
        <p:spPr>
          <a:xfrm>
            <a:off x="8261404" y="2733341"/>
            <a:ext cx="3398520" cy="3126987"/>
          </a:xfrm>
        </p:spPr>
        <p:txBody>
          <a:bodyPr>
            <a:no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Most important studies took place in 2nd phase.</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no. Studies in phase 3.</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no. Studies are in phase 4.</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Majority Studies have Not Applicable Phase</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93C9DE-C2BE-4494-9D6D-7BC3226C14CA}"/>
              </a:ext>
            </a:extLst>
          </p:cNvPr>
          <p:cNvSpPr txBox="1"/>
          <p:nvPr/>
        </p:nvSpPr>
        <p:spPr>
          <a:xfrm>
            <a:off x="2036644" y="214313"/>
            <a:ext cx="2718950" cy="492443"/>
          </a:xfrm>
          <a:prstGeom prst="rect">
            <a:avLst/>
          </a:prstGeom>
          <a:noFill/>
        </p:spPr>
        <p:txBody>
          <a:bodyPr wrap="none" rtlCol="0">
            <a:spAutoFit/>
          </a:bodyPr>
          <a:lstStyle/>
          <a:p>
            <a:pPr algn="ctr"/>
            <a:r>
              <a:rPr lang="en-US" sz="2600" dirty="0">
                <a:solidFill>
                  <a:srgbClr val="00B0F0"/>
                </a:solidFill>
                <a:latin typeface="Times New Roman" panose="02020603050405020304" pitchFamily="18" charset="0"/>
                <a:cs typeface="Times New Roman" panose="02020603050405020304" pitchFamily="18" charset="0"/>
              </a:rPr>
              <a:t>VISUALIZATION</a:t>
            </a:r>
          </a:p>
        </p:txBody>
      </p:sp>
      <p:pic>
        <p:nvPicPr>
          <p:cNvPr id="7" name="Content Placeholder 6">
            <a:extLst>
              <a:ext uri="{FF2B5EF4-FFF2-40B4-BE49-F238E27FC236}">
                <a16:creationId xmlns:a16="http://schemas.microsoft.com/office/drawing/2014/main" id="{440BCF02-F631-4C17-8E34-33E24BAB4C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91" t="15262" r="16875" b="8763"/>
          <a:stretch/>
        </p:blipFill>
        <p:spPr>
          <a:xfrm>
            <a:off x="85723" y="839221"/>
            <a:ext cx="7358066" cy="4640258"/>
          </a:xfrm>
        </p:spPr>
      </p:pic>
    </p:spTree>
    <p:extLst>
      <p:ext uri="{BB962C8B-B14F-4D97-AF65-F5344CB8AC3E}">
        <p14:creationId xmlns:p14="http://schemas.microsoft.com/office/powerpoint/2010/main" val="22836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2024-9EB5-431B-A84E-B7EC928D4F17}"/>
              </a:ext>
            </a:extLst>
          </p:cNvPr>
          <p:cNvSpPr>
            <a:spLocks noGrp="1"/>
          </p:cNvSpPr>
          <p:nvPr>
            <p:ph type="title"/>
          </p:nvPr>
        </p:nvSpPr>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INSIGHT</a:t>
            </a:r>
          </a:p>
        </p:txBody>
      </p:sp>
      <p:sp>
        <p:nvSpPr>
          <p:cNvPr id="4" name="Text Placeholder 3">
            <a:extLst>
              <a:ext uri="{FF2B5EF4-FFF2-40B4-BE49-F238E27FC236}">
                <a16:creationId xmlns:a16="http://schemas.microsoft.com/office/drawing/2014/main" id="{7D799B69-26A8-45A5-9A42-92B35BA48DB3}"/>
              </a:ext>
            </a:extLst>
          </p:cNvPr>
          <p:cNvSpPr>
            <a:spLocks noGrp="1"/>
          </p:cNvSpPr>
          <p:nvPr>
            <p:ph type="body" sz="half" idx="2"/>
          </p:nvPr>
        </p:nvSpPr>
        <p:spPr>
          <a:xfrm>
            <a:off x="8261404" y="2733341"/>
            <a:ext cx="3398520" cy="3126987"/>
          </a:xfrm>
        </p:spPr>
        <p:txBody>
          <a:bodyPr>
            <a:no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Most studies have 1-100 participants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Some data points go up to 10M participants</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93C9DE-C2BE-4494-9D6D-7BC3226C14CA}"/>
              </a:ext>
            </a:extLst>
          </p:cNvPr>
          <p:cNvSpPr txBox="1"/>
          <p:nvPr/>
        </p:nvSpPr>
        <p:spPr>
          <a:xfrm>
            <a:off x="2036644" y="214313"/>
            <a:ext cx="2718950" cy="492443"/>
          </a:xfrm>
          <a:prstGeom prst="rect">
            <a:avLst/>
          </a:prstGeom>
          <a:noFill/>
        </p:spPr>
        <p:txBody>
          <a:bodyPr wrap="none" rtlCol="0">
            <a:spAutoFit/>
          </a:bodyPr>
          <a:lstStyle/>
          <a:p>
            <a:pPr algn="ctr"/>
            <a:r>
              <a:rPr lang="en-US" sz="2600" dirty="0">
                <a:solidFill>
                  <a:srgbClr val="00B0F0"/>
                </a:solidFill>
                <a:latin typeface="Times New Roman" panose="02020603050405020304" pitchFamily="18" charset="0"/>
                <a:cs typeface="Times New Roman" panose="02020603050405020304" pitchFamily="18" charset="0"/>
              </a:rPr>
              <a:t>VISUALIZATION</a:t>
            </a:r>
          </a:p>
        </p:txBody>
      </p:sp>
      <p:pic>
        <p:nvPicPr>
          <p:cNvPr id="8" name="Content Placeholder 7">
            <a:extLst>
              <a:ext uri="{FF2B5EF4-FFF2-40B4-BE49-F238E27FC236}">
                <a16:creationId xmlns:a16="http://schemas.microsoft.com/office/drawing/2014/main" id="{CFAFACD7-4075-4E69-BF42-15B5BF581C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78" t="18596" r="12500" b="8763"/>
          <a:stretch/>
        </p:blipFill>
        <p:spPr>
          <a:xfrm>
            <a:off x="146265" y="1218061"/>
            <a:ext cx="7332232" cy="3996878"/>
          </a:xfrm>
        </p:spPr>
      </p:pic>
    </p:spTree>
    <p:extLst>
      <p:ext uri="{BB962C8B-B14F-4D97-AF65-F5344CB8AC3E}">
        <p14:creationId xmlns:p14="http://schemas.microsoft.com/office/powerpoint/2010/main" val="2614104508"/>
      </p:ext>
    </p:extLst>
  </p:cSld>
  <p:clrMapOvr>
    <a:masterClrMapping/>
  </p:clrMapOvr>
</p:sld>
</file>

<file path=ppt/theme/theme1.xml><?xml version="1.0" encoding="utf-8"?>
<a:theme xmlns:a="http://schemas.openxmlformats.org/drawingml/2006/main" name="Metropolita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403</TotalTime>
  <Words>500</Words>
  <Application>Microsoft Office PowerPoint</Application>
  <PresentationFormat>Widescreen</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Metropolitan</vt:lpstr>
      <vt:lpstr>PowerPoint Presentation</vt:lpstr>
      <vt:lpstr>PRESENTED BY:</vt:lpstr>
      <vt:lpstr>PROBLEM STATEMENT</vt:lpstr>
      <vt:lpstr>PROJECT DESCRIPTION</vt:lpstr>
      <vt:lpstr>WORKFLOW</vt:lpstr>
      <vt:lpstr>SOFTWARE TOOLS USED</vt:lpstr>
      <vt:lpstr>INSIGHT</vt:lpstr>
      <vt:lpstr>INSIGHT</vt:lpstr>
      <vt:lpstr>INSIGHT</vt:lpstr>
      <vt:lpstr>INSIGHT</vt:lpstr>
      <vt:lpstr>INSIGHT</vt:lpstr>
      <vt:lpstr>ALLOCATION OF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Francis-Alfred MichaelAngelo</dc:creator>
  <cp:lastModifiedBy>Francis Anyanwu</cp:lastModifiedBy>
  <cp:revision>49</cp:revision>
  <dcterms:created xsi:type="dcterms:W3CDTF">2021-11-08T07:10:42Z</dcterms:created>
  <dcterms:modified xsi:type="dcterms:W3CDTF">2022-02-23T19:33:50Z</dcterms:modified>
</cp:coreProperties>
</file>