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39"/>
  </p:notesMasterIdLst>
  <p:sldIdLst>
    <p:sldId id="256" r:id="rId5"/>
    <p:sldId id="302" r:id="rId6"/>
    <p:sldId id="435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8" r:id="rId21"/>
    <p:sldId id="457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4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296" userDrawn="1">
          <p15:clr>
            <a:srgbClr val="A4A3A4"/>
          </p15:clr>
        </p15:guide>
        <p15:guide id="2" pos="384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3552" userDrawn="1">
          <p15:clr>
            <a:srgbClr val="A4A3A4"/>
          </p15:clr>
        </p15:guide>
        <p15:guide id="5" orient="horz" pos="768" userDrawn="1">
          <p15:clr>
            <a:srgbClr val="A4A3A4"/>
          </p15:clr>
        </p15:guide>
        <p15:guide id="7" pos="4032" userDrawn="1">
          <p15:clr>
            <a:srgbClr val="A4A3A4"/>
          </p15:clr>
        </p15:guide>
        <p15:guide id="9" pos="3648" userDrawn="1">
          <p15:clr>
            <a:srgbClr val="A4A3A4"/>
          </p15:clr>
        </p15:guide>
        <p15:guide id="10" orient="horz" pos="1536" userDrawn="1">
          <p15:clr>
            <a:srgbClr val="A4A3A4"/>
          </p15:clr>
        </p15:guide>
        <p15:guide id="11" orient="horz" pos="18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662" autoAdjust="0"/>
    <p:restoredTop sz="86397" autoAdjust="0"/>
  </p:normalViewPr>
  <p:slideViewPr>
    <p:cSldViewPr>
      <p:cViewPr varScale="1">
        <p:scale>
          <a:sx n="52" d="100"/>
          <a:sy n="52" d="100"/>
        </p:scale>
        <p:origin x="414" y="276"/>
      </p:cViewPr>
      <p:guideLst>
        <p:guide pos="7296"/>
        <p:guide pos="384"/>
        <p:guide orient="horz" pos="528"/>
        <p:guide orient="horz" pos="3552"/>
        <p:guide orient="horz" pos="768"/>
        <p:guide pos="4032"/>
        <p:guide pos="3648"/>
        <p:guide orient="horz" pos="1536"/>
        <p:guide orient="horz" pos="1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88E34-8C8C-8747-BADB-40E1ACC00129}" type="datetimeFigureOut">
              <a:rPr lang="en-US" smtClean="0"/>
              <a:t>3/12/2025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5FCA-B2DD-C941-A2C1-63893943348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96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1E5FCA-B2DD-C941-A2C1-6389394334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734DBF-D33A-9B28-288C-C2DAB9E54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345C5D8-082A-AC27-3801-7A6EC37519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09"/>
          <a:stretch/>
        </p:blipFill>
        <p:spPr>
          <a:xfrm>
            <a:off x="0" y="0"/>
            <a:ext cx="5467552" cy="23500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1883F-9B23-B442-5F02-C2D25BB37C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1236" y="1234440"/>
            <a:ext cx="4950764" cy="5623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3127248"/>
            <a:ext cx="2029968" cy="2514600"/>
          </a:xfr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84378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843784" y="3127248"/>
            <a:ext cx="2029968" cy="2514600"/>
          </a:xfrm>
          <a:solidFill>
            <a:schemeClr val="accent5">
              <a:alpha val="3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84064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4064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843F725B-A33F-7FB2-E5C4-96EA1546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5200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D9DD0DA7-5A1E-5312-178F-13561EF7C2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315200" y="3127248"/>
            <a:ext cx="2029968" cy="2514600"/>
          </a:xfr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FBC3880-98AC-466C-7AD1-FDC8B395870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6336" y="2438400"/>
            <a:ext cx="2029968" cy="530352"/>
          </a:xfrm>
          <a:solidFill>
            <a:schemeClr val="tx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24965100-8EF5-0264-CEE5-BD5BF19016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546336" y="3127248"/>
            <a:ext cx="2029968" cy="2514600"/>
          </a:xfrm>
          <a:solidFill>
            <a:schemeClr val="accent4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txBody>
          <a:bodyPr tIns="182880" bIns="9144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  <a:lvl2pPr marL="228600">
              <a:lnSpc>
                <a:spcPct val="100000"/>
              </a:lnSpc>
              <a:spcBef>
                <a:spcPts val="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5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CC3D06-2435-B655-8AA5-11CCBBEF1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2234" y="0"/>
            <a:ext cx="3429766" cy="6821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5D1E9421-BC85-99CB-EB40-1863FA622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25907" y="3072704"/>
            <a:ext cx="1783080" cy="512064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47BABAF8-5220-1E24-CE43-927FCCA269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46218" y="2432434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F1D095F8-4552-1F88-C37B-99775B68AC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2196136" y="4517644"/>
            <a:ext cx="1783080" cy="512064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4C4BFA3E-7B57-DCDD-4EA6-16C64A3756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83307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C65BF0DD-74C0-E055-CCAC-600751F517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4418179" y="3067943"/>
            <a:ext cx="1783080" cy="512064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25927394-D1A0-C084-C689-F7A4EEE924C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9586" y="2432435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33">
            <a:extLst>
              <a:ext uri="{FF2B5EF4-FFF2-40B4-BE49-F238E27FC236}">
                <a16:creationId xmlns:a16="http://schemas.microsoft.com/office/drawing/2014/main" id="{08F0F1F2-0D4E-95EA-349B-D734163FD5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16200000">
            <a:off x="6640222" y="4517644"/>
            <a:ext cx="1783080" cy="512064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6" name="Text Placeholder 40">
            <a:extLst>
              <a:ext uri="{FF2B5EF4-FFF2-40B4-BE49-F238E27FC236}">
                <a16:creationId xmlns:a16="http://schemas.microsoft.com/office/drawing/2014/main" id="{B322E7EB-0174-5A8C-5BE3-F501B5670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27392" y="3882136"/>
            <a:ext cx="1644986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36C15449-A445-41A6-EAD9-37446450CC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8862264" y="3072704"/>
            <a:ext cx="1783080" cy="512064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spc="200" baseline="0"/>
            </a:lvl1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6B7327B-EA3B-790D-AB08-0ED1D2FB40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35230" y="2437196"/>
            <a:ext cx="1796654" cy="1783080"/>
          </a:xfrm>
        </p:spPr>
        <p:txBody>
          <a:bodyPr lIns="9144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spc="1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120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70F102-837A-486A-0CD4-E957B66B87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931920"/>
            <a:ext cx="5470497" cy="2926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9FAF77-1797-C11F-A1A9-B351E30B3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215" y="0"/>
            <a:ext cx="4983785" cy="2276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5157787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5157787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438400"/>
            <a:ext cx="5183188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800" y="2871216"/>
            <a:ext cx="5183188" cy="324746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E1E66A3-7FD1-08A5-8B20-36C5331DC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3650" y="4014216"/>
            <a:ext cx="5738350" cy="28437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64B067-71A6-CB30-BD46-5499FAAE00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458968" cy="2919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7408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7408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A48939F-0CF9-9CBD-F606-7A4850B910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83880" y="2438400"/>
            <a:ext cx="3419856" cy="36576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b="1" cap="all" spc="2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93BC756-2B97-9751-B879-03B6F1C405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83880" y="2871216"/>
            <a:ext cx="3419856" cy="2925554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2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F45936-2436-D9FD-A05D-F3C70F90FD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58530"/>
            <a:ext cx="4700016" cy="309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F862D5-CF3B-E45B-934F-ACEF42B35B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5148072" cy="3436275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8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AFB71-7F33-280E-7877-06F4AFFF0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348386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40355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DEDC48-AA67-6FC9-FF0E-CD3CB49A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418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54AE8D-13E4-BDDA-7C36-A9E08FD0A0E8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E37136-8479-8CDC-7EEB-030C1A8151EF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6EFE9-BD9C-6124-823A-BD1C488321D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53473-DF27-C657-627F-ED66976E076B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1D3B0F0-DE71-18AB-7957-4CFA29C3A3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57290"/>
            <a:ext cx="5797296" cy="6000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770F-E995-EF98-B4D1-9F13733EEF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0719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 b="1" spc="2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24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24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24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24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844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0328C38-4E83-27EA-9D01-DDDF734988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70576" y="3428234"/>
            <a:ext cx="6821424" cy="3429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70B91D-A39E-3D53-DBBB-DF836D19BE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654518" cy="523951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0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C1861-1570-5A6A-D3BA-4A17F008A5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0B0FF2F-3458-EA78-83DC-46FB2E5CE15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78992" y="1956816"/>
            <a:ext cx="10040112" cy="2387600"/>
          </a:xfrm>
        </p:spPr>
        <p:txBody>
          <a:bodyPr anchor="t">
            <a:noAutofit/>
          </a:bodyPr>
          <a:lstStyle>
            <a:lvl1pPr algn="l">
              <a:defRPr sz="9600" spc="300" baseline="0">
                <a:ln w="28575">
                  <a:solidFill>
                    <a:schemeClr val="tx1"/>
                  </a:solidFill>
                </a:ln>
                <a:noFill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93615E-193E-5253-6EE0-EC01791E3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4901184"/>
            <a:ext cx="10040112" cy="1280160"/>
          </a:xfrm>
        </p:spPr>
        <p:txBody>
          <a:bodyPr/>
          <a:lstStyle>
            <a:lvl1pPr marL="0" indent="0" algn="l">
              <a:buNone/>
              <a:defRPr sz="2400" b="1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437D9B2-AE86-9092-7072-0F717E3CA8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655535"/>
            <a:ext cx="4727448" cy="3202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7E0A5-7E8E-4A90-B415-12984C7AB2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48245" y="0"/>
            <a:ext cx="5643755" cy="2313432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216152"/>
            <a:ext cx="5184648" cy="4416552"/>
          </a:xfrm>
        </p:spPr>
        <p:txBody>
          <a:bodyPr lIns="0" rIns="0"/>
          <a:lstStyle>
            <a:lvl1pPr algn="r"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AC38BE-9C76-A3FA-7823-F4A4B43AB7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00800" y="1216025"/>
            <a:ext cx="5184648" cy="4416425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600" spc="100" baseline="0"/>
            </a:lvl1pPr>
            <a:lvl2pPr marL="228600">
              <a:lnSpc>
                <a:spcPct val="150000"/>
              </a:lnSpc>
              <a:spcBef>
                <a:spcPts val="1000"/>
              </a:spcBef>
              <a:defRPr sz="1600" spc="100" baseline="0"/>
            </a:lvl2pPr>
            <a:lvl3pPr marL="457200">
              <a:lnSpc>
                <a:spcPct val="150000"/>
              </a:lnSpc>
              <a:spcBef>
                <a:spcPts val="1000"/>
              </a:spcBef>
              <a:defRPr sz="1600" spc="100" baseline="0"/>
            </a:lvl3pPr>
            <a:lvl4pPr marL="685800">
              <a:lnSpc>
                <a:spcPct val="150000"/>
              </a:lnSpc>
              <a:spcBef>
                <a:spcPts val="1000"/>
              </a:spcBef>
              <a:defRPr sz="1600" spc="100" baseline="0"/>
            </a:lvl4pPr>
            <a:lvl5pPr marL="914400">
              <a:lnSpc>
                <a:spcPct val="150000"/>
              </a:lnSpc>
              <a:spcBef>
                <a:spcPts val="1000"/>
              </a:spcBef>
              <a:defRPr sz="16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C8AF3-79E7-17ED-9EB4-3006B31E422C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5A76CC-ED26-C4F7-5AB6-59D1A4C4A7F2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0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A7995-D0F4-05F2-CDF1-463407E3BA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31909" y="0"/>
            <a:ext cx="5160091" cy="4041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D768B-E662-B315-7576-313DFCE2AB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3127248"/>
            <a:ext cx="4162200" cy="3730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441448"/>
            <a:ext cx="10972800" cy="3044952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600" spc="100" baseline="0"/>
            </a:lvl1pPr>
            <a:lvl2pPr>
              <a:lnSpc>
                <a:spcPct val="100000"/>
              </a:lnSpc>
              <a:spcBef>
                <a:spcPts val="1000"/>
              </a:spcBef>
              <a:defRPr sz="1400" spc="100" baseline="0"/>
            </a:lvl2pPr>
            <a:lvl3pPr>
              <a:lnSpc>
                <a:spcPct val="100000"/>
              </a:lnSpc>
              <a:spcBef>
                <a:spcPts val="1000"/>
              </a:spcBef>
              <a:defRPr sz="1200" spc="100" baseline="0"/>
            </a:lvl3pPr>
            <a:lvl4pPr>
              <a:lnSpc>
                <a:spcPct val="100000"/>
              </a:lnSpc>
              <a:spcBef>
                <a:spcPts val="1000"/>
              </a:spcBef>
              <a:defRPr sz="1100" spc="100" baseline="0"/>
            </a:lvl4pPr>
            <a:lvl5pPr>
              <a:lnSpc>
                <a:spcPct val="100000"/>
              </a:lnSpc>
              <a:spcBef>
                <a:spcPts val="1000"/>
              </a:spcBef>
              <a:defRPr sz="1100" spc="1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AC635D-0E01-2452-CC44-1DAE0F96DF63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ED63FD-A76F-FB56-8D44-31BD432133C5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9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8303F0-A6CC-605A-D08C-4E4ED07C2F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196903" cy="36118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4458FB-E7BB-F476-4A31-9C5AA406E2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2680" y="4079057"/>
            <a:ext cx="5989320" cy="277894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392E024-DB0F-45F6-7A0A-359A5781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240" y="2651760"/>
            <a:ext cx="6309360" cy="1580714"/>
          </a:xfrm>
        </p:spPr>
        <p:txBody>
          <a:bodyPr lIns="91440" rIns="91440" anchor="t"/>
          <a:lstStyle>
            <a:lvl1pPr algn="l">
              <a:lnSpc>
                <a:spcPct val="100000"/>
              </a:lnSpc>
              <a:defRPr sz="2800" cap="none" spc="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138E8D-4D76-2023-4B97-8ACB8894C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3240" y="4232475"/>
            <a:ext cx="5775960" cy="333945"/>
          </a:xfrm>
        </p:spPr>
        <p:txBody>
          <a:bodyPr/>
          <a:lstStyle>
            <a:lvl1pPr marL="0" indent="0">
              <a:buNone/>
              <a:defRPr sz="1800" spc="2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FFE415-7AFC-D826-1BD1-1993DED3B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37922" y="3591339"/>
            <a:ext cx="1171575" cy="2387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”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962DFC0-ADB3-684B-6F72-9C45BB48C2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61" y="1982216"/>
            <a:ext cx="1171575" cy="2386584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7000" b="1" cap="all" spc="300" dirty="0">
                <a:ln w="28575">
                  <a:solidFill>
                    <a:schemeClr val="tx1"/>
                  </a:solidFill>
                </a:ln>
                <a:noFill/>
                <a:latin typeface="+mj-lt"/>
                <a:ea typeface="+mj-ea"/>
              </a:defRPr>
            </a:lvl1pPr>
          </a:lstStyle>
          <a:p>
            <a:pPr marL="914400" lvl="0" indent="-1143000">
              <a:spcBef>
                <a:spcPct val="0"/>
              </a:spcBef>
            </a:pPr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33087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C6FB24-160F-388E-8450-E5C970E24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4792"/>
            <a:ext cx="5359935" cy="509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AF7F25-1C65-DB7F-9FA3-300318BD4B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62085" y="0"/>
            <a:ext cx="2929915" cy="2752344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0120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956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8956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30752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29588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29588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4808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3644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644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98864" y="2450592"/>
            <a:ext cx="2057400" cy="20574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700" y="4611550"/>
            <a:ext cx="228600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700" y="4865225"/>
            <a:ext cx="2286000" cy="18288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 spc="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B6A3FD7E-DF96-B9E4-8D70-DA62CC339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766265"/>
            <a:ext cx="5358384" cy="5091735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DCE0745D-AFE6-DE6D-B026-1FF13F34E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68679"/>
            <a:ext cx="10972800" cy="1572768"/>
          </a:xfrm>
        </p:spPr>
        <p:txBody>
          <a:bodyPr lIns="91440" tIns="182880" rIns="91440" bIns="0"/>
          <a:lstStyle>
            <a:lvl1pPr algn="ctr">
              <a:lnSpc>
                <a:spcPct val="90000"/>
              </a:lnSpc>
              <a:defRPr sz="4800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739AFCF1-55F0-974F-0F5C-34444B290B5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720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77CF7DE5-8E6D-2C2C-A514-BAB6D4B6FF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5720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993392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3">
            <a:extLst>
              <a:ext uri="{FF2B5EF4-FFF2-40B4-BE49-F238E27FC236}">
                <a16:creationId xmlns:a16="http://schemas.microsoft.com/office/drawing/2014/main" id="{DBA744D6-401F-C995-EF58-BD24A0DD8581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1993392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18688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18688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B1201CED-247A-16CA-9F03-BF32393D3B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18688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2D5FA954-036C-191F-7040-1848AB2BE3C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18688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745736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3">
            <a:extLst>
              <a:ext uri="{FF2B5EF4-FFF2-40B4-BE49-F238E27FC236}">
                <a16:creationId xmlns:a16="http://schemas.microsoft.com/office/drawing/2014/main" id="{8CFBAF86-D36B-F789-2C9C-78C6830B13C9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4745736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6787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66787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6E32CE61-2D9B-C245-0D18-C33760B0853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66787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:a16="http://schemas.microsoft.com/office/drawing/2014/main" id="{E4068D0A-21CD-897C-9CC1-0BFDAABBD4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966787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7498080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110D526-1AE4-5106-E956-0B2ED3A4D4BC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7498080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732520" y="2670048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32520" y="3094300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858F91A-46AA-AF23-2716-3B2B678BB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32520" y="4479943"/>
            <a:ext cx="1399032" cy="411480"/>
          </a:xfrm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+mj-lt"/>
              <a:buNone/>
              <a:defRPr sz="1400" b="1" cap="all" spc="1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EBC002F6-7435-833F-0E8B-30A53B0755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732520" y="4904195"/>
            <a:ext cx="1399032" cy="517580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10250424" y="2450592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2CBF8435-BD05-F386-4E6E-F2B6F6894FD7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10250424" y="4260487"/>
            <a:ext cx="1161288" cy="11612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3C6C7E-F363-1F17-B288-D4D45B87028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868101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6D4091-312C-81B9-BAF6-5E0D6F665E5D}"/>
              </a:ext>
            </a:extLst>
          </p:cNvPr>
          <p:cNvCxnSpPr>
            <a:cxnSpLocks/>
          </p:cNvCxnSpPr>
          <p:nvPr userDrawn="1"/>
        </p:nvCxnSpPr>
        <p:spPr>
          <a:xfrm>
            <a:off x="5251048" y="5995687"/>
            <a:ext cx="16899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5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E020D11E-3FF2-1E7F-038B-4F9534916FE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0127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3104752"/>
            <a:ext cx="11430000" cy="2092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11575"/>
            <a:ext cx="4114800" cy="8565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38600" y="6006546"/>
            <a:ext cx="4114800" cy="8514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1" i="0" spc="2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&lt;##&gt;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1" r:id="rId4"/>
    <p:sldLayoutId id="2147483662" r:id="rId5"/>
    <p:sldLayoutId id="2147483665" r:id="rId6"/>
    <p:sldLayoutId id="2147483669" r:id="rId7"/>
    <p:sldLayoutId id="2147483658" r:id="rId8"/>
    <p:sldLayoutId id="2147483666" r:id="rId9"/>
    <p:sldLayoutId id="2147483668" r:id="rId10"/>
    <p:sldLayoutId id="2147483670" r:id="rId11"/>
    <p:sldLayoutId id="2147483653" r:id="rId12"/>
    <p:sldLayoutId id="2147483667" r:id="rId13"/>
    <p:sldLayoutId id="2147483661" r:id="rId14"/>
    <p:sldLayoutId id="2147483660" r:id="rId15"/>
    <p:sldLayoutId id="2147483655" r:id="rId16"/>
    <p:sldLayoutId id="2147483659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4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50" baseline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3288" y="2184400"/>
            <a:ext cx="10040112" cy="2387600"/>
          </a:xfrm>
        </p:spPr>
        <p:txBody>
          <a:bodyPr/>
          <a:lstStyle/>
          <a:p>
            <a:pPr algn="ctr"/>
            <a:r>
              <a:rPr lang="en-US" sz="7200" dirty="0"/>
              <a:t>ATTACKING </a:t>
            </a:r>
            <a:br>
              <a:rPr lang="en-US" sz="7200" dirty="0"/>
            </a:br>
            <a:r>
              <a:rPr lang="en-US" sz="7200" dirty="0"/>
              <a:t>ACTIVE DIRECTORY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Ifeanyi Moses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5B404-C008-C792-61B3-5B2805DCE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6C143-FCE9-6AC9-DEAA-D0D69AD0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23B9568-0652-4CD5-1864-1FF41E87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10972800" cy="857250"/>
          </a:xfrm>
        </p:spPr>
        <p:txBody>
          <a:bodyPr/>
          <a:lstStyle/>
          <a:p>
            <a:r>
              <a:rPr lang="en-US" sz="4000" dirty="0"/>
              <a:t>HOW TO IDENTIFY AN LM HASH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958FA-76D0-F098-39CC-111549AD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9FF961-493C-816E-6955-B11A9702FB27}"/>
              </a:ext>
            </a:extLst>
          </p:cNvPr>
          <p:cNvSpPr txBox="1"/>
          <p:nvPr/>
        </p:nvSpPr>
        <p:spPr>
          <a:xfrm>
            <a:off x="381000" y="2116165"/>
            <a:ext cx="11136086" cy="310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Always 32 characters long</a:t>
            </a:r>
            <a:endParaRPr lang="en-US" sz="44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Stored in the SAM database (Windows local authentication database)</a:t>
            </a:r>
            <a:endParaRPr lang="en-US" sz="44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2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D71F1-32B4-F7CC-B8AE-C082BB010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02C61-1F08-C670-4C09-E9EF76A6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AFB6762B-9D77-7A95-1E02-D5A1B5F2F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10972800" cy="857250"/>
          </a:xfrm>
        </p:spPr>
        <p:txBody>
          <a:bodyPr/>
          <a:lstStyle/>
          <a:p>
            <a:r>
              <a:rPr lang="en-US" sz="4000" dirty="0"/>
              <a:t>HOW TO IDENTIFY AN LM HASH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452F1-7C12-390D-EEFC-40C11018F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4175A-D0E8-131C-CF29-EA7C7048A9BD}"/>
              </a:ext>
            </a:extLst>
          </p:cNvPr>
          <p:cNvSpPr txBox="1"/>
          <p:nvPr/>
        </p:nvSpPr>
        <p:spPr>
          <a:xfrm>
            <a:off x="381000" y="2116165"/>
            <a:ext cx="11136086" cy="3614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LM Hash: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299BD128C1101FD6C44E92BF8E55A5E8</a:t>
            </a:r>
          </a:p>
          <a:p>
            <a:pPr marR="0" lvl="1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half: 299BD128C1101FD6</a:t>
            </a:r>
          </a:p>
          <a:p>
            <a:pPr marR="0" lvl="1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second half: C44E92BF8E55A5E8</a:t>
            </a:r>
          </a:p>
          <a:p>
            <a:pPr marR="0" lvl="1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the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16-character halves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That’s LM format!</a:t>
            </a:r>
          </a:p>
        </p:txBody>
      </p:sp>
    </p:spTree>
    <p:extLst>
      <p:ext uri="{BB962C8B-B14F-4D97-AF65-F5344CB8AC3E}">
        <p14:creationId xmlns:p14="http://schemas.microsoft.com/office/powerpoint/2010/main" val="424035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2B50-BDB7-D324-5BD7-24825DF13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D9FE9F-C53F-57D9-6919-666D0DB4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C56F10E2-F137-7224-388E-7DC411BB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10972800" cy="857250"/>
          </a:xfrm>
        </p:spPr>
        <p:txBody>
          <a:bodyPr/>
          <a:lstStyle/>
          <a:p>
            <a:r>
              <a:rPr lang="en-US" sz="4000" dirty="0"/>
              <a:t>WHY LM IS NO LONGER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59589-D110-732E-B8CA-31D074C7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DF47C-CB2F-3E80-D0A5-D61D299CEEF5}"/>
              </a:ext>
            </a:extLst>
          </p:cNvPr>
          <p:cNvSpPr txBox="1"/>
          <p:nvPr/>
        </p:nvSpPr>
        <p:spPr>
          <a:xfrm>
            <a:off x="381000" y="2272138"/>
            <a:ext cx="11136086" cy="268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Disabled by default since Windows Vista/Windows Server 2008.</a:t>
            </a:r>
            <a:endParaRPr lang="en-US" sz="36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Easily cracked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(even modern GPUs can crack LM hashes in seconds).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Modern systems default to NTLM or Kerberos.</a:t>
            </a:r>
            <a:endParaRPr lang="en-US" sz="36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0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2518F-BB4C-253C-E798-46300179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A94CD1-B026-B617-958C-F47A1345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D8CADA5C-0BF8-ED09-1667-9A765516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0"/>
            <a:ext cx="10972800" cy="857250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NTLM (New technology </a:t>
            </a:r>
            <a:r>
              <a:rPr lang="en-US" dirty="0" err="1">
                <a:cs typeface="Times New Roman" panose="02020603050405020304" pitchFamily="18" charset="0"/>
              </a:rPr>
              <a:t>lan</a:t>
            </a:r>
            <a:r>
              <a:rPr lang="en-US" dirty="0">
                <a:cs typeface="Times New Roman" panose="02020603050405020304" pitchFamily="18" charset="0"/>
              </a:rPr>
              <a:t> manager</a:t>
            </a:r>
            <a:endParaRPr 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00075-4CCB-7ECA-8553-81CBFC2F26BB}"/>
              </a:ext>
            </a:extLst>
          </p:cNvPr>
          <p:cNvSpPr txBox="1"/>
          <p:nvPr/>
        </p:nvSpPr>
        <p:spPr>
          <a:xfrm>
            <a:off x="7776" y="2590800"/>
            <a:ext cx="12192000" cy="310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NTLM is Microsoft’s challenge-response authentication protocol. 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was developed to improve on LM authentication, but NTLMv1 has weaknesses and has mostly been replaced by NTLMv2 and Kerberos.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1E118-828D-0A2C-5251-C8118975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69921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4198F-A96E-467E-CD44-3FA86952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B5200-4AC3-884C-B5C0-8ACDFA7D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AF585C3-0D14-5D01-D1C6-43BCC7D61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0"/>
            <a:ext cx="10972800" cy="857250"/>
          </a:xfrm>
        </p:spPr>
        <p:txBody>
          <a:bodyPr/>
          <a:lstStyle/>
          <a:p>
            <a:r>
              <a:rPr lang="en-US" sz="5400" dirty="0"/>
              <a:t>HOW NTLM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76450-62B5-43BE-BDE6-1AF04523B524}"/>
              </a:ext>
            </a:extLst>
          </p:cNvPr>
          <p:cNvSpPr txBox="1"/>
          <p:nvPr/>
        </p:nvSpPr>
        <p:spPr>
          <a:xfrm>
            <a:off x="152399" y="1905000"/>
            <a:ext cx="6248401" cy="3990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(user's machine)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sends a username to the server.</a:t>
            </a:r>
          </a:p>
          <a:p>
            <a:pPr marL="342900" marR="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 responds with a challenge (a random number).</a:t>
            </a:r>
            <a:endParaRPr lang="en-US" sz="40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uses the </a:t>
            </a: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hash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password to encrypt the challenge.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5D618-5673-7F22-4219-EB71E1B8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D6730-8A87-09B9-324F-F87091F17BE3}"/>
              </a:ext>
            </a:extLst>
          </p:cNvPr>
          <p:cNvSpPr txBox="1"/>
          <p:nvPr/>
        </p:nvSpPr>
        <p:spPr>
          <a:xfrm>
            <a:off x="6629400" y="1905000"/>
            <a:ext cx="5029200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spcAft>
                <a:spcPts val="800"/>
              </a:spcAft>
              <a:tabLst>
                <a:tab pos="457200" algn="l"/>
              </a:tabLst>
            </a:pP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encrypted response is sent back to the server.</a:t>
            </a:r>
          </a:p>
          <a:p>
            <a:pPr marR="0" lvl="0" algn="just">
              <a:spcAft>
                <a:spcPts val="800"/>
              </a:spcAft>
              <a:tabLst>
                <a:tab pos="457200" algn="l"/>
              </a:tabLst>
            </a:pP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The server checks if the response is correct, allowing or denying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325914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FBEA4-2B12-B491-9334-288D6E5AA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FF9C46-888F-8363-E196-1D4369A41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F9E7172-A793-12E7-9182-D7763729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0"/>
            <a:ext cx="10972800" cy="857250"/>
          </a:xfrm>
        </p:spPr>
        <p:txBody>
          <a:bodyPr/>
          <a:lstStyle/>
          <a:p>
            <a:r>
              <a:rPr lang="en-US" sz="5400" dirty="0"/>
              <a:t>HOW NTLM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84BC98-3EDF-E010-0F1C-643958DD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795D82-8D72-B71A-58E2-14792068E91A}"/>
              </a:ext>
            </a:extLst>
          </p:cNvPr>
          <p:cNvSpPr txBox="1"/>
          <p:nvPr/>
        </p:nvSpPr>
        <p:spPr>
          <a:xfrm>
            <a:off x="1524000" y="2133600"/>
            <a:ext cx="9144000" cy="321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</a:t>
            </a: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 versions</a:t>
            </a: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NTLM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NTLMv1 (Weak)</a:t>
            </a:r>
            <a:endParaRPr lang="en-US" sz="44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NTLMv2 (Stronger, Modern)</a:t>
            </a:r>
            <a:endParaRPr lang="en-US" sz="44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148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A6E6-42AC-C1ED-FF61-4AE4A7117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EE68C-0B90-2021-BD52-D8D32E0A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E5877D82-A989-E6F5-3AA2-E4A7E42C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76" y="1066800"/>
            <a:ext cx="10972800" cy="857250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NTLMv1 Authentication (Weak, Deprecated)</a:t>
            </a:r>
            <a:endParaRPr lang="en-US" sz="4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A587B-E8B5-B04B-52BF-AC6CA5651131}"/>
              </a:ext>
            </a:extLst>
          </p:cNvPr>
          <p:cNvSpPr txBox="1"/>
          <p:nvPr/>
        </p:nvSpPr>
        <p:spPr>
          <a:xfrm>
            <a:off x="7776" y="2819819"/>
            <a:ext cx="12192000" cy="2163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NTLMv1 is a challenge-response authentication protocol but still has weaknesses.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7D4B54-1969-7876-5D09-D9E18040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358843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7450E-DA23-C7B3-AC4D-7129DA74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773EB-EBDB-7D8E-B8DE-8DE8E57B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005D883C-3D15-851A-C7F8-E2E44477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0"/>
            <a:ext cx="10972800" cy="857250"/>
          </a:xfrm>
        </p:spPr>
        <p:txBody>
          <a:bodyPr/>
          <a:lstStyle/>
          <a:p>
            <a:r>
              <a:rPr lang="en-US" sz="5400" dirty="0"/>
              <a:t>HOW NTLM</a:t>
            </a:r>
            <a:r>
              <a:rPr lang="en-US" sz="5400" cap="none" dirty="0"/>
              <a:t>v</a:t>
            </a:r>
            <a:r>
              <a:rPr lang="en-US" sz="5400" dirty="0"/>
              <a:t>1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E268D-BCFA-D75C-9A6B-3F1881F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AA0A6-71F1-1C1B-CB88-1DA1337C06DD}"/>
              </a:ext>
            </a:extLst>
          </p:cNvPr>
          <p:cNvSpPr txBox="1"/>
          <p:nvPr/>
        </p:nvSpPr>
        <p:spPr>
          <a:xfrm>
            <a:off x="381000" y="2100078"/>
            <a:ext cx="5105400" cy="3804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enters their password.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password is converted into an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hash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(not case-sensitive, unlike LM).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16-byte challenge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sent from the server.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1682E-5DED-CAB2-6612-15B2F39C9796}"/>
              </a:ext>
            </a:extLst>
          </p:cNvPr>
          <p:cNvSpPr txBox="1"/>
          <p:nvPr/>
        </p:nvSpPr>
        <p:spPr>
          <a:xfrm>
            <a:off x="6248400" y="2109409"/>
            <a:ext cx="5562600" cy="251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hash encrypts the challenge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sends it back.</a:t>
            </a:r>
          </a:p>
          <a:p>
            <a:pPr marR="0"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The server compares the response to authenticate the user.</a:t>
            </a:r>
          </a:p>
        </p:txBody>
      </p:sp>
    </p:spTree>
    <p:extLst>
      <p:ext uri="{BB962C8B-B14F-4D97-AF65-F5344CB8AC3E}">
        <p14:creationId xmlns:p14="http://schemas.microsoft.com/office/powerpoint/2010/main" val="140762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DAC17-76B5-B15B-83E5-0262E2116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F49982-7B7C-BCFC-80CC-CB4F20DE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93D3F847-A5D6-E3F9-EF65-E43116F2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550"/>
            <a:ext cx="10972800" cy="857250"/>
          </a:xfrm>
        </p:spPr>
        <p:txBody>
          <a:bodyPr/>
          <a:lstStyle/>
          <a:p>
            <a:r>
              <a:rPr lang="en-US" sz="4000" dirty="0"/>
              <a:t>WEAKNESS OF NTLM</a:t>
            </a:r>
            <a:r>
              <a:rPr lang="en-US" sz="4000" cap="none" dirty="0"/>
              <a:t>v</a:t>
            </a:r>
            <a:r>
              <a:rPr lang="en-US" sz="4000" dirty="0"/>
              <a:t>1 AUTHENTICATION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4F920-E688-217D-40BB-2D995752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D13EC-A200-3297-0C55-8477BD5DE97E}"/>
              </a:ext>
            </a:extLst>
          </p:cNvPr>
          <p:cNvSpPr txBox="1"/>
          <p:nvPr/>
        </p:nvSpPr>
        <p:spPr>
          <a:xfrm>
            <a:off x="381000" y="2048135"/>
            <a:ext cx="11811000" cy="397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 </a:t>
            </a: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weak encryption (DES-based).</a:t>
            </a:r>
            <a:endParaRPr lang="en-US" sz="40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Vulnerable to relay attacks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(NTLM relay attack).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salting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 rainbow tables can be used to precompute hashes.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be </a:t>
            </a: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cracked using tools like </a:t>
            </a:r>
            <a:r>
              <a:rPr lang="en-US" sz="4000" b="1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Hashcat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5754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88CBD-F590-8445-3C34-202C14073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6676C-D2BA-6CB5-4F78-7647942D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9E1F7B78-C74A-4589-A322-0287EB3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10972800" cy="857250"/>
          </a:xfrm>
        </p:spPr>
        <p:txBody>
          <a:bodyPr/>
          <a:lstStyle/>
          <a:p>
            <a:r>
              <a:rPr lang="en-US" sz="4000" dirty="0"/>
              <a:t>HOW TO IDENTIFY AN NTLM</a:t>
            </a:r>
            <a:r>
              <a:rPr lang="en-US" sz="4000" cap="none" dirty="0"/>
              <a:t>v</a:t>
            </a:r>
            <a:r>
              <a:rPr lang="en-US" sz="4000" dirty="0"/>
              <a:t>1 HASH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34C62-6F7D-4A9D-2C97-859D52D1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4BEF22-2D44-FC40-2F0E-F84303038B54}"/>
              </a:ext>
            </a:extLst>
          </p:cNvPr>
          <p:cNvSpPr txBox="1"/>
          <p:nvPr/>
        </p:nvSpPr>
        <p:spPr>
          <a:xfrm>
            <a:off x="381000" y="2116165"/>
            <a:ext cx="11136086" cy="268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6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NTLMv1 Hash Format:</a:t>
            </a:r>
            <a:r>
              <a:rPr lang="en-US" sz="6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4F33A0FD67C53240AAD3B435B51404EE</a:t>
            </a:r>
          </a:p>
        </p:txBody>
      </p:sp>
    </p:spTree>
    <p:extLst>
      <p:ext uri="{BB962C8B-B14F-4D97-AF65-F5344CB8AC3E}">
        <p14:creationId xmlns:p14="http://schemas.microsoft.com/office/powerpoint/2010/main" val="355173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26E106-9B07-CD7F-F0AD-8306D5BBEB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0" y="1380744"/>
            <a:ext cx="5782056" cy="42611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Agency FB" panose="020B0503020202020204" pitchFamily="34" charset="0"/>
              </a:rPr>
              <a:t>Summary:</a:t>
            </a:r>
          </a:p>
          <a:p>
            <a:pPr algn="just"/>
            <a:r>
              <a:rPr lang="en-US" sz="2000" b="1" dirty="0">
                <a:latin typeface="Agency FB" panose="020B0503020202020204" pitchFamily="34" charset="0"/>
              </a:rPr>
              <a:t>Experience: 5 years in cybersecurity, specializing in Security Engineering and Penetration Testing.</a:t>
            </a:r>
          </a:p>
          <a:p>
            <a:pPr algn="just"/>
            <a:r>
              <a:rPr lang="en-US" sz="2000" b="1" dirty="0">
                <a:latin typeface="Agency FB" panose="020B0503020202020204" pitchFamily="34" charset="0"/>
              </a:rPr>
              <a:t>Background: Previously a software developer proficient in C and C++.</a:t>
            </a:r>
          </a:p>
          <a:p>
            <a:pPr algn="just"/>
            <a:r>
              <a:rPr lang="en-US" sz="2000" b="1" dirty="0">
                <a:latin typeface="Agency FB" panose="020B0503020202020204" pitchFamily="34" charset="0"/>
              </a:rPr>
              <a:t>Passion: Dedicated to continuous learning and exploring new technologies in the tech industry.</a:t>
            </a:r>
          </a:p>
          <a:p>
            <a:pPr algn="just"/>
            <a:r>
              <a:rPr lang="en-US" sz="2000" b="1" dirty="0">
                <a:latin typeface="Agency FB" panose="020B0503020202020204" pitchFamily="34" charset="0"/>
              </a:rPr>
              <a:t>Focus: Ensuring robust cybersecurity measures and contributing to innovation in technology.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6BA59B2-D766-5C6D-7D64-E56D404B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307162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B2AAF-6927-1ACF-DAB6-BB6E3E62C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BD309-4E43-E003-9692-49F2B8E6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A8E55FF1-2898-F8D6-64C6-37CA9CCD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10972800" cy="857250"/>
          </a:xfrm>
        </p:spPr>
        <p:txBody>
          <a:bodyPr/>
          <a:lstStyle/>
          <a:p>
            <a:r>
              <a:rPr lang="en-US" sz="4000" dirty="0"/>
              <a:t>WHY NTLM</a:t>
            </a:r>
            <a:r>
              <a:rPr lang="en-US" sz="4000" cap="none" dirty="0"/>
              <a:t>v</a:t>
            </a:r>
            <a:r>
              <a:rPr lang="en-US" sz="4000" dirty="0"/>
              <a:t>1 IS NO LONGER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8C0D5-95AA-99EF-EBD5-EB6C5D97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7E5D6D-689D-099B-0C17-691E61777036}"/>
              </a:ext>
            </a:extLst>
          </p:cNvPr>
          <p:cNvSpPr txBox="1"/>
          <p:nvPr/>
        </p:nvSpPr>
        <p:spPr>
          <a:xfrm>
            <a:off x="381000" y="2272138"/>
            <a:ext cx="11136086" cy="321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NTLMv1 can be brute-forced easily.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Modern Windows versions default to NTLMv2.</a:t>
            </a:r>
            <a:endParaRPr lang="en-US" sz="44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Kerberos is preferred over NTLM.</a:t>
            </a:r>
            <a:endParaRPr lang="en-US" sz="44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55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F61D5-E2E1-130E-5DE6-530DB3216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C6B42-291F-31D2-8EFA-38D120D0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DF7FE9E-74F0-FEC1-C6FC-D39FC1B2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376" y="1066800"/>
            <a:ext cx="10972800" cy="857250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NTLM</a:t>
            </a:r>
            <a:r>
              <a:rPr lang="en-US" sz="4400" b="1" cap="non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 Authentication (STRONGER, MODERN)</a:t>
            </a:r>
            <a:endParaRPr lang="en-US" sz="4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E40FA-D870-86AA-3249-C79B122BA103}"/>
              </a:ext>
            </a:extLst>
          </p:cNvPr>
          <p:cNvSpPr txBox="1"/>
          <p:nvPr/>
        </p:nvSpPr>
        <p:spPr>
          <a:xfrm>
            <a:off x="7776" y="2667000"/>
            <a:ext cx="12192000" cy="2939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6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NTLMv2 was introduced as a more secure alternative to NTLMv1.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A5D04-5FD3-3604-D2A1-A046E479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497634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CF02D-A4C1-5817-F4C1-914F79BA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2BC68B-BBCB-72F8-8932-F783CF7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5D38C865-DAB0-A9E8-BA8D-F85E5E02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9150"/>
            <a:ext cx="10972800" cy="857250"/>
          </a:xfrm>
        </p:spPr>
        <p:txBody>
          <a:bodyPr/>
          <a:lstStyle/>
          <a:p>
            <a:r>
              <a:rPr lang="en-US" sz="5400" dirty="0"/>
              <a:t>HOW NTLM</a:t>
            </a:r>
            <a:r>
              <a:rPr lang="en-US" sz="5400" cap="none" dirty="0"/>
              <a:t>v</a:t>
            </a:r>
            <a:r>
              <a:rPr lang="en-US" sz="5400" dirty="0"/>
              <a:t>2 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6163B-C51C-A906-9BBA-3E56267A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2D8BD-E61F-A14E-A243-48CB731C21A1}"/>
              </a:ext>
            </a:extLst>
          </p:cNvPr>
          <p:cNvSpPr txBox="1"/>
          <p:nvPr/>
        </p:nvSpPr>
        <p:spPr>
          <a:xfrm>
            <a:off x="381000" y="2100078"/>
            <a:ext cx="5105400" cy="340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client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hashes the password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the NT hash.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challenge (nonce) is generated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ABD07-6C4E-ECE7-43C4-79AA4495602A}"/>
              </a:ext>
            </a:extLst>
          </p:cNvPr>
          <p:cNvSpPr txBox="1"/>
          <p:nvPr/>
        </p:nvSpPr>
        <p:spPr>
          <a:xfrm>
            <a:off x="6248400" y="2109409"/>
            <a:ext cx="5562600" cy="3409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The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hash encrypts the challenge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HMAC-MD5.</a:t>
            </a:r>
            <a:endParaRPr lang="en-US" sz="3600" dirty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The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is sent to the server for verification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716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71B96-B35D-D16D-EE8D-8EB170631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16CA7-5240-E2E2-0AF1-758C84B2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C9E95C19-972B-176B-CA68-ADDA3B2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550"/>
            <a:ext cx="10972800" cy="857250"/>
          </a:xfrm>
        </p:spPr>
        <p:txBody>
          <a:bodyPr/>
          <a:lstStyle/>
          <a:p>
            <a:r>
              <a:rPr lang="en-US" dirty="0"/>
              <a:t>WHY NTLM</a:t>
            </a:r>
            <a:r>
              <a:rPr lang="en-US" cap="none" dirty="0"/>
              <a:t>v</a:t>
            </a:r>
            <a:r>
              <a:rPr lang="en-US" dirty="0"/>
              <a:t>2 IS BETTER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7CD43-F669-38C9-D9DA-441A72F2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53F18-B95D-821F-40DF-E7D9CEDF85F2}"/>
              </a:ext>
            </a:extLst>
          </p:cNvPr>
          <p:cNvSpPr txBox="1"/>
          <p:nvPr/>
        </p:nvSpPr>
        <p:spPr>
          <a:xfrm>
            <a:off x="381000" y="2048135"/>
            <a:ext cx="11811000" cy="3475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 </a:t>
            </a:r>
            <a:r>
              <a:rPr lang="en-US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HMAC-MD5 instead of DES.</a:t>
            </a:r>
            <a:endParaRPr lang="en-US" sz="4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More resistant to relay attacks</a:t>
            </a: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mutual authentication.</a:t>
            </a:r>
            <a:endParaRPr lang="en-US" sz="4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5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BA2E-1FD5-431E-621D-4607C99E9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8CC6FA-3A36-7AC2-DD42-9F156584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DAED87A-08BA-7721-2119-D906EB1C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10972800" cy="857250"/>
          </a:xfrm>
        </p:spPr>
        <p:txBody>
          <a:bodyPr/>
          <a:lstStyle/>
          <a:p>
            <a:r>
              <a:rPr lang="en-US" sz="4000" dirty="0"/>
              <a:t>HOW TO IDENTIFY AN NTLM</a:t>
            </a:r>
            <a:r>
              <a:rPr lang="en-US" sz="4000" cap="none" dirty="0"/>
              <a:t>v</a:t>
            </a:r>
            <a:r>
              <a:rPr lang="en-US" sz="4000" dirty="0"/>
              <a:t>2 HASH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87AF-49E1-F4F2-F433-FCAE7D41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D39E5-F5E4-A0FA-EF74-DCE0F5C5792C}"/>
              </a:ext>
            </a:extLst>
          </p:cNvPr>
          <p:cNvSpPr txBox="1"/>
          <p:nvPr/>
        </p:nvSpPr>
        <p:spPr>
          <a:xfrm>
            <a:off x="527957" y="2057400"/>
            <a:ext cx="11136086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 longer than NTLMv1 hashes.</a:t>
            </a:r>
            <a:endParaRPr lang="en-US" sz="40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NTLMv2 Hash Format:</a:t>
            </a:r>
            <a:r>
              <a:rPr lang="en-US" sz="4000" b="1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USERNAME::DOMAIN:1122334455667788:ABCD1234ABCD1234ABCD1234ABCD1234ABCD1234</a:t>
            </a:r>
          </a:p>
        </p:txBody>
      </p:sp>
    </p:spTree>
    <p:extLst>
      <p:ext uri="{BB962C8B-B14F-4D97-AF65-F5344CB8AC3E}">
        <p14:creationId xmlns:p14="http://schemas.microsoft.com/office/powerpoint/2010/main" val="2823664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A647-8C15-B4C5-2C21-A05969E03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0ED87C-234A-1294-7BA6-22B537BD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17A1ED39-1265-4828-E089-18B7796B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0"/>
            <a:ext cx="10972800" cy="857250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NT HASH (NTLM HASH)</a:t>
            </a:r>
            <a:endParaRPr 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B4FF4-B8FF-B133-5ECE-4B9E7CE1F943}"/>
              </a:ext>
            </a:extLst>
          </p:cNvPr>
          <p:cNvSpPr txBox="1"/>
          <p:nvPr/>
        </p:nvSpPr>
        <p:spPr>
          <a:xfrm>
            <a:off x="7776" y="2590800"/>
            <a:ext cx="12192000" cy="242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5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NT hash (NTLM hash) is derived from a password and stored in Windows.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A09FA-94EA-56E9-2032-3E618EAC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332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C14B0-9083-B17B-3F73-0C2715227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8059C-9500-1664-D03A-81A3D6CD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FCF29D39-FC6C-4AE6-1DE9-BA590184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0"/>
            <a:ext cx="10972800" cy="857250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HOW NT HASH WORKS</a:t>
            </a:r>
            <a:endParaRPr 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CED88B-964A-2ADC-618B-BEFADC939F77}"/>
              </a:ext>
            </a:extLst>
          </p:cNvPr>
          <p:cNvSpPr txBox="1"/>
          <p:nvPr/>
        </p:nvSpPr>
        <p:spPr>
          <a:xfrm>
            <a:off x="15551" y="2235577"/>
            <a:ext cx="12192000" cy="377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5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password is </a:t>
            </a:r>
            <a:r>
              <a:rPr lang="en-US" sz="5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hashed using MD4</a:t>
            </a:r>
            <a:r>
              <a:rPr lang="en-US" sz="5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5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salting is applied, making it vulnerable to brute-force attacks.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85926-B17F-692B-9CEA-FA45DEC3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202002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55C50-9573-C1D0-A728-8E445CA0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AE7D9-601E-1969-1329-9EF5048B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9338E0E7-0919-04CD-8B08-9FB090EC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6800"/>
            <a:ext cx="10972800" cy="857250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EXAMPLE NT HASH</a:t>
            </a:r>
            <a:endParaRPr 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D6079-E5EF-EEF6-2C4A-0A21A16312CA}"/>
              </a:ext>
            </a:extLst>
          </p:cNvPr>
          <p:cNvSpPr txBox="1"/>
          <p:nvPr/>
        </p:nvSpPr>
        <p:spPr>
          <a:xfrm>
            <a:off x="228600" y="3020555"/>
            <a:ext cx="12192000" cy="81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AAD3B435B51404EEAAD3B435B51404EE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606F2-6131-3B20-C02B-970C4542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515105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C17FD-652A-F0BA-27F2-DB78CA43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A1D770-097A-7A5B-9405-5F6C4AC3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E4BDD52-3CD7-66D0-C86A-FA8BFE6C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63"/>
            <a:ext cx="10972800" cy="857250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WHY NT HASH IS STILL USED</a:t>
            </a:r>
            <a:endParaRPr 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4598D-C8BA-10AD-F2E3-AB22CE6A7747}"/>
              </a:ext>
            </a:extLst>
          </p:cNvPr>
          <p:cNvSpPr txBox="1"/>
          <p:nvPr/>
        </p:nvSpPr>
        <p:spPr>
          <a:xfrm>
            <a:off x="228600" y="2122487"/>
            <a:ext cx="12192000" cy="4793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 though NTLM authentication is deprecated, </a:t>
            </a: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hashes are still stored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Windows for </a:t>
            </a: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backward compatibility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Attackers can use </a:t>
            </a:r>
            <a:r>
              <a:rPr lang="en-US" sz="4000" b="1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Mimikatz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extract NT hashes and use them to authenticate </a:t>
            </a: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 knowing the actual password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lvl="0" algn="ctr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40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6A28-29A3-78A7-76FF-5AF1C6C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428086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429EB-8D14-4D97-237A-D157306E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9A3A2F-88EF-94BB-9972-9CD1C593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7479CCD2-EB99-2441-5519-8C96F0BC1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841"/>
            <a:ext cx="10972800" cy="857250"/>
          </a:xfrm>
        </p:spPr>
        <p:txBody>
          <a:bodyPr/>
          <a:lstStyle/>
          <a:p>
            <a:r>
              <a:rPr lang="en-U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KERBEROS AUTHENTICATION</a:t>
            </a:r>
            <a:endParaRPr lang="en-US" sz="9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97971-190B-A9B8-91CA-96FA145A5324}"/>
              </a:ext>
            </a:extLst>
          </p:cNvPr>
          <p:cNvSpPr txBox="1"/>
          <p:nvPr/>
        </p:nvSpPr>
        <p:spPr>
          <a:xfrm>
            <a:off x="0" y="2218059"/>
            <a:ext cx="12192000" cy="2421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5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Kerberos is the </a:t>
            </a:r>
            <a:r>
              <a:rPr lang="en-US" sz="5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authentication protocol</a:t>
            </a:r>
            <a:r>
              <a:rPr lang="en-US" sz="5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Active Directory.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7C054-8B1E-1E68-485F-B20FE61E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22185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F4EFB8-B32B-E305-CA40-1BDEF9E3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688289"/>
            <a:ext cx="9982199" cy="215623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AD AUTHENTICATION MECHANISMS</a:t>
            </a:r>
            <a:br>
              <a:rPr lang="en-US" sz="6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3900" dirty="0">
              <a:latin typeface="Agency FB" panose="020B0503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003396-B624-401E-50C6-C0BB01AF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5FE9623-9CC2-5197-1CA0-8B80A25B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830674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7D79B-B2EA-79D8-D96C-83965C312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C84B8A-BC9B-BD89-3D1D-2C209310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2568EE88-47C0-D274-D9F1-56A26BE5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841"/>
            <a:ext cx="10972800" cy="857250"/>
          </a:xfrm>
        </p:spPr>
        <p:txBody>
          <a:bodyPr/>
          <a:lstStyle/>
          <a:p>
            <a:r>
              <a:rPr lang="en-US" sz="5400" dirty="0"/>
              <a:t>HOW KERBEROS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5B36B-F16A-FA2A-1971-D0EC68E4FB16}"/>
              </a:ext>
            </a:extLst>
          </p:cNvPr>
          <p:cNvSpPr txBox="1"/>
          <p:nvPr/>
        </p:nvSpPr>
        <p:spPr>
          <a:xfrm>
            <a:off x="0" y="2417893"/>
            <a:ext cx="11353800" cy="310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logs in.</a:t>
            </a:r>
            <a:endParaRPr lang="en-US" sz="44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requests a Ticket Granting Ticket (TGT)</a:t>
            </a: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Key Distribution Center (KDC).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3F81D-79DD-7312-15EE-9B7D0E82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562963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AD3CA-D75E-0A23-6A31-FA2383475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4338D-0595-493A-324B-6D96311B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E886DEA-227E-6BC9-2D1F-ECBD8BB2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6841"/>
            <a:ext cx="10972800" cy="857250"/>
          </a:xfrm>
        </p:spPr>
        <p:txBody>
          <a:bodyPr/>
          <a:lstStyle/>
          <a:p>
            <a:r>
              <a:rPr lang="en-US" sz="5400" dirty="0"/>
              <a:t>HOW KERBEROS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31983-8848-66D1-AD93-FEF5357C05AB}"/>
              </a:ext>
            </a:extLst>
          </p:cNvPr>
          <p:cNvSpPr txBox="1"/>
          <p:nvPr/>
        </p:nvSpPr>
        <p:spPr>
          <a:xfrm>
            <a:off x="228600" y="2169068"/>
            <a:ext cx="11353800" cy="3512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KDC verifies the credentials and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issues a TGT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(signed with the KDC secret key).</a:t>
            </a:r>
          </a:p>
          <a:p>
            <a:pPr marL="571500" marR="0" lvl="0" indent="-571500" algn="ctr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presents the TGT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request a service ticket.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service ticket is issued and allows access to resources.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CB1C2-9629-9563-799E-7BD6C361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689002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274BB-D42A-9848-C966-B86A230F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1C635-1D2E-DEDB-0DE8-CAE5F77C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A05AAC53-9833-A58D-8F90-8A2F69A5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363"/>
            <a:ext cx="10972800" cy="857250"/>
          </a:xfrm>
        </p:spPr>
        <p:txBody>
          <a:bodyPr/>
          <a:lstStyle/>
          <a:p>
            <a:r>
              <a:rPr lang="en-US" sz="4400" dirty="0">
                <a:cs typeface="Times New Roman" panose="02020603050405020304" pitchFamily="18" charset="0"/>
              </a:rPr>
              <a:t>WHY KERBEROS IS PREFERRED</a:t>
            </a: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8843B-85C1-19BE-4228-D545A7C6770F}"/>
              </a:ext>
            </a:extLst>
          </p:cNvPr>
          <p:cNvSpPr txBox="1"/>
          <p:nvPr/>
        </p:nvSpPr>
        <p:spPr>
          <a:xfrm>
            <a:off x="228600" y="2122487"/>
            <a:ext cx="12192000" cy="3210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 </a:t>
            </a: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mutual authentication</a:t>
            </a: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Eliminates </a:t>
            </a: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relay attacks</a:t>
            </a: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 </a:t>
            </a: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time-based authentication</a:t>
            </a: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 of reusable hashes.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7D8CF-EB2E-EBEB-AD18-7374303F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652818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47A00-C756-4938-257E-090FE62C9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D56FD-911F-3802-6EF5-DC0AC323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974E16ED-82F6-6C67-038C-F31176D8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950"/>
            <a:ext cx="10972800" cy="857250"/>
          </a:xfrm>
        </p:spPr>
        <p:txBody>
          <a:bodyPr/>
          <a:lstStyle/>
          <a:p>
            <a:r>
              <a:rPr lang="en-US" dirty="0"/>
              <a:t>HOW TO IDENTIFY </a:t>
            </a:r>
            <a:br>
              <a:rPr lang="en-US" dirty="0"/>
            </a:br>
            <a:r>
              <a:rPr lang="en-US" dirty="0"/>
              <a:t>A KERBEROS HASH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69320-319B-A8E5-3BA7-F6A8A35F0F02}"/>
              </a:ext>
            </a:extLst>
          </p:cNvPr>
          <p:cNvSpPr txBox="1"/>
          <p:nvPr/>
        </p:nvSpPr>
        <p:spPr>
          <a:xfrm>
            <a:off x="533400" y="2832688"/>
            <a:ext cx="12192000" cy="226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Extracted using </a:t>
            </a:r>
            <a:r>
              <a:rPr lang="en-US" sz="4800" b="1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Mimikatz</a:t>
            </a: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Stored in memory or Kerberos ticket cache.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4672B-1DDE-66E1-7B78-4C0F9CBF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400216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B975C-E402-0D85-49C6-3488916A6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4872CD-FDF1-271C-DD81-469993B5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BAEA4944-F69A-0487-02D6-E6943564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10972800" cy="857250"/>
          </a:xfrm>
        </p:spPr>
        <p:txBody>
          <a:bodyPr/>
          <a:lstStyle/>
          <a:p>
            <a:r>
              <a:rPr lang="en-US" dirty="0"/>
              <a:t>COMMON KERBEROS ATTACKS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5276F-D078-F108-AEDD-C7A5B9CE03E9}"/>
              </a:ext>
            </a:extLst>
          </p:cNvPr>
          <p:cNvSpPr txBox="1"/>
          <p:nvPr/>
        </p:nvSpPr>
        <p:spPr>
          <a:xfrm>
            <a:off x="0" y="1982755"/>
            <a:ext cx="12192000" cy="412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Kerberoasting</a:t>
            </a: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Extracting service account hashes from memory.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AS-REP Roasting</a:t>
            </a: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Exploiting user accounts with no pre-authentication.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0C2A8-157A-236E-DFC6-8FCE4C65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08323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1CC6B6-E9D4-1736-ABF6-727D2464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36C9C0B7-E52F-93F5-1285-7D9F8B33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0912"/>
            <a:ext cx="10972800" cy="1572768"/>
          </a:xfrm>
        </p:spPr>
        <p:txBody>
          <a:bodyPr/>
          <a:lstStyle/>
          <a:p>
            <a:r>
              <a:rPr lang="en-US" sz="4400" dirty="0"/>
              <a:t>AD AUTHENTICATION MECHANISMS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E4070-9A58-C196-B43A-3BE3CA18C56D}"/>
              </a:ext>
            </a:extLst>
          </p:cNvPr>
          <p:cNvSpPr txBox="1"/>
          <p:nvPr/>
        </p:nvSpPr>
        <p:spPr>
          <a:xfrm>
            <a:off x="457200" y="3316429"/>
            <a:ext cx="12192000" cy="1054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 primarily supports </a:t>
            </a:r>
            <a:r>
              <a:rPr lang="en-US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</a:t>
            </a: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authentication protocols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277EA-E25A-1FEB-D39E-5FDA1E22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6658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FF481-CEA4-138D-2C2E-5E4FC7D0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5E349B-EC19-8942-3820-165FD0E4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C8F42C33-1DE8-6A97-24E3-79929FC6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0912"/>
            <a:ext cx="10972800" cy="1572768"/>
          </a:xfrm>
        </p:spPr>
        <p:txBody>
          <a:bodyPr/>
          <a:lstStyle/>
          <a:p>
            <a:r>
              <a:rPr lang="en-US" sz="4400" dirty="0"/>
              <a:t>AD AUTHENTICATION MECHANISMS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9C17A-0E54-5156-EEFD-3C7300B9088D}"/>
              </a:ext>
            </a:extLst>
          </p:cNvPr>
          <p:cNvSpPr txBox="1"/>
          <p:nvPr/>
        </p:nvSpPr>
        <p:spPr>
          <a:xfrm>
            <a:off x="3110" y="2555363"/>
            <a:ext cx="12192000" cy="2264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NTLM (New Technology LAN Manager)</a:t>
            </a:r>
          </a:p>
          <a:p>
            <a:pPr marR="0" lvl="0" algn="ctr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 </a:t>
            </a:r>
            <a:r>
              <a:rPr lang="en-US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 (Lan Manager)</a:t>
            </a: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NTLMv1</a:t>
            </a: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NTLMv2</a:t>
            </a:r>
            <a:endParaRPr lang="en-US" sz="4800" dirty="0">
              <a:effectLst/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8FB8E-C645-6F8A-DD51-C1B8D986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9259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E45E2-0879-27BF-ABCC-E6419153E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70B524-014F-E7C0-2918-2895F5DA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A8E4D112-6796-F42F-297F-58927D6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0912"/>
            <a:ext cx="10972800" cy="1572768"/>
          </a:xfrm>
        </p:spPr>
        <p:txBody>
          <a:bodyPr/>
          <a:lstStyle/>
          <a:p>
            <a:r>
              <a:rPr lang="en-US" sz="4400" dirty="0"/>
              <a:t>AD AUTHENTICATION MECHANISMS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9F10C-DEE4-EC25-F2F6-413A365C678D}"/>
              </a:ext>
            </a:extLst>
          </p:cNvPr>
          <p:cNvSpPr txBox="1"/>
          <p:nvPr/>
        </p:nvSpPr>
        <p:spPr>
          <a:xfrm>
            <a:off x="0" y="2253680"/>
            <a:ext cx="12192000" cy="337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48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Kerberos </a:t>
            </a:r>
          </a:p>
          <a:p>
            <a:pPr marL="742950" marR="0" lvl="1" indent="-285750" algn="ctr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48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default authentication protocol in modern Active Directory environments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6BC53-580C-9B05-8822-074A0837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144870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25D65-EF2B-01FC-FFC4-10C4DC95A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23C7D4-C783-D5EE-CC65-6B1CA92D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773878FB-9F8E-4659-FFE1-FBE0EFD5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462"/>
            <a:ext cx="10972800" cy="857250"/>
          </a:xfrm>
        </p:spPr>
        <p:txBody>
          <a:bodyPr/>
          <a:lstStyle/>
          <a:p>
            <a:r>
              <a:rPr lang="en-US" sz="4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LM (Lan Manager) Authentication [OLD, Insecure]</a:t>
            </a:r>
            <a:br>
              <a:rPr lang="en-US" sz="4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8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15EFB-AF7A-C16A-372C-CD4E28A8CA55}"/>
              </a:ext>
            </a:extLst>
          </p:cNvPr>
          <p:cNvSpPr txBox="1"/>
          <p:nvPr/>
        </p:nvSpPr>
        <p:spPr>
          <a:xfrm>
            <a:off x="7776" y="2819819"/>
            <a:ext cx="12192000" cy="3006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 authentication is the </a:t>
            </a:r>
            <a:r>
              <a:rPr lang="en-US" sz="44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oldest and weakest</a:t>
            </a:r>
            <a:r>
              <a:rPr lang="en-US" sz="44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authentication method in Windows. It was used in Windows NT 4.0 and earlier. Due to its weak encryption, it’s no longer used by modern systems.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A85DB-5095-91BF-2A5B-D5128229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399858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ABEC-843F-2FB9-9A50-7F73066BF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B7D438-4E9C-3CCD-7254-776E049D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86A10750-7F56-FFD9-BB69-431D5992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10972800" cy="857250"/>
          </a:xfrm>
        </p:spPr>
        <p:txBody>
          <a:bodyPr/>
          <a:lstStyle/>
          <a:p>
            <a:r>
              <a:rPr lang="en-US" sz="5400" dirty="0"/>
              <a:t>HOW LM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1257E-9AA4-CDE1-1529-4C1900988D1D}"/>
              </a:ext>
            </a:extLst>
          </p:cNvPr>
          <p:cNvSpPr txBox="1"/>
          <p:nvPr/>
        </p:nvSpPr>
        <p:spPr>
          <a:xfrm>
            <a:off x="152400" y="2116165"/>
            <a:ext cx="5562600" cy="380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enters their password.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password is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converted to all uppercase letters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(this makes it even weaker).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</a:t>
            </a:r>
            <a:r>
              <a:rPr lang="en-US" sz="36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 into two 7-character halves</a:t>
            </a:r>
            <a:r>
              <a:rPr lang="en-US" sz="36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3600" dirty="0">
              <a:latin typeface="Agency FB" panose="020B0503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01AB8-1B73-335C-1B2E-E537CA18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44AD1-1EDF-B0E2-C35C-7E44CB3F6634}"/>
              </a:ext>
            </a:extLst>
          </p:cNvPr>
          <p:cNvSpPr txBox="1"/>
          <p:nvPr/>
        </p:nvSpPr>
        <p:spPr>
          <a:xfrm>
            <a:off x="6324600" y="2116165"/>
            <a:ext cx="5192486" cy="3432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4000" dirty="0"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half is encrypted using the </a:t>
            </a: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(Data Encryption Standard)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algorithm.</a:t>
            </a:r>
          </a:p>
          <a:p>
            <a:pPr marR="0" lvl="0" algn="just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The result is stored as the </a:t>
            </a:r>
            <a:r>
              <a:rPr lang="en-US" sz="40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LM hash</a:t>
            </a:r>
            <a:r>
              <a:rPr lang="en-US" sz="40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840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D4C8-D7D7-E9B2-DA36-C70061451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168924-85D3-BF9C-D07F-B82CF696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B23120E3-E657-ABBD-D0C9-8666F5FC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350"/>
            <a:ext cx="10972800" cy="857250"/>
          </a:xfrm>
        </p:spPr>
        <p:txBody>
          <a:bodyPr/>
          <a:lstStyle/>
          <a:p>
            <a:r>
              <a:rPr lang="en-US" sz="4000" dirty="0"/>
              <a:t>WEAKNESS OF LM AUTHENTICATION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A9C5D-20AD-133A-F1D1-BA4E54EA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11113"/>
            <a:ext cx="4114800" cy="857250"/>
          </a:xfrm>
        </p:spPr>
        <p:txBody>
          <a:bodyPr/>
          <a:lstStyle/>
          <a:p>
            <a:r>
              <a:rPr lang="en-US" sz="1800" dirty="0">
                <a:latin typeface="Agency FB" panose="020B0503020202020204" pitchFamily="34" charset="0"/>
              </a:rPr>
              <a:t>ATTACKING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0551DF-39BE-5DBC-58C5-2136ADBC0D75}"/>
              </a:ext>
            </a:extLst>
          </p:cNvPr>
          <p:cNvSpPr txBox="1"/>
          <p:nvPr/>
        </p:nvSpPr>
        <p:spPr>
          <a:xfrm>
            <a:off x="381000" y="2116165"/>
            <a:ext cx="11136086" cy="325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Passwords longer than 7 characters are split</a:t>
            </a:r>
            <a:r>
              <a:rPr lang="en-US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making it easier to crack.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Case-insensitive passwords</a:t>
            </a:r>
            <a:r>
              <a:rPr lang="en-US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(PASSWORD123 == password123).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salting or modern encryption</a:t>
            </a:r>
            <a:r>
              <a:rPr lang="en-US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making it vulnerable to </a:t>
            </a:r>
            <a:r>
              <a:rPr lang="en-US" sz="32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rainbow tables</a:t>
            </a:r>
            <a:r>
              <a:rPr lang="en-US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ctr">
              <a:lnSpc>
                <a:spcPct val="150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3200" b="1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Easily crackable</a:t>
            </a:r>
            <a:r>
              <a:rPr lang="en-US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tools like </a:t>
            </a:r>
            <a:r>
              <a:rPr lang="en-US" sz="3200" dirty="0" err="1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Hashcat</a:t>
            </a:r>
            <a:r>
              <a:rPr lang="en-US" sz="3200" dirty="0">
                <a:effectLst/>
                <a:latin typeface="Agency FB" panose="020B0503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John the Ripper.</a:t>
            </a:r>
          </a:p>
        </p:txBody>
      </p:sp>
    </p:spTree>
    <p:extLst>
      <p:ext uri="{BB962C8B-B14F-4D97-AF65-F5344CB8AC3E}">
        <p14:creationId xmlns:p14="http://schemas.microsoft.com/office/powerpoint/2010/main" val="233945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roplet">
      <a:dk1>
        <a:srgbClr val="000000"/>
      </a:dk1>
      <a:lt1>
        <a:srgbClr val="FFFFFF"/>
      </a:lt1>
      <a:dk2>
        <a:srgbClr val="0065A8"/>
      </a:dk2>
      <a:lt2>
        <a:srgbClr val="E7E6E6"/>
      </a:lt2>
      <a:accent1>
        <a:srgbClr val="FDCFFD"/>
      </a:accent1>
      <a:accent2>
        <a:srgbClr val="B6DFFF"/>
      </a:accent2>
      <a:accent3>
        <a:srgbClr val="8AE3A8"/>
      </a:accent3>
      <a:accent4>
        <a:srgbClr val="A69BFB"/>
      </a:accent4>
      <a:accent5>
        <a:srgbClr val="B5C3FF"/>
      </a:accent5>
      <a:accent6>
        <a:srgbClr val="73E9C4"/>
      </a:accent6>
      <a:hlink>
        <a:srgbClr val="0563C1"/>
      </a:hlink>
      <a:folHlink>
        <a:srgbClr val="954F72"/>
      </a:folHlink>
    </a:clrScheme>
    <a:fontScheme name="Custom 2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-Design-TM34316244_Win32_SD_v9" id="{3E0090C2-CA58-4B70-B5D1-01F921C14922}" vid="{00CD7D6A-B673-47B4-AF03-4EFC805EAB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C239F86-289C-4137-84E8-C0091446A9E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41F879-28B8-493E-AE7E-E245EA409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2A75F4-FAA4-4B3A-89D9-C65257DD92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1144</Words>
  <Application>Microsoft Office PowerPoint</Application>
  <PresentationFormat>Widescreen</PresentationFormat>
  <Paragraphs>184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Agency FB</vt:lpstr>
      <vt:lpstr>Arial</vt:lpstr>
      <vt:lpstr>Calibri</vt:lpstr>
      <vt:lpstr>Courier New</vt:lpstr>
      <vt:lpstr>Times New Roman</vt:lpstr>
      <vt:lpstr>Wingdings</vt:lpstr>
      <vt:lpstr>Office Theme</vt:lpstr>
      <vt:lpstr>ATTACKING  ACTIVE DIRECTORY</vt:lpstr>
      <vt:lpstr>ABOUT ME</vt:lpstr>
      <vt:lpstr>UNDERSTANDING AD AUTHENTICATION MECHANISMS </vt:lpstr>
      <vt:lpstr>AD AUTHENTICATION MECHANISMS</vt:lpstr>
      <vt:lpstr>AD AUTHENTICATION MECHANISMS</vt:lpstr>
      <vt:lpstr>AD AUTHENTICATION MECHANISMS</vt:lpstr>
      <vt:lpstr>LM (Lan Manager) Authentication [OLD, Insecure] </vt:lpstr>
      <vt:lpstr>HOW LM WORKS</vt:lpstr>
      <vt:lpstr>WEAKNESS OF LM AUTHENTICATION</vt:lpstr>
      <vt:lpstr>HOW TO IDENTIFY AN LM HASH</vt:lpstr>
      <vt:lpstr>HOW TO IDENTIFY AN LM HASH</vt:lpstr>
      <vt:lpstr>WHY LM IS NO LONGER USED</vt:lpstr>
      <vt:lpstr>NTLM (New technology lan manager</vt:lpstr>
      <vt:lpstr>HOW NTLM WORKS</vt:lpstr>
      <vt:lpstr>HOW NTLM WORKS</vt:lpstr>
      <vt:lpstr>NTLMv1 Authentication (Weak, Deprecated)</vt:lpstr>
      <vt:lpstr>HOW NTLMv1 WORKS</vt:lpstr>
      <vt:lpstr>WEAKNESS OF NTLMv1 AUTHENTICATION</vt:lpstr>
      <vt:lpstr>HOW TO IDENTIFY AN NTLMv1 HASH</vt:lpstr>
      <vt:lpstr>WHY NTLMv1 IS NO LONGER USED</vt:lpstr>
      <vt:lpstr>NTLMv2 Authentication (STRONGER, MODERN)</vt:lpstr>
      <vt:lpstr>HOW NTLMv2 WORKS</vt:lpstr>
      <vt:lpstr>WHY NTLMv2 IS BETTER</vt:lpstr>
      <vt:lpstr>HOW TO IDENTIFY AN NTLMv2 HASH</vt:lpstr>
      <vt:lpstr>NT HASH (NTLM HASH)</vt:lpstr>
      <vt:lpstr>HOW NT HASH WORKS</vt:lpstr>
      <vt:lpstr>EXAMPLE NT HASH</vt:lpstr>
      <vt:lpstr>WHY NT HASH IS STILL USED</vt:lpstr>
      <vt:lpstr>KERBEROS AUTHENTICATION</vt:lpstr>
      <vt:lpstr>HOW KERBEROS WORKS</vt:lpstr>
      <vt:lpstr>HOW KERBEROS WORKS</vt:lpstr>
      <vt:lpstr>WHY KERBEROS IS PREFERRED</vt:lpstr>
      <vt:lpstr>HOW TO IDENTIFY  A KERBEROS HASH</vt:lpstr>
      <vt:lpstr>COMMON KERBEROS ATTACKS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2022-07-23T05:42:44Z</dcterms:created>
  <dcterms:modified xsi:type="dcterms:W3CDTF">2025-03-12T11:40:47Z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