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0ea26188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0ea2618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0ea261883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0ea26188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0ea261883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0ea26188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0ea261883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0ea26188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0ea261883_0_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0ea26188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ea261883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ea2618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0ea261883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0ea2618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ea261883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ea26188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0ea26188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0ea2618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ea261883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ea26188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ea261883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ea26188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22125" y="467850"/>
            <a:ext cx="62832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Central Seattle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228500" y="3867400"/>
            <a:ext cx="4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expensive</a:t>
            </a:r>
            <a:r>
              <a:rPr lang="d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houses and how to </a:t>
            </a:r>
            <a:r>
              <a:rPr lang="d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</a:t>
            </a:r>
            <a:r>
              <a:rPr lang="d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them …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50" y="1502550"/>
            <a:ext cx="4002151" cy="26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6200" y="4743300"/>
            <a:ext cx="4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Igor, hh-ds-23-1, 24.02.2023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0" y="6491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54375" y="101525"/>
            <a:ext cx="702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Conditions and renovation of expensive houses</a:t>
            </a:r>
            <a:endParaRPr sz="17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625" y="1222285"/>
            <a:ext cx="2634925" cy="25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75" y="1222275"/>
            <a:ext cx="2094091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426" y="1222276"/>
            <a:ext cx="236454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553200" y="4175675"/>
            <a:ext cx="59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Expensive houses fetch higher prices when in good condition or renovated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0" y="6491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0" y="1410400"/>
            <a:ext cx="2393825" cy="218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150" y="1280801"/>
            <a:ext cx="2393815" cy="22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975" y="1280800"/>
            <a:ext cx="2520900" cy="22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54375" y="101525"/>
            <a:ext cx="702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Conditions and renovation of expensive houses</a:t>
            </a:r>
            <a:endParaRPr sz="17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61150" y="4197550"/>
            <a:ext cx="7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Renovation up to a good condition is usual, further renovation can increase the price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7097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302700" y="148350"/>
            <a:ext cx="82593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Is the best selling time of the year also indicates best price?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75" y="779400"/>
            <a:ext cx="3833951" cy="2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25" y="3048025"/>
            <a:ext cx="3854004" cy="20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0" y="7097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02700" y="148350"/>
            <a:ext cx="82593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Is the best selling time of the year also indicates best price?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75" y="779400"/>
            <a:ext cx="3833951" cy="2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25" y="3048025"/>
            <a:ext cx="3854004" cy="20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1888800" y="983425"/>
            <a:ext cx="281100" cy="413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7097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02700" y="148350"/>
            <a:ext cx="82593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Is the best selling time of the year also indicates best price?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75" y="779400"/>
            <a:ext cx="3833951" cy="2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25" y="3048025"/>
            <a:ext cx="3854004" cy="2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700" y="1865700"/>
            <a:ext cx="3038225" cy="1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38775" y="85900"/>
            <a:ext cx="825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Conclusions: </a:t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0" y="6569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482925" y="1724900"/>
            <a:ext cx="6337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Expensive houses in central Seattle were sold in good conditions(above 3)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Renovated houses had higher price, even higher when renovation acquired very good condition (4)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Best selling time is spring and summer, higher prices were acquired in July.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During fast reselling (about 200 days) in central Seattle prices were increased about 60-80%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Client: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400" y="445025"/>
            <a:ext cx="2848050" cy="18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80475" y="681500"/>
            <a:ext cx="85206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Timothy Stevens</a:t>
            </a:r>
            <a:r>
              <a:rPr lang="de" sz="1400"/>
              <a:t>: Seller, 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Owns expensive houses in the center of Seattle,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●"/>
            </a:pPr>
            <a:r>
              <a:rPr lang="de" sz="1400">
                <a:solidFill>
                  <a:srgbClr val="D4D4D4"/>
                </a:solidFill>
              </a:rPr>
              <a:t>Needs to get rid </a:t>
            </a:r>
            <a:endParaRPr sz="1400">
              <a:solidFill>
                <a:srgbClr val="D4D4D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●"/>
            </a:pPr>
            <a:r>
              <a:rPr lang="de" sz="1400">
                <a:solidFill>
                  <a:srgbClr val="D4D4D4"/>
                </a:solidFill>
              </a:rPr>
              <a:t>Interested in best timing within a year </a:t>
            </a:r>
            <a:endParaRPr sz="1400">
              <a:solidFill>
                <a:srgbClr val="D4D4D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●"/>
            </a:pPr>
            <a:r>
              <a:rPr lang="de" sz="1400">
                <a:solidFill>
                  <a:srgbClr val="D4D4D4"/>
                </a:solidFill>
              </a:rPr>
              <a:t>Open for renovation when profits rise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01475" y="62425"/>
            <a:ext cx="294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Centre of Seattle: 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825" y="928800"/>
            <a:ext cx="5748399" cy="38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280475" y="681500"/>
            <a:ext cx="85206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Timothy Stevens</a:t>
            </a:r>
            <a:r>
              <a:rPr lang="de" sz="1400"/>
              <a:t>: Seller, 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Owns expensive houses in the center of Seattle,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●"/>
            </a:pPr>
            <a:r>
              <a:rPr lang="de" sz="1400">
                <a:solidFill>
                  <a:srgbClr val="D4D4D4"/>
                </a:solidFill>
              </a:rPr>
              <a:t>Needs to get rid </a:t>
            </a:r>
            <a:endParaRPr sz="1400">
              <a:solidFill>
                <a:srgbClr val="D4D4D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●"/>
            </a:pPr>
            <a:r>
              <a:rPr lang="de" sz="1400">
                <a:solidFill>
                  <a:srgbClr val="D4D4D4"/>
                </a:solidFill>
              </a:rPr>
              <a:t>Interested in best timing within a year </a:t>
            </a:r>
            <a:endParaRPr sz="1400">
              <a:solidFill>
                <a:srgbClr val="D4D4D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Char char="●"/>
            </a:pPr>
            <a:r>
              <a:rPr lang="de" sz="1400">
                <a:solidFill>
                  <a:srgbClr val="D4D4D4"/>
                </a:solidFill>
              </a:rPr>
              <a:t>Open for renovation when profits rise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46675" y="2716200"/>
            <a:ext cx="7588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900"/>
              <a:buFont typeface="Average"/>
              <a:buChar char="●"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What builds the price of a house in central Seattle?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900"/>
              <a:buFont typeface="Average"/>
              <a:buChar char="●"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How house prices depend on </a:t>
            </a: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renovation</a:t>
            </a: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 or condition of the houses?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900"/>
              <a:buFont typeface="Average"/>
              <a:buChar char="●"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Is the best selling time of the year also indicates best price?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900"/>
              <a:buFont typeface="Average"/>
              <a:buChar char="●"/>
            </a:pPr>
            <a:r>
              <a:rPr lang="de" sz="19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How much profit should we expect and how fast can we sell a house</a:t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EDA overview</a:t>
            </a:r>
            <a:r>
              <a:rPr lang="de"/>
              <a:t>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71937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69975" y="85925"/>
            <a:ext cx="569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What builds the price of a house in central Seattle?</a:t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75" y="1044725"/>
            <a:ext cx="3827274" cy="37623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334650" y="2872250"/>
            <a:ext cx="3114300" cy="32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834175" y="4097625"/>
            <a:ext cx="234300" cy="569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954400" y="4066400"/>
            <a:ext cx="234300" cy="390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252775" y="3785875"/>
            <a:ext cx="32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House prices depend on the </a:t>
            </a:r>
            <a:r>
              <a:rPr lang="de">
                <a:latin typeface="Average"/>
                <a:ea typeface="Average"/>
                <a:cs typeface="Average"/>
                <a:sym typeface="Average"/>
              </a:rPr>
              <a:t>square</a:t>
            </a:r>
            <a:r>
              <a:rPr lang="de">
                <a:latin typeface="Average"/>
                <a:ea typeface="Average"/>
                <a:cs typeface="Average"/>
                <a:sym typeface="Average"/>
              </a:rPr>
              <a:t> footage of the house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71937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69975" y="85925"/>
            <a:ext cx="569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What builds the price of a house in central Seattle?</a:t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850" y="1416125"/>
            <a:ext cx="2520558" cy="2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25" y="1416125"/>
            <a:ext cx="2168700" cy="2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600" y="1416125"/>
            <a:ext cx="2448776" cy="24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33875" y="4244650"/>
            <a:ext cx="86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Houses in </a:t>
            </a:r>
            <a:r>
              <a:rPr lang="de">
                <a:latin typeface="Average"/>
                <a:ea typeface="Average"/>
                <a:cs typeface="Average"/>
                <a:sym typeface="Average"/>
              </a:rPr>
              <a:t>central</a:t>
            </a:r>
            <a:r>
              <a:rPr lang="de">
                <a:latin typeface="Average"/>
                <a:ea typeface="Average"/>
                <a:cs typeface="Average"/>
                <a:sym typeface="Average"/>
              </a:rPr>
              <a:t> Seattle have higher price after renovation, as well as houses in good conditions (3 or above)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6569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38775" y="85900"/>
            <a:ext cx="825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Let’s have a look on expensive houses</a:t>
            </a: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736675" y="2934675"/>
            <a:ext cx="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1194100"/>
            <a:ext cx="4952126" cy="3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6569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736675" y="2934675"/>
            <a:ext cx="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1194100"/>
            <a:ext cx="4952126" cy="33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50" y="1510275"/>
            <a:ext cx="2882624" cy="21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38775" y="85900"/>
            <a:ext cx="825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Let’s have a look on expensive houses?</a:t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656925"/>
            <a:ext cx="9144000" cy="455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5736675" y="2934675"/>
            <a:ext cx="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1194100"/>
            <a:ext cx="4952126" cy="33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50" y="1510275"/>
            <a:ext cx="2882624" cy="21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150" y="1374362"/>
            <a:ext cx="3151076" cy="2293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549350" y="3847875"/>
            <a:ext cx="323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Average"/>
                <a:ea typeface="Average"/>
                <a:cs typeface="Average"/>
                <a:sym typeface="Average"/>
              </a:rPr>
              <a:t>Expensive House:</a:t>
            </a:r>
            <a:endParaRPr u="sng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  House price over $1 Mio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  OR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verage"/>
                <a:ea typeface="Average"/>
                <a:cs typeface="Average"/>
                <a:sym typeface="Average"/>
              </a:rPr>
              <a:t>  Price_per_S over $500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38775" y="85900"/>
            <a:ext cx="825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Let’s have a look on expensive houses?</a:t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