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96C730-A641-4743-9A40-51064BFBAB08}">
  <a:tblStyle styleId="{F996C730-A641-4743-9A40-51064BFBAB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19e63ca9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19e63ca9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19e63ca9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19e63ca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19e63ca9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19e63ca9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19e63ca9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619e63ca9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19e63ca9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619e63ca9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19e63ca9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619e63ca9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dos Agentes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1200"/>
              <a:t>Tema 01: Modificar agente.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1200"/>
              <a:t>Nome: Igor Cardoso da Silva. CPD 50312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1200"/>
              <a:t>Nome: Paulo Sergio. CPD 50616 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1200"/>
              <a:t>Nome: Ricardo Almeida. CPD 53421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Códigos implementados.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Ricardo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825" y="1318650"/>
            <a:ext cx="3465224" cy="33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00" y="1164950"/>
            <a:ext cx="8788800" cy="29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50" y="1178875"/>
            <a:ext cx="8515949" cy="31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PEAS</a:t>
            </a:r>
            <a:endParaRPr/>
          </a:p>
        </p:txBody>
      </p:sp>
      <p:graphicFrame>
        <p:nvGraphicFramePr>
          <p:cNvPr id="120" name="Google Shape;120;p18"/>
          <p:cNvGraphicFramePr/>
          <p:nvPr/>
        </p:nvGraphicFramePr>
        <p:xfrm>
          <a:off x="772075" y="564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{F996C730-A641-4743-9A40-51064BFBAB08}</a:tableStyleId>
              </a:tblPr>
              <a:tblGrid>
                <a:gridCol w="3619500"/>
                <a:gridCol w="3619500"/>
              </a:tblGrid>
              <a:tr h="66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50">
                          <a:highlight>
                            <a:srgbClr val="FDFDFD"/>
                          </a:highlight>
                        </a:rPr>
                        <a:t>Agente </a:t>
                      </a:r>
                      <a:endParaRPr sz="1250">
                        <a:highlight>
                          <a:srgbClr val="FDFDFD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Zelador</a:t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Medida de desempenho</a:t>
                      </a:r>
                      <a:endParaRPr/>
                    </a:p>
                  </a:txBody>
                  <a:tcPr marT="91425" marB="91425" marR="91425" marL="9142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50">
                          <a:highlight>
                            <a:srgbClr val="FDFDFD"/>
                          </a:highlight>
                        </a:rPr>
                        <a:t>O agente sempre limpa todas as posições possíveis, menos a posição que esteja bloqueadas pelo obstáculos </a:t>
                      </a:r>
                      <a:endParaRPr sz="1250">
                        <a:highlight>
                          <a:srgbClr val="FDFDFD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50">
                          <a:highlight>
                            <a:srgbClr val="FDFDFD"/>
                          </a:highlight>
                        </a:rPr>
                        <a:t>Ambiente</a:t>
                      </a:r>
                      <a:endParaRPr sz="1250">
                        <a:highlight>
                          <a:srgbClr val="FDFDFD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50">
                          <a:highlight>
                            <a:srgbClr val="FDFDFD"/>
                          </a:highlight>
                        </a:rPr>
                        <a:t>Labirinto, onde tem local </a:t>
                      </a:r>
                      <a:r>
                        <a:rPr lang="pt-BR" sz="1250">
                          <a:highlight>
                            <a:srgbClr val="FDFDFD"/>
                          </a:highlight>
                        </a:rPr>
                        <a:t>sujo = * , obstáculo = # e limpo = -</a:t>
                      </a:r>
                      <a:endParaRPr sz="1250">
                        <a:highlight>
                          <a:srgbClr val="FDFDFD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50">
                          <a:highlight>
                            <a:srgbClr val="FDFDFD"/>
                          </a:highlight>
                        </a:rPr>
                        <a:t>Atuadores</a:t>
                      </a:r>
                      <a:endParaRPr/>
                    </a:p>
                  </a:txBody>
                  <a:tcPr marT="91425" marB="91425" marR="91425" marL="914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50">
                          <a:highlight>
                            <a:srgbClr val="FDFDFD"/>
                          </a:highlight>
                        </a:rPr>
                        <a:t>Realizar movimentos aleatórios, e verificar o status do ambiente que é obstáculos, sujeiras ou limpo.</a:t>
                      </a:r>
                      <a:endParaRPr sz="1250">
                        <a:highlight>
                          <a:srgbClr val="FDFDFD"/>
                        </a:highlight>
                      </a:endParaRPr>
                    </a:p>
                    <a:p>
                      <a:pPr indent="-307975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50"/>
                        <a:buAutoNum type="arabicPeriod"/>
                      </a:pPr>
                      <a:r>
                        <a:rPr lang="pt-BR" sz="1250">
                          <a:highlight>
                            <a:srgbClr val="FDFDFD"/>
                          </a:highlight>
                        </a:rPr>
                        <a:t>Caso tenha obstáculos, recalcule.</a:t>
                      </a:r>
                      <a:endParaRPr sz="1250">
                        <a:highlight>
                          <a:srgbClr val="FDFDFD"/>
                        </a:highlight>
                      </a:endParaRPr>
                    </a:p>
                    <a:p>
                      <a:pPr indent="-307975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50"/>
                        <a:buAutoNum type="arabicPeriod"/>
                      </a:pPr>
                      <a:r>
                        <a:rPr lang="pt-BR" sz="1250">
                          <a:highlight>
                            <a:srgbClr val="FDFDFD"/>
                          </a:highlight>
                        </a:rPr>
                        <a:t>Caso tenha sujeira, limpe e recalcule o próximo passo.</a:t>
                      </a:r>
                      <a:endParaRPr sz="1250">
                        <a:highlight>
                          <a:srgbClr val="FDFDFD"/>
                        </a:highlight>
                      </a:endParaRPr>
                    </a:p>
                    <a:p>
                      <a:pPr indent="-307975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50"/>
                        <a:buAutoNum type="arabicPeriod"/>
                      </a:pPr>
                      <a:r>
                        <a:rPr lang="pt-BR" sz="1250">
                          <a:highlight>
                            <a:srgbClr val="FDFDFD"/>
                          </a:highlight>
                        </a:rPr>
                        <a:t>Caso esteja limpo, recalcule o próximo passo.</a:t>
                      </a:r>
                      <a:endParaRPr/>
                    </a:p>
                  </a:txBody>
                  <a:tcPr marT="91425" marB="91425" marR="91425" marL="914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50">
                          <a:highlight>
                            <a:srgbClr val="FDFDFD"/>
                          </a:highlight>
                        </a:rPr>
                        <a:t>Sensores</a:t>
                      </a:r>
                      <a:endParaRPr sz="1250">
                        <a:highlight>
                          <a:srgbClr val="FDFDFD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50">
                          <a:highlight>
                            <a:srgbClr val="FDFDFD"/>
                          </a:highlight>
                        </a:rPr>
                        <a:t>Sensores de direção (cima, baixo, esquerda e direita) e Sensores de ambiente(sujo, obstáculo e limpo);</a:t>
                      </a:r>
                      <a:endParaRPr sz="1250">
                        <a:highlight>
                          <a:srgbClr val="FDFDFD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>
                        <a:highlight>
                          <a:srgbClr val="FDFDFD"/>
                        </a:highlight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Propriedade PEAS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-"/>
            </a:pPr>
            <a:r>
              <a:rPr lang="pt-BR" sz="1250">
                <a:solidFill>
                  <a:srgbClr val="000000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Episódico - </a:t>
            </a:r>
            <a:r>
              <a:rPr lang="pt-BR" sz="1250">
                <a:solidFill>
                  <a:srgbClr val="000000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O próximo</a:t>
            </a:r>
            <a:r>
              <a:rPr lang="pt-BR" sz="1250">
                <a:solidFill>
                  <a:srgbClr val="000000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 movimento do agente, </a:t>
            </a:r>
            <a:r>
              <a:rPr lang="pt-BR" sz="1250">
                <a:solidFill>
                  <a:srgbClr val="000000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não</a:t>
            </a:r>
            <a:r>
              <a:rPr lang="pt-BR" sz="1250">
                <a:solidFill>
                  <a:srgbClr val="000000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 é influenciado pela ação anterior.</a:t>
            </a:r>
            <a:endParaRPr sz="1250">
              <a:solidFill>
                <a:srgbClr val="000000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-"/>
            </a:pPr>
            <a:r>
              <a:rPr lang="pt-BR" sz="1250">
                <a:solidFill>
                  <a:srgbClr val="000000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Determinístico - </a:t>
            </a:r>
            <a:r>
              <a:rPr lang="pt-BR" sz="1250">
                <a:solidFill>
                  <a:srgbClr val="000000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O próximo</a:t>
            </a:r>
            <a:r>
              <a:rPr lang="pt-BR" sz="1250">
                <a:solidFill>
                  <a:srgbClr val="000000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 estado do ambiente depende do agente.</a:t>
            </a:r>
            <a:endParaRPr sz="1250">
              <a:solidFill>
                <a:srgbClr val="000000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-"/>
            </a:pPr>
            <a:r>
              <a:rPr lang="pt-BR" sz="1250">
                <a:solidFill>
                  <a:srgbClr val="000000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Estático - Ambiente é </a:t>
            </a:r>
            <a:r>
              <a:rPr lang="pt-BR" sz="1250">
                <a:solidFill>
                  <a:srgbClr val="000000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estático</a:t>
            </a:r>
            <a:endParaRPr sz="1250">
              <a:solidFill>
                <a:srgbClr val="000000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-"/>
            </a:pPr>
            <a:r>
              <a:rPr lang="pt-BR" sz="1250">
                <a:solidFill>
                  <a:srgbClr val="000000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Discreto </a:t>
            </a:r>
            <a:r>
              <a:rPr lang="pt-BR" sz="1250">
                <a:solidFill>
                  <a:srgbClr val="000000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- Pois o resultado pode ser finito, exemplo: Caso uma sujeira seja bloqueadas por obstáculos  </a:t>
            </a:r>
            <a:endParaRPr sz="1250">
              <a:solidFill>
                <a:srgbClr val="000000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-"/>
            </a:pPr>
            <a:r>
              <a:rPr lang="pt-BR" sz="1250">
                <a:solidFill>
                  <a:srgbClr val="000000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Agente único - Existe apenas um agente.</a:t>
            </a:r>
            <a:endParaRPr sz="1250">
              <a:solidFill>
                <a:srgbClr val="000000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-"/>
            </a:pPr>
            <a:r>
              <a:rPr lang="pt-BR" sz="1250">
                <a:solidFill>
                  <a:srgbClr val="000000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Parcialmente observável - O agente não consegue observar todas as salas de uma vez.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