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Raleway ExtraBold"/>
      <p:bold r:id="rId33"/>
      <p:boldItalic r:id="rId34"/>
    </p:embeddedFont>
    <p:embeddedFont>
      <p:font typeface="Roboto"/>
      <p:regular r:id="rId35"/>
      <p:bold r:id="rId36"/>
      <p:italic r:id="rId37"/>
      <p:boldItalic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A1FA9C-8DA8-4600-86EF-5FB7C8AFD0D2}">
  <a:tblStyle styleId="{EBA1FA9C-8DA8-4600-86EF-5FB7C8AFD0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4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5.xml"/><Relationship Id="rId33" Type="http://schemas.openxmlformats.org/officeDocument/2006/relationships/font" Target="fonts/RalewayExtraBold-bold.fntdata"/><Relationship Id="rId10" Type="http://schemas.openxmlformats.org/officeDocument/2006/relationships/slide" Target="slides/slide4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7.xml"/><Relationship Id="rId35" Type="http://schemas.openxmlformats.org/officeDocument/2006/relationships/font" Target="fonts/Roboto-regular.fntdata"/><Relationship Id="rId12" Type="http://schemas.openxmlformats.org/officeDocument/2006/relationships/slide" Target="slides/slide6.xml"/><Relationship Id="rId34" Type="http://schemas.openxmlformats.org/officeDocument/2006/relationships/font" Target="fonts/RalewayExtraBold-boldItalic.fntdata"/><Relationship Id="rId15" Type="http://schemas.openxmlformats.org/officeDocument/2006/relationships/slide" Target="slides/slide9.xml"/><Relationship Id="rId37" Type="http://schemas.openxmlformats.org/officeDocument/2006/relationships/font" Target="fonts/Roboto-italic.fntdata"/><Relationship Id="rId14" Type="http://schemas.openxmlformats.org/officeDocument/2006/relationships/slide" Target="slides/slide8.xml"/><Relationship Id="rId36" Type="http://schemas.openxmlformats.org/officeDocument/2006/relationships/font" Target="fonts/Roboto-bold.fntdata"/><Relationship Id="rId17" Type="http://schemas.openxmlformats.org/officeDocument/2006/relationships/slide" Target="slides/slide11.xml"/><Relationship Id="rId39" Type="http://schemas.openxmlformats.org/officeDocument/2006/relationships/font" Target="fonts/Lato-regular.fntdata"/><Relationship Id="rId16" Type="http://schemas.openxmlformats.org/officeDocument/2006/relationships/slide" Target="slides/slide10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community.nxp.com/t5/i-MX-RT/Embedding-Rust-Language-applications-on-the-i-MX-RT/m-p/1291581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little journey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cb8e9de79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cb8e9de79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 python joke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b9a0b074_1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b9a0b074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Archaic</a:t>
            </a:r>
            <a:r>
              <a:rPr lang="en"/>
              <a:t> languages C# joke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c00d48bd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c00d48bd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b8e9de79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b8e9de79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cc00d48bd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cc00d48bd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cc6e24157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cc6e24157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cc00d48bd7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cc00d48bd7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Cortex-m-rt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memory layout of the program. In particular, it populates the vector table so the device can boot correctly, and properly dispatch exceptions and interrupts.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Initializing </a:t>
            </a:r>
            <a:r>
              <a:rPr lang="en" sz="12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variables before the program entry point.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Enabling the FPU before the program entry point if the target is </a:t>
            </a:r>
            <a:r>
              <a:rPr lang="en" sz="1200">
                <a:solidFill>
                  <a:srgbClr val="18803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-eabihf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cc6e241572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cc6e24157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people use uart for debugging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Usb </a:t>
            </a:r>
            <a:r>
              <a:rPr lang="en"/>
              <a:t>enumeration</a:t>
            </a:r>
            <a:r>
              <a:rPr lang="en"/>
              <a:t> fucks with windows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ca2f087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cca2f087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oncurrent queue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gotcas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b8e9de7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cb8e9de7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c6e24157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c6e24157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93KB of flash of which ~6KB is the website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16KB of RAM used for heap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cc6e24157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cc6e24157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https://community.nxp.com/t5/i-MX-RT/Embedding-Rust-Language-applications-on-the-i-MX-RT/m-p/1291581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cc6e24157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cc6e24157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cb8e9de794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cb8e9de794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</a:t>
            </a:r>
            <a:r>
              <a:rPr lang="en"/>
              <a:t>peripheral examples (usb camera displays etc)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8051 parking gates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cb8e9de794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cb8e9de79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MMU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cb8e9de79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cb8e9de79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this being mem access </a:t>
            </a:r>
            <a:r>
              <a:rPr lang="en"/>
              <a:t>the</a:t>
            </a:r>
            <a:r>
              <a:rPr lang="en"/>
              <a:t> compiler will try to optimize out the accesses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dereferences a mutable raw pointer obtained from the hexadecimal address </a:t>
            </a:r>
            <a:r>
              <a:rPr lang="en" sz="9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0xE000_E010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, treating it as a </a:t>
            </a:r>
            <a:r>
              <a:rPr lang="en" sz="950">
                <a:solidFill>
                  <a:srgbClr val="0D0D0D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SysTick</a:t>
            </a:r>
            <a:r>
              <a:rPr lang="en" sz="1200">
                <a:solidFill>
                  <a:srgbClr val="0D0D0D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object, and returns a mutable reference to it.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cb8e9de79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cb8e9de79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2.jpg"/><Relationship Id="rId6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We Embedded Yet?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Implementing tiny HTTP server on a microcontroller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idx="4294967295" type="title"/>
          </p:nvPr>
        </p:nvSpPr>
        <p:spPr>
          <a:xfrm>
            <a:off x="535800" y="146400"/>
            <a:ext cx="815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HAL 9000</a:t>
            </a:r>
            <a:endParaRPr sz="2400"/>
          </a:p>
        </p:txBody>
      </p:sp>
      <p:sp>
        <p:nvSpPr>
          <p:cNvPr id="139" name="Google Shape;139;p22"/>
          <p:cNvSpPr txBox="1"/>
          <p:nvPr>
            <p:ph idx="4294967295" type="title"/>
          </p:nvPr>
        </p:nvSpPr>
        <p:spPr>
          <a:xfrm>
            <a:off x="535800" y="971100"/>
            <a:ext cx="35028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The methodology of using all of these </a:t>
            </a:r>
            <a:r>
              <a:rPr b="0" lang="en" sz="1200">
                <a:latin typeface="Lato"/>
                <a:ea typeface="Lato"/>
                <a:cs typeface="Lato"/>
                <a:sym typeface="Lato"/>
              </a:rPr>
              <a:t>peripherals</a:t>
            </a:r>
            <a:r>
              <a:rPr b="0" lang="en" sz="1200">
                <a:latin typeface="Lato"/>
                <a:ea typeface="Lato"/>
                <a:cs typeface="Lato"/>
                <a:sym typeface="Lato"/>
              </a:rPr>
              <a:t> will require us to write a lot of code to access all these </a:t>
            </a:r>
            <a:r>
              <a:rPr b="0" lang="en" sz="1200">
                <a:latin typeface="Lato"/>
                <a:ea typeface="Lato"/>
                <a:cs typeface="Lato"/>
                <a:sym typeface="Lato"/>
              </a:rPr>
              <a:t>peripherals</a:t>
            </a:r>
            <a:r>
              <a:rPr b="0" lang="en" sz="1200">
                <a:latin typeface="Lato"/>
                <a:ea typeface="Lato"/>
                <a:cs typeface="Lato"/>
                <a:sym typeface="Lato"/>
              </a:rPr>
              <a:t>.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Luckly, most microcontroller designers also provide an SVD file, which </a:t>
            </a:r>
            <a:r>
              <a:rPr b="0" lang="en" sz="1200">
                <a:latin typeface="Lato"/>
                <a:ea typeface="Lato"/>
                <a:cs typeface="Lato"/>
                <a:sym typeface="Lato"/>
              </a:rPr>
              <a:t>describes</a:t>
            </a:r>
            <a:r>
              <a:rPr b="0" lang="en" sz="1200">
                <a:latin typeface="Lato"/>
                <a:ea typeface="Lato"/>
                <a:cs typeface="Lato"/>
                <a:sym typeface="Lato"/>
              </a:rPr>
              <a:t> all the peripherals, their addresses, and fields.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This SVD file can be converted to the Peripheral Access Crate, which creates the </a:t>
            </a:r>
            <a:r>
              <a:rPr b="0" lang="en" sz="1200">
                <a:latin typeface="Lato"/>
                <a:ea typeface="Lato"/>
                <a:cs typeface="Lato"/>
                <a:sym typeface="Lato"/>
              </a:rPr>
              <a:t>necessary</a:t>
            </a:r>
            <a:r>
              <a:rPr b="0" lang="en" sz="1200">
                <a:latin typeface="Lato"/>
                <a:ea typeface="Lato"/>
                <a:cs typeface="Lato"/>
                <a:sym typeface="Lato"/>
              </a:rPr>
              <a:t> structs and mapping to allow for proper access to the peripherals.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This however is not enough as you’ll still need a lot of manual register writes to perform tasks on the peripherals, and thus, a Hardware Abstraction Library (HAL) is written to allow the user to perform basic operations on the peripherals.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91000" y="852833"/>
            <a:ext cx="4800601" cy="2499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46" name="Google Shape;146;p2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Use case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8" name="Google Shape;148;p23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I wanted try and create a somewhat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useful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project using embedded rust to show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several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aspects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Reuse</a:t>
            </a:r>
            <a:br>
              <a:rPr lang="en" sz="12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ability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to use cargo to save a lot of time making code blocks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Size</a:t>
            </a:r>
            <a:br>
              <a:rPr lang="en" sz="140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Even when using rust we can still fit in small sized microcontrollers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Safety 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Leveraging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rust to ensure no funny business is done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unknowingly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283099" y="712150"/>
            <a:ext cx="8622300" cy="340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</a:rPr>
              <a:t>The Task? </a:t>
            </a:r>
            <a:endParaRPr sz="2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accent5"/>
                </a:solidFill>
              </a:rPr>
              <a:t>Implement</a:t>
            </a:r>
            <a:r>
              <a:rPr lang="en" sz="2300">
                <a:solidFill>
                  <a:schemeClr val="accent5"/>
                </a:solidFill>
              </a:rPr>
              <a:t> a working “web server” on an STM32.</a:t>
            </a:r>
            <a:endParaRPr sz="23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Why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?  To allow GUI usage without needing additional SW*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The Problem?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Our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microcontroller (STM32l412):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Has no networking hardware.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Has no file system support.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Has only 128 KB of Flash and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40 KB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of RAM. 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283100" y="482147"/>
            <a:ext cx="6244200" cy="49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accent5"/>
                </a:solidFill>
              </a:rPr>
              <a:t>#![no_std]</a:t>
            </a:r>
            <a:endParaRPr/>
          </a:p>
        </p:txBody>
      </p:sp>
      <p:sp>
        <p:nvSpPr>
          <p:cNvPr id="159" name="Google Shape;159;p25"/>
          <p:cNvSpPr txBox="1"/>
          <p:nvPr/>
        </p:nvSpPr>
        <p:spPr>
          <a:xfrm>
            <a:off x="401300" y="973850"/>
            <a:ext cx="8290200" cy="19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Given the Space </a:t>
            </a: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limitations, it is very common to use #![no_std] in embedded rust projects.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implies that we need to additional steps to get basic functions of rust working (such as Vec,Panics)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This also implies that any crate we choose to use has to support running in #![no_std] mode.</a:t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idx="4294967295" type="title"/>
          </p:nvPr>
        </p:nvSpPr>
        <p:spPr>
          <a:xfrm>
            <a:off x="535800" y="146400"/>
            <a:ext cx="815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So what are we doing?</a:t>
            </a:r>
            <a:endParaRPr sz="2400"/>
          </a:p>
        </p:txBody>
      </p:sp>
      <p:sp>
        <p:nvSpPr>
          <p:cNvPr id="165" name="Google Shape;165;p26"/>
          <p:cNvSpPr txBox="1"/>
          <p:nvPr>
            <p:ph idx="4294967295" type="title"/>
          </p:nvPr>
        </p:nvSpPr>
        <p:spPr>
          <a:xfrm>
            <a:off x="535800" y="971100"/>
            <a:ext cx="79986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The plan is to use the USB interface of the STM32 microcontroller to create a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compliant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CDC-NCM device, AKA- USB-Ethernet Dongle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Next, we will need to get a TCP/IP stack working on the board and create a network interface adapter that will support our USB interface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Finally, We will create a server with two sockets: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 HTTP socket which will serve the website and handle GET/POST requests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A DHCP  socket which will give the computer which the device is connected to an IP.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2251200" y="367050"/>
            <a:ext cx="281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/>
        </p:nvSpPr>
        <p:spPr>
          <a:xfrm>
            <a:off x="0" y="0"/>
            <a:ext cx="5427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36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Kind of like this</a:t>
            </a:r>
            <a:endParaRPr b="1" sz="2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2" name="Google Shape;172;p27"/>
          <p:cNvSpPr txBox="1"/>
          <p:nvPr/>
        </p:nvSpPr>
        <p:spPr>
          <a:xfrm>
            <a:off x="152400" y="738900"/>
            <a:ext cx="3675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Gray: Crates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Lightblue: Code we need to write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3" name="Google Shape;17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275" y="2281075"/>
            <a:ext cx="8839201" cy="11953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8"/>
          <p:cNvSpPr txBox="1"/>
          <p:nvPr/>
        </p:nvSpPr>
        <p:spPr>
          <a:xfrm>
            <a:off x="0" y="0"/>
            <a:ext cx="65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Creating the driver</a:t>
            </a:r>
            <a:endParaRPr sz="18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195775" y="592175"/>
            <a:ext cx="6636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CDC-NCM Driver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Writing an CDC-NCM descriptors as per the USB spec supported by usb-device crate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Building an API handler to parse the incoming USB traffic and convert it to ethernet packets and vise-versa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 packets arrive in small chunks (64 bytes), we need to buffer and slowly parse the messages, this was done using a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concurrent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queue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Smoltcp netif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Smoltcp expects the crate user to create a network interface and connect it by providing tx/rx tokens it will consume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This was implemented by creating a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concurrent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queue between the NCM-API handler and the NETIF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/>
        </p:nvSpPr>
        <p:spPr>
          <a:xfrm>
            <a:off x="0" y="0"/>
            <a:ext cx="65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The </a:t>
            </a:r>
            <a:r>
              <a:rPr lang="en"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Bare Metal</a:t>
            </a:r>
            <a:r>
              <a:rPr lang="en"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 build </a:t>
            </a:r>
            <a:r>
              <a:rPr lang="en"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environment</a:t>
            </a:r>
            <a:endParaRPr sz="18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85" name="Google Shape;185;p29"/>
          <p:cNvSpPr txBox="1"/>
          <p:nvPr/>
        </p:nvSpPr>
        <p:spPr>
          <a:xfrm>
            <a:off x="195775" y="592175"/>
            <a:ext cx="66363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Cross-compiler toolchain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Runtime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Memory.x (Linker Script)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Build.rs (to force rustc to use the linkers script)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Our Main.rs which contains: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Entry point for our code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 Panic Handler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Global Allocator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Hardware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Exception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Handlers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00" y="138262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91" name="Google Shape;191;p30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1206500" y="122826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/>
        </p:nvSpPr>
        <p:spPr>
          <a:xfrm>
            <a:off x="526050" y="662922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Debugging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93" name="Google Shape;193;p30"/>
          <p:cNvSpPr txBox="1"/>
          <p:nvPr/>
        </p:nvSpPr>
        <p:spPr>
          <a:xfrm>
            <a:off x="455125" y="1522000"/>
            <a:ext cx="3562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Debugging is super 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easy; If you have the right tools.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 rust supports GDB, we can easily setup a GDB server using openOCD which interfaces to the board via a jtag debugger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 the microcontroller uses a modern ARM core, we also have access to the RTT (real-time trace)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That coupled with </a:t>
            </a:r>
            <a:r>
              <a:rPr i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ferrous-systems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defmt</a:t>
            </a:r>
            <a:r>
              <a:rPr lang="en" sz="13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allows us to get logs and even panics printed out to our console!</a:t>
            </a:r>
            <a:endParaRPr sz="1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4" name="Google Shape;194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67725" y="138250"/>
            <a:ext cx="2843126" cy="287540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5" name="Google Shape;195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28325" y="3362900"/>
            <a:ext cx="4803125" cy="13487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/>
        </p:nvSpPr>
        <p:spPr>
          <a:xfrm>
            <a:off x="0" y="0"/>
            <a:ext cx="65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Safety?</a:t>
            </a:r>
            <a:endParaRPr sz="18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195775" y="592175"/>
            <a:ext cx="5284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Global variables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 common as sand in embedded projects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Being forced to use a mutex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Concurrency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Can’t do it otherwise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Interrupt driven ready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Compilation/Panic gotchas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overflow/underflow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○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Invalid api sizes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ctrTitle"/>
          </p:nvPr>
        </p:nvSpPr>
        <p:spPr>
          <a:xfrm>
            <a:off x="115650" y="434450"/>
            <a:ext cx="25956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whoami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2514600" y="1447800"/>
            <a:ext cx="6331500" cy="199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Maor Malka -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Electronics Engineer and Maker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Currently working as a Digital Design Engineer @ ARBE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Doing Embedded Code , Hardware Design and Logic Design for the past 11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Trying to add Rust as a part of my toolbox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Time!</a:t>
            </a:r>
            <a:endParaRPr/>
          </a:p>
        </p:txBody>
      </p:sp>
      <p:sp>
        <p:nvSpPr>
          <p:cNvPr id="207" name="Google Shape;207;p3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/>
        </p:nvSpPr>
        <p:spPr>
          <a:xfrm>
            <a:off x="0" y="0"/>
            <a:ext cx="6528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Conclusions</a:t>
            </a:r>
            <a:endParaRPr sz="18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195775" y="562800"/>
            <a:ext cx="3044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Are the goals covered?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Yes! we have a working project, which is fast, light and safe!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4" name="Google Shape;214;p33"/>
          <p:cNvSpPr txBox="1"/>
          <p:nvPr/>
        </p:nvSpPr>
        <p:spPr>
          <a:xfrm>
            <a:off x="4952200" y="2435275"/>
            <a:ext cx="3690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customer-vendor problem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As long as customers do not request usage of rust, the support and toolchains will be stuck in open source support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5" name="Google Shape;215;p33"/>
          <p:cNvSpPr txBox="1"/>
          <p:nvPr/>
        </p:nvSpPr>
        <p:spPr>
          <a:xfrm>
            <a:off x="195775" y="2340950"/>
            <a:ext cx="4433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Professional safe </a:t>
            </a: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environments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Automotive - ISO26262, ferrous systems has created a certified rustc which can be used on automotive systems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Aerospace -DO178 has not yet been adopted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Medical - IEC 60601 has not yet been adopted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Military?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33"/>
          <p:cNvSpPr txBox="1"/>
          <p:nvPr/>
        </p:nvSpPr>
        <p:spPr>
          <a:xfrm>
            <a:off x="4779550" y="3946175"/>
            <a:ext cx="16203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RTOS in rust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Embassy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RTIC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lilos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33"/>
          <p:cNvSpPr txBox="1"/>
          <p:nvPr/>
        </p:nvSpPr>
        <p:spPr>
          <a:xfrm>
            <a:off x="4971700" y="725050"/>
            <a:ext cx="4110600" cy="14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Embedded engineers are a tough nut.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Experience and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insanity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will make it very 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difficult</a:t>
            </a: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to shift embedded software engineers to attempt new languages other than C (or C++ on embedded linux).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33"/>
          <p:cNvSpPr txBox="1"/>
          <p:nvPr/>
        </p:nvSpPr>
        <p:spPr>
          <a:xfrm>
            <a:off x="195775" y="1486200"/>
            <a:ext cx="2818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owever… are we embedded?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33"/>
          <p:cNvSpPr txBox="1"/>
          <p:nvPr/>
        </p:nvSpPr>
        <p:spPr>
          <a:xfrm>
            <a:off x="6399850" y="3946175"/>
            <a:ext cx="27441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RTOS in C</a:t>
            </a:r>
            <a:endParaRPr b="1"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FreeRTOS (21 Years)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AzureRTOS (27 Years)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uC/OS (33 Years)</a:t>
            </a:r>
            <a:endParaRPr sz="16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questions?</a:t>
            </a:r>
            <a:endParaRPr sz="2800"/>
          </a:p>
        </p:txBody>
      </p:sp>
      <p:sp>
        <p:nvSpPr>
          <p:cNvPr id="225" name="Google Shape;225;p34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5" name="Google Shape;85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Agenda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/>
          <p:nvPr>
            <p:ph idx="4294967295" type="body"/>
          </p:nvPr>
        </p:nvSpPr>
        <p:spPr>
          <a:xfrm>
            <a:off x="2855550" y="1573226"/>
            <a:ext cx="3432900" cy="28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Microcontrollers quick glance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The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challenge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with rust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Use case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Creating the Driver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Creating the build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environment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Debugging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Results/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Demo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Raleway"/>
              <a:buChar char="➔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Conclusions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4294967295" type="title"/>
          </p:nvPr>
        </p:nvSpPr>
        <p:spPr>
          <a:xfrm>
            <a:off x="535775" y="712150"/>
            <a:ext cx="815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are microcontrollers?</a:t>
            </a:r>
            <a:endParaRPr sz="2400"/>
          </a:p>
        </p:txBody>
      </p:sp>
      <p:sp>
        <p:nvSpPr>
          <p:cNvPr id="93" name="Google Shape;93;p16"/>
          <p:cNvSpPr txBox="1"/>
          <p:nvPr>
            <p:ph idx="4294967295" type="title"/>
          </p:nvPr>
        </p:nvSpPr>
        <p:spPr>
          <a:xfrm>
            <a:off x="535775" y="1480150"/>
            <a:ext cx="65508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Microcontrollers are compact, self-contained computing devices.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They consist of a processor memory,peripherals, and sometimes additional specialized hardware, all integrated onto a single chip.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Designed for real-time operations- Most microcontrollers run either a Bare metal </a:t>
            </a:r>
            <a:r>
              <a:rPr b="0" lang="en" sz="1200">
                <a:latin typeface="Lato"/>
                <a:ea typeface="Lato"/>
                <a:cs typeface="Lato"/>
                <a:sym typeface="Lato"/>
              </a:rPr>
              <a:t>environment</a:t>
            </a:r>
            <a:r>
              <a:rPr b="0" lang="en" sz="1200">
                <a:latin typeface="Lato"/>
                <a:ea typeface="Lato"/>
                <a:cs typeface="Lato"/>
                <a:sym typeface="Lato"/>
              </a:rPr>
              <a:t> running a  basic task loop or an interrupt driven loop; or use an RTOS which will ensure </a:t>
            </a:r>
            <a:r>
              <a:rPr b="0" lang="en" sz="1200">
                <a:latin typeface="Lato"/>
                <a:ea typeface="Lato"/>
                <a:cs typeface="Lato"/>
                <a:sym typeface="Lato"/>
              </a:rPr>
              <a:t>consistent, deterministic behaviour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They are engineered for low power consumption, making them suitable for battery-operated and energy-efficient devices.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 u="sng">
                <a:latin typeface="Lato"/>
                <a:ea typeface="Lato"/>
                <a:cs typeface="Lato"/>
                <a:sym typeface="Lato"/>
              </a:rPr>
              <a:t>And yes, they are everywhere.</a:t>
            </a:r>
            <a:endParaRPr sz="1800" u="sng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601" y="609600"/>
            <a:ext cx="2514599" cy="17525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5" name="Google Shape;95;p16"/>
          <p:cNvCxnSpPr/>
          <p:nvPr/>
        </p:nvCxnSpPr>
        <p:spPr>
          <a:xfrm rot="-5400000">
            <a:off x="6711900" y="2736900"/>
            <a:ext cx="2273400" cy="457200"/>
          </a:xfrm>
          <a:prstGeom prst="curvedConnector3">
            <a:avLst>
              <a:gd fmla="val 50000" name="adj1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cxnSp>
      <p:sp>
        <p:nvSpPr>
          <p:cNvPr id="96" name="Google Shape;96;p16"/>
          <p:cNvSpPr txBox="1"/>
          <p:nvPr/>
        </p:nvSpPr>
        <p:spPr>
          <a:xfrm>
            <a:off x="7086600" y="4038600"/>
            <a:ext cx="12954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This one.</a:t>
            </a:r>
            <a:endParaRPr sz="18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4294967295" type="title"/>
          </p:nvPr>
        </p:nvSpPr>
        <p:spPr>
          <a:xfrm>
            <a:off x="535800" y="146400"/>
            <a:ext cx="81510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What types are there?</a:t>
            </a:r>
            <a:endParaRPr sz="2400"/>
          </a:p>
        </p:txBody>
      </p:sp>
      <p:sp>
        <p:nvSpPr>
          <p:cNvPr id="102" name="Google Shape;102;p17"/>
          <p:cNvSpPr txBox="1"/>
          <p:nvPr>
            <p:ph idx="4294967295" type="title"/>
          </p:nvPr>
        </p:nvSpPr>
        <p:spPr>
          <a:xfrm>
            <a:off x="535800" y="971100"/>
            <a:ext cx="65508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Microcontrollers come in many many variants, and is a constant battle between performance,power and price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Here are some example of the possible processor architectures you can find in microcontrollers used today: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8 Bit: AVR (classic arduino), PIC (microchip),  8051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16 Bit: MSP430(TI), dsPIC (microchip)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32 Bit: ARM(M series),RISC-V, MIPS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Memory is scarce, and can vary as low as 8KB of FLASH and 512 bytes of RAM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0" lang="en" sz="1200">
                <a:latin typeface="Lato"/>
                <a:ea typeface="Lato"/>
                <a:cs typeface="Lato"/>
                <a:sym typeface="Lato"/>
              </a:rPr>
              <a:t>You can still buy one time programmable ones, as cheap as 0.03$ per piece!</a:t>
            </a:r>
            <a:endParaRPr b="0" sz="1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About Rust?</a:t>
            </a:r>
            <a:endParaRPr/>
          </a:p>
        </p:txBody>
      </p:sp>
      <p:sp>
        <p:nvSpPr>
          <p:cNvPr id="108" name="Google Shape;108;p18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152400" y="304800"/>
            <a:ext cx="5029200" cy="31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Most microcontrollers </a:t>
            </a:r>
            <a:r>
              <a:rPr lang="en" sz="2100"/>
              <a:t>implement</a:t>
            </a:r>
            <a:r>
              <a:rPr lang="en" sz="2100"/>
              <a:t> a</a:t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single address space for </a:t>
            </a:r>
            <a:r>
              <a:rPr lang="en" sz="2100" u="sng"/>
              <a:t>Everything.</a:t>
            </a:r>
            <a:endParaRPr sz="21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 u="sng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</a:rPr>
              <a:t>This includes Your Code, RAM,  and Peripherals.</a:t>
            </a:r>
            <a:endParaRPr b="0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</a:rPr>
              <a:t>That means that to access the perierpals</a:t>
            </a:r>
            <a:endParaRPr b="0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</a:rPr>
              <a:t>we read and write to certain address spaces.</a:t>
            </a:r>
            <a:endParaRPr b="0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solidFill>
                  <a:schemeClr val="dk1"/>
                </a:solidFill>
              </a:rPr>
              <a:t>Why is that a problem? </a:t>
            </a:r>
            <a:endParaRPr b="0" sz="1800" u="sng">
              <a:solidFill>
                <a:schemeClr val="dk1"/>
              </a:solidFill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3000" y="0"/>
            <a:ext cx="4191000" cy="510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p20"/>
          <p:cNvGraphicFramePr/>
          <p:nvPr/>
        </p:nvGraphicFramePr>
        <p:xfrm>
          <a:off x="228600" y="76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{EBA1FA9C-8DA8-4600-86EF-5FB7C8AFD0D2}</a:tableStyleId>
              </a:tblPr>
              <a:tblGrid>
                <a:gridCol w="863100"/>
                <a:gridCol w="1060925"/>
                <a:gridCol w="1915850"/>
                <a:gridCol w="1187850"/>
              </a:tblGrid>
              <a:tr h="2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Offset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Name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Description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Lato"/>
                          <a:ea typeface="Lato"/>
                          <a:cs typeface="Lato"/>
                          <a:sym typeface="Lato"/>
                        </a:rPr>
                        <a:t>Width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solidFill>
                      <a:schemeClr val="accent6"/>
                    </a:solidFill>
                  </a:tcPr>
                </a:tc>
              </a:tr>
              <a:tr h="36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0x00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SYST_CSR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Control and Status Register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32 bits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6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0x04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SYST_RVR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Reload Value Register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32 bits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6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0x08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SYST_CVR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Current Value Register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32 bits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  <a:tr h="363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0x0C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SYST_CALIB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Calibration Value Register (Read only)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latin typeface="Lato"/>
                          <a:ea typeface="Lato"/>
                          <a:cs typeface="Lato"/>
                          <a:sym typeface="Lato"/>
                        </a:rPr>
                        <a:t>32 bits</a:t>
                      </a:r>
                      <a:endParaRPr b="1" sz="1000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0" name="Google Shape;120;p20"/>
          <p:cNvSpPr txBox="1"/>
          <p:nvPr/>
        </p:nvSpPr>
        <p:spPr>
          <a:xfrm>
            <a:off x="228600" y="304800"/>
            <a:ext cx="388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Systick, located at 0xE000_E010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764900"/>
            <a:ext cx="4498504" cy="22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723" y="821879"/>
            <a:ext cx="3582877" cy="42073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0"/>
          <p:cNvCxnSpPr>
            <a:stCxn id="121" idx="3"/>
            <a:endCxn id="122" idx="1"/>
          </p:cNvCxnSpPr>
          <p:nvPr/>
        </p:nvCxnSpPr>
        <p:spPr>
          <a:xfrm flipH="1" rot="10800000">
            <a:off x="4650904" y="2925500"/>
            <a:ext cx="757800" cy="95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4" name="Google Shape;124;p20"/>
          <p:cNvSpPr txBox="1"/>
          <p:nvPr/>
        </p:nvSpPr>
        <p:spPr>
          <a:xfrm rot="2209115">
            <a:off x="4985279" y="2451540"/>
            <a:ext cx="3886142" cy="8926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BUT WHAT ABOUT THE BORROW CHECKER?</a:t>
            </a:r>
            <a:endParaRPr b="1" sz="23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7800" y="1447800"/>
            <a:ext cx="3733800" cy="19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7800" y="1447800"/>
            <a:ext cx="373380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609600" y="175500"/>
            <a:ext cx="632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rPr>
              <a:t>How to handle borrow checking on the peripherals?</a:t>
            </a:r>
            <a:endParaRPr sz="1800">
              <a:solidFill>
                <a:schemeClr val="dk1"/>
              </a:solidFill>
              <a:latin typeface="Raleway ExtraBold"/>
              <a:ea typeface="Raleway ExtraBold"/>
              <a:cs typeface="Raleway ExtraBold"/>
              <a:sym typeface="Raleway ExtraBold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304800" y="1752600"/>
            <a:ext cx="4800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The User Can borrow access to the peripherals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Any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additional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borrow will cause a panic.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5486400" y="914400"/>
            <a:ext cx="32766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Why not make peripherals a 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global mutable</a:t>
            </a:r>
            <a:r>
              <a:rPr lang="en"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 static variable?</a:t>
            </a:r>
            <a:endParaRPr sz="18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