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8" r:id="rId6"/>
    <p:sldId id="257" r:id="rId7"/>
    <p:sldId id="258" r:id="rId8"/>
    <p:sldId id="259" r:id="rId9"/>
    <p:sldId id="260" r:id="rId10"/>
    <p:sldId id="279" r:id="rId11"/>
    <p:sldId id="269" r:id="rId12"/>
    <p:sldId id="297" r:id="rId13"/>
    <p:sldId id="298" r:id="rId14"/>
    <p:sldId id="289" r:id="rId15"/>
    <p:sldId id="290" r:id="rId16"/>
    <p:sldId id="275" r:id="rId17"/>
    <p:sldId id="280" r:id="rId18"/>
    <p:sldId id="276" r:id="rId19"/>
    <p:sldId id="277" r:id="rId20"/>
    <p:sldId id="261" r:id="rId21"/>
    <p:sldId id="270" r:id="rId22"/>
    <p:sldId id="271" r:id="rId23"/>
    <p:sldId id="272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91" r:id="rId32"/>
    <p:sldId id="292" r:id="rId33"/>
    <p:sldId id="293" r:id="rId34"/>
    <p:sldId id="288" r:id="rId35"/>
    <p:sldId id="294" r:id="rId36"/>
    <p:sldId id="29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131EE-C90D-448E-9E66-1341F0711E3C}" v="2297" dt="2023-01-24T21:40:03.404"/>
    <p1510:client id="{FF07FD3B-751B-421A-BB66-BD55746756F1}" v="72" dt="2023-01-24T21:02:24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2T21:50:49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4544 9109 16383 0 0,'5'0'0'0'0,"6"0"0"0"0,7 0 0 0 0,4 0 0 0 0,-1 5 0 0 0,1 1 0 0 0,1 0 0 0 0,-3 4 0 0 0,0 0 0 0 0,1-1 0 0 0,2-3 0 0 0,3-2 0 0 0,0-2 0 0 0,2-1 0 0 0,0-1 0 0 0,-4 5 0 0 0,-1 1 0 0 0,0 0 0 0 0,1-2 0 0 0,1-1 0 0 0,2-1 0 0 0,0-1 0 0 0,1 0 0 0 0,1-1 0 0 0,0 0 0 0 0,0-1 0 0 0,-1 1 0 0 0,1 0 0 0 0,0 0 0 0 0,0 0 0 0 0,-1 0 0 0 0,1 0 0 0 0,0 0 0 0 0,-1 0 0 0 0,1 0 0 0 0,-1 0 0 0 0,1 0 0 0 0,-1 0 0 0 0,1 0 0 0 0,0 0 0 0 0,-6 5 0 0 0,0 1 0 0 0,-1 0 0 0 0,2-1 0 0 0,1-1 0 0 0,1-2 0 0 0,2-1 0 0 0,0 0 0 0 0,0-1 0 0 0,1-1 0 0 0,0 1 0 0 0,0 0 0 0 0,0 0 0 0 0,-1-1 0 0 0,1 1 0 0 0,0 0 0 0 0,-1 0 0 0 0,1 0 0 0 0,0 0 0 0 0,-1 0 0 0 0,1 0 0 0 0,-1 0 0 0 0,1 0 0 0 0,0 0 0 0 0,-1 0 0 0 0,1 0 0 0 0,-1 0 0 0 0,1 0 0 0 0,0 0 0 0 0,-1 0 0 0 0,1 0 0 0 0,-1 0 0 0 0,1 0 0 0 0,-5 5 0 0 0,-2 2 0 0 0,0-1 0 0 0,2-1 0 0 0,1-2 0 0 0,1 0 0 0 0,2-2 0 0 0,0-1 0 0 0,1 0 0 0 0,-1 0 0 0 0,1 0 0 0 0,0-1 0 0 0,-5-4 0 0 0,-2-1 0 0 0,1-1 0 0 0,1 2 0 0 0,1 2 0 0 0,1 1 0 0 0,2 1 0 0 0,0 0 0 0 0,0 1 0 0 0,1 0 0 0 0,0 1 0 0 0,0-1 0 0 0,0 0 0 0 0,-1 0 0 0 0,1 0 0 0 0,0 0 0 0 0,-1 0 0 0 0,1 0 0 0 0,0 0 0 0 0,-1 0 0 0 0,1 0 0 0 0,-1 0 0 0 0,1 0 0 0 0,0 0 0 0 0,-1 0 0 0 0,1 0 0 0 0,-6 5 0 0 0,0 2 0 0 0,-1-1 0 0 0,2-1 0 0 0,1-2 0 0 0,1 0 0 0 0,2-2 0 0 0,0-1 0 0 0,0 0 0 0 0,1 0 0 0 0,0 0 0 0 0,0-1 0 0 0,0 1 0 0 0,-1 0 0 0 0,1 0 0 0 0,0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0,-5 5 0 0 0,-2 1 0 0 0,0 0 0 0 0,2-1 0 0 0,1-1 0 0 0,1-2 0 0 0,2-1 0 0 0,0 0 0 0 0,-4 4 0 0 0,-2 1 0 0 0,1 0 0 0 0,1-1 0 0 0,1-2 0 0 0,1-1 0 0 0,2-1 0 0 0,0-1 0 0 0,1 0 0 0 0,0 0 0 0 0,-1 0 0 0 0,1 0 0 0 0,0-1 0 0 0,0 1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0,-5-5 0 0 0,-2-1 0 0 0,0 0 0 0 0,2 1 0 0 0,1 1 0 0 0,1 2 0 0 0,-3-4 0 0 0,-1-1 0 0 0,0 1 0 0 0,2 1 0 0 0,1 2 0 0 0,2 1 0 0 0,0 1 0 0 0,-3-4 0 0 0,-2-2 0 0 0,1 1 0 0 0,1 2 0 0 0,1 1 0 0 0,2 1 0 0 0,0 0 0 0 0,1 2 0 0 0,1 0 0 0 0,0 0 0 0 0,0 1 0 0 0,0-1 0 0 0,-1 0 0 0 0,1 0 0 0 0,0 0 0 0 0,0 0 0 0 0,-1 0 0 0 0,1 0 0 0 0,-1 0 0 0 0,1 0 0 0 0,0 0 0 0 0,-1 0 0 0 0,1 0 0 0 0,-1 0 0 0 0,1 0 0 0 0,0 0 0 0 0,-1 0 0 0 0,1 0 0 0 0,-1 0 0 0 0,1 0 0 0 0,0 0 0 0 0,-6 5 0 0 0,-1 2 0 0 0,1-1 0 0 0,1-1 0 0 0,1-2 0 0 0,1 0 0 0 0,1-2 0 0 0,2-1 0 0 0,-1 0 0 0 0,1 0 0 0 0,0 0 0 0 0,0-1 0 0 0,0 1 0 0 0,-1 0 0 0 0,1 0 0 0 0,0 0 0 0 0,-1 0 0 0 0,1 0 0 0 0,-5 5 0 0 0,-2 1 0 0 0,0 0 0 0 0,2-1 0 0 0,1-1 0 0 0,1-2 0 0 0,2-1 0 0 0,0 0 0 0 0,0-1 0 0 0,1 0 0 0 0,0-1 0 0 0,0 1 0 0 0,0 0 0 0 0,0 0 0 0 0,-6-5 0 0 0,0-2 0 0 0,-6-4 0 0 0,0 0 0 0 0,-3-4 0 0 0,1 2 0 0 0,-2-3 0 0 0,2 2 0 0 0,-2-2 0 0 0,1 2 0 0 0,-1-1 0 0 0,2 1 0 0 0,-1-1 0 0 0,1 1 0 0 0,-2-1 0 0 0,2 2 0 0 0,-1-2 0 0 0,-4-4 0 0 0,2 3 0 0 0,-1-2 0 0 0,-3-3 0 0 0,2 3 0 0 0,0-1 0 0 0,-2-2 0 0 0,-3-2 0 0 0,-1-2 0 0 0,-2-2 0 0 0,-2-1 0 0 0,0 0 0 0 0,-5 4 0 0 0,-2 1 0 0 0,-4 5 0 0 0,-6 5 0 0 0,1 1 0 0 0,-3 1 0 0 0,3-1 0 0 0,-1 0 0 0 0,2-2 0 0 0,-1 2 0 0 0,2-3 0 0 0,-1 2 0 0 0,2-3 0 0 0,2-2 0 0 0,0 1 0 0 0,0-1 0 0 0,-2-2 0 0 0,-4 1 0 0 0,1 0 0 0 0,-1 4 0 0 0,-4 3 0 0 0,-2 4 0 0 0,3-1 0 0 0,-1 0 0 0 0,-1 3 0 0 0,-2 1 0 0 0,4-2 0 0 0,-1-1 0 0 0,-1 1 0 0 0,-1 2 0 0 0,2-3 0 0 0,1 0 0 0 0,-2 1 0 0 0,-1 2 0 0 0,-2 1 0 0 0,3-2 0 0 0,1-2 0 0 0,-2 2 0 0 0,-1 1 0 0 0,4-3 0 0 0,0 0 0 0 0,-2 1 0 0 0,-1 2 0 0 0,-3 1 0 0 0,0 2 0 0 0,-2 2 0 0 0,0-1 0 0 0,-1 2 0 0 0,0-1 0 0 0,0 0 0 0 0,0 1 0 0 0,0-1 0 0 0,0 0 0 0 0,1 0 0 0 0,-1 0 0 0 0,0 0 0 0 0,1 0 0 0 0,-1 0 0 0 0,1 0 0 0 0,-1 0 0 0 0,0 0 0 0 0,1 0 0 0 0,-1 0 0 0 0,1 0 0 0 0,-1 0 0 0 0,0 0 0 0 0,1 0 0 0 0,-1 0 0 0 0,5 5 0 0 0,2 1 0 0 0,0 1 0 0 0,-2-2 0 0 0,-1-2 0 0 0,-1-1 0 0 0,-2-1 0 0 0,0 0 0 0 0,0-1 0 0 0,-1 0 0 0 0,0-1 0 0 0,0 1 0 0 0,0 0 0 0 0,0 0 0 0 0,1 0 0 0 0,-1 0 0 0 0,5 4 0 0 0,2 3 0 0 0,0-1 0 0 0,-2-1 0 0 0,-1-1 0 0 0,-1-2 0 0 0,-2-1 0 0 0,0-1 0 0 0,0 0 0 0 0,-1 0 0 0 0,0 0 0 0 0,0 0 0 0 0,0 0 0 0 0,0-1 0 0 0,1 1 0 0 0,-1 0 0 0 0,0 0 0 0 0,1 0 0 0 0,-1 0 0 0 0,1 0 0 0 0,4 5 0 0 0,2 2 0 0 0,-1-1 0 0 0,0-1 0 0 0,-2-2 0 0 0,-2-1 0 0 0,0 0 0 0 0,-1-2 0 0 0,-1 0 0 0 0,0 0 0 0 0,0 0 0 0 0,1-1 0 0 0,-1 1 0 0 0,0 0 0 0 0,0 0 0 0 0,5 5 0 0 0,2 1 0 0 0,0 0 0 0 0,-2-1 0 0 0,-1-1 0 0 0,-1-2 0 0 0,-2-1 0 0 0,0 0 0 0 0,0-1 0 0 0,4 4 0 0 0,1 3 0 0 0,1-2 0 0 0,-2 0 0 0 0,-2-1 0 0 0,5 3 0 0 0,0 0 0 0 0,-1 0 0 0 0,3 3 0 0 0,0-1 0 0 0,-1-1 0 0 0,-3-2 0 0 0,-2-2 0 0 0,-1-2 0 0 0,3 4 0 0 0,1 1 0 0 0,-1-2 0 0 0,-1 0 0 0 0,-1-2 0 0 0,-2-1 0 0 0,-1-1 0 0 0,0-1 0 0 0,-1 0 0 0 0,0 0 0 0 0,0 0 0 0 0,1-1 0 0 0,-1 1 0 0 0,0 0 0 0 0,0 0 0 0 0,1 0 0 0 0,-1 0 0 0 0,0 0 0 0 0,1 0 0 0 0,-1 0 0 0 0,1 0 0 0 0,-1 0 0 0 0,0 0 0 0 0,1 0 0 0 0,-1 0 0 0 0,1 0 0 0 0,-1 0 0 0 0,0-5 0 0 0,1-1 0 0 0,-1-1 0 0 0,1 2 0 0 0,-1 2 0 0 0,0 1 0 0 0,1 0 0 0 0,-1 2 0 0 0,1 0 0 0 0,-1 0 0 0 0,0 1 0 0 0,1-1 0 0 0,-1 0 0 0 0,5-5 0 0 0,2-1 0 0 0,0 0 0 0 0,-2 1 0 0 0,-1 1 0 0 0,-1 2 0 0 0,-2 1 0 0 0,0 0 0 0 0,0 1 0 0 0,-1 1 0 0 0,0-1 0 0 0,0 0 0 0 0,0 0 0 0 0,0 1 0 0 0,1-1 0 0 0,-1 0 0 0 0,0 0 0 0 0,1 0 0 0 0,-1 0 0 0 0,1 0 0 0 0,4-5 0 0 0,2-2 0 0 0,-1 1 0 0 0,0 1 0 0 0,-2 2 0 0 0,3-4 0 0 0,1-1 0 0 0,-1 1 0 0 0,-1 2 0 0 0,-3 2 0 0 0,0 1 0 0 0,3-4 0 0 0,1 0 0 0 0,-1 0 0 0 0,-1 1 0 0 0,-1 2 0 0 0,-2 1 0 0 0,0 1 0 0 0,-2 1 0 0 0,1 0 0 0 0,-1 0 0 0 0,0 0 0 0 0,0 0 0 0 0,0 1 0 0 0,1-1 0 0 0,4-5 0 0 0,2-1 0 0 0,-1-1 0 0 0,-1 2 0 0 0,-1 2 0 0 0,-1 1 0 0 0,-1 0 0 0 0,-2 2 0 0 0,1 0 0 0 0,-1 0 0 0 0,0 0 0 0 0,0 1 0 0 0,0-1 0 0 0,1 0 0 0 0,-1 5 0 0 0,0 2 0 0 0,1-1 0 0 0,-1-1 0 0 0,1-2 0 0 0,-1-1 0 0 0,0 0 0 0 0,1-2 0 0 0,4 5 0 0 0,2 1 0 0 0,-1 0 0 0 0,0-1 0 0 0,-2-2 0 0 0,-2-1 0 0 0,0-1 0 0 0,-1 0 0 0 0,-1-1 0 0 0,0-1 0 0 0,1 1 0 0 0,-1 0 0 0 0,0 0 0 0 0,0 0 0 0 0,5 4 0 0 0,2 3 0 0 0,0-1 0 0 0,-2-1 0 0 0,-1-2 0 0 0,-2 0 0 0 0,0-2 0 0 0,-1-1 0 0 0,-1 0 0 0 0,1 0 0 0 0,-1 0 0 0 0,0 0 0 0 0,0-1 0 0 0,0 1 0 0 0,1 0 0 0 0,-1 0 0 0 0,0 0 0 0 0,1 0 0 0 0,-1 0 0 0 0,0 0 0 0 0,1 0 0 0 0,-1 0 0 0 0,1 0 0 0 0,-1 0 0 0 0,0 0 0 0 0,1 0 0 0 0,-1 0 0 0 0,1 0 0 0 0,4-5 0 0 0,2-1 0 0 0,-1 0 0 0 0,0 1 0 0 0,-2 1 0 0 0,-2 2 0 0 0,0 1 0 0 0,-1 0 0 0 0,-1 1 0 0 0,0 0 0 0 0,0 1 0 0 0,0-1 0 0 0,1 0 0 0 0,-1 0 0 0 0,0 0 0 0 0,1 0 0 0 0,-1 1 0 0 0,0-1 0 0 0,1 0 0 0 0,-1-1 0 0 0,5-3 0 0 0,2-3 0 0 0,0 1 0 0 0,-2 1 0 0 0,-1 1 0 0 0,-1 2 0 0 0,-2 1 0 0 0,0-4 0 0 0,0-2 0 0 0,-1 1 0 0 0,0 2 0 0 0,0 0 0 0 0,0 2 0 0 0,0 1 0 0 0,1 1 0 0 0,-1 0 0 0 0,5-5 0 0 0,2-1 0 0 0,0 0 0 0 0,-2 2 0 0 0,-1 0 0 0 0,-1 2 0 0 0,-2 1 0 0 0,0 0 0 0 0,0 1 0 0 0,-1 1 0 0 0,0-1 0 0 0,0 0 0 0 0,0 0 0 0 0,0 1 0 0 0,1-1 0 0 0,-1 0 0 0 0,0 0 0 0 0,1 0 0 0 0,-1 0 0 0 0,1 0 0 0 0,-1 0 0 0 0,0 0 0 0 0,1 0 0 0 0,-1 0 0 0 0,1 0 0 0 0,-1 0 0 0 0,0 0 0 0 0,6 5 0 0 0,1 1 0 0 0,-1 0 0 0 0,-1-1 0 0 0,-1-1 0 0 0,4 3 0 0 0,0 0 0 0 0,-1 0 0 0 0,-2-2 0 0 0,-1-2 0 0 0,3 4 0 0 0,1 0 0 0 0,-1 0 0 0 0,3 3 0 0 0,0-1 0 0 0,-2-1 0 0 0,4 3 0 0 0,3 4 0 0 0,0 0 0 0 0,2 2 0 0 0,-1-2 0 0 0,1 1 0 0 0,2 4 0 0 0,4 2 0 0 0,2 3 0 0 0,2 1 0 0 0,2 2 0 0 0,0 1 0 0 0,0 0 0 0 0,1 0 0 0 0,4-4 0 0 0,2-3 0 0 0,0 1 0 0 0,3-4 0 0 0,0 0 0 0 0,3-4 0 0 0,0 1 0 0 0,2-3 0 0 0,-2 2 0 0 0,-2 3 0 0 0,1-1 0 0 0,-1 0 0 0 0,-2 4 0 0 0,1-3 0 0 0,5-5 0 0 0,-1 2 0 0 0,3-3 0 0 0,-2 2 0 0 0,1-2 0 0 0,3-3 0 0 0,-2 3 0 0 0,2-2 0 0 0,-4-2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9:38:43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9102 11509 16383 0 0,'4'0'0'0'0,"2"5"0"0"0,4 1 0 0 0,5-1 0 0 0,0 4 0 0 0,1 0 0 0 0,4-1 0 0 0,1-2 0 0 0,-2 2 0 0 0,1 0 0 0 0,0-2 0 0 0,2-1 0 0 0,1-2 0 0 0,2-1 0 0 0,0-2 0 0 0,-3 5 0 0 0,-2 0 0 0 0,1 1 0 0 0,1-2 0 0 0,1-1 0 0 0,1-1 0 0 0,2-1 0 0 0,-1-1 0 0 0,1 0 0 0 0,1 4 0 0 0,-1 2 0 0 0,1-1 0 0 0,-1 0 0 0 0,0-2 0 0 0,0-1 0 0 0,1-1 0 0 0,-1-1 0 0 0,0 0 0 0 0,0 0 0 0 0,0 0 0 0 0,-4 4 0 0 0,-2 2 0 0 0,0-1 0 0 0,2 0 0 0 0,1-2 0 0 0,1-1 0 0 0,1-1 0 0 0,1-1 0 0 0,0 0 0 0 0,0 0 0 0 0,-4 4 0 0 0,-1 2 0 0 0,-1-1 0 0 0,2 0 0 0 0,1-2 0 0 0,1-1 0 0 0,1-1 0 0 0,1-1 0 0 0,0 0 0 0 0,0 0 0 0 0,1 0 0 0 0,-1 0 0 0 0,1 0 0 0 0,-6 4 0 0 0,0 2 0 0 0,-1-1 0 0 0,2 0 0 0 0,1-2 0 0 0,1-1 0 0 0,1-1 0 0 0,1 0 0 0 0,0-1 0 0 0,0-1 0 0 0,0 1 0 0 0,1 0 0 0 0,-1 0 0 0 0,0 0 0 0 0,1-1 0 0 0,-1 1 0 0 0,0 0 0 0 0,0 0 0 0 0,0 0 0 0 0,0 0 0 0 0,0 0 0 0 0,1 0 0 0 0,-1 0 0 0 0,0 0 0 0 0,0 0 0 0 0,0 0 0 0 0,0 0 0 0 0,0 0 0 0 0,0 0 0 0 0,1 0 0 0 0,-1 0 0 0 0,0 0 0 0 0,0 0 0 0 0,0 0 0 0 0,0 0 0 0 0,-4-4 0 0 0,-2-2 0 0 0,1 0 0 0 0,0 2 0 0 0,2 1 0 0 0,1 1 0 0 0,1 1 0 0 0,1 0 0 0 0,0 1 0 0 0,0 0 0 0 0,-4-4 0 0 0,-1-2 0 0 0,0 1 0 0 0,0 1 0 0 0,2 1 0 0 0,2 1 0 0 0,0 1 0 0 0,0 0 0 0 0,1 1 0 0 0,-4-4 0 0 0,-1-2 0 0 0,-1 1 0 0 0,2 0 0 0 0,1 2 0 0 0,2 1 0 0 0,0 1 0 0 0,0 1 0 0 0,1 0 0 0 0,1 0 0 0 0,-1 0 0 0 0,1 1 0 0 0,-1-1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0,-4 4 0 0 0,-2 2 0 0 0,1 0 0 0 0,0-1 0 0 0,2-2 0 0 0,1-1 0 0 0,1-1 0 0 0,1-1 0 0 0,0 0 0 0 0,-4 5 0 0 0,-2 0 0 0 0,1 1 0 0 0,1-2 0 0 0,1-1 0 0 0,1-1 0 0 0,1-1 0 0 0,1-1 0 0 0,0 0 0 0 0,1 0 0 0 0,-1 0 0 0 0,0 0 0 0 0,1 0 0 0 0,-1-1 0 0 0,0 1 0 0 0,0 0 0 0 0,0 0 0 0 0,1 0 0 0 0,-1 0 0 0 0,0 0 0 0 0,0 0 0 0 0,0 0 0 0 0,0 0 0 0 0,0 0 0 0 0,0 0 0 0 0,1 0 0 0 0,-1 0 0 0 0,0 0 0 0 0,0 0 0 0 0,0 0 0 0 0,0 0 0 0 0,0 0 0 0 0,0 0 0 0 0,1 0 0 0 0,-1 0 0 0 0,0 0 0 0 0,-4 5 0 0 0,-2 1 0 0 0,0-1 0 0 0,2 0 0 0 0,1-2 0 0 0,1-1 0 0 0,1-1 0 0 0,1 0 0 0 0,0-1 0 0 0,0-1 0 0 0,0 1 0 0 0,1 0 0 0 0,-1 0 0 0 0,0 0 0 0 0,1-1 0 0 0,-1 1 0 0 0,0 0 0 0 0,0 0 0 0 0,0 0 0 0 0,0 0 0 0 0,1 0 0 0 0,-1 0 0 0 0,0 0 0 0 0,0 0 0 0 0,0 0 0 0 0,0 0 0 0 0,0 0 0 0 0,0 0 0 0 0,1 0 0 0 0,-1 0 0 0 0,0 0 0 0 0,-4 5 0 0 0,-2 1 0 0 0,0-1 0 0 0,2 0 0 0 0,1-2 0 0 0,1-1 0 0 0,1-1 0 0 0,1 0 0 0 0,0-1 0 0 0,0 0 0 0 0,0-1 0 0 0,1 1 0 0 0,-1 0 0 0 0,0 0 0 0 0,1 0 0 0 0,-1 0 0 0 0,0 0 0 0 0,0 0 0 0 0,0 0 0 0 0,0 0 0 0 0,0 0 0 0 0,1 0 0 0 0,-1 0 0 0 0,0 0 0 0 0,0 0 0 0 0,0 0 0 0 0,0 0 0 0 0,0 0 0 0 0,0 0 0 0 0,1 0 0 0 0,-1 0 0 0 0,0 0 0 0 0,0 0 0 0 0,0 0 0 0 0,0 0 0 0 0,0 0 0 0 0,-4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9:38:43.4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9049 12938 16383 0 0,'4'0'0'0'0,"7"0"0"0"0,5 0 0 0 0,4 0 0 0 0,4 0 0 0 0,2 0 0 0 0,0 0 0 0 0,2 0 0 0 0,-1 0 0 0 0,0 0 0 0 0,0 0 0 0 0,-1 0 0 0 0,1 0 0 0 0,-1 0 0 0 0,0 0 0 0 0,0 0 0 0 0,-4 5 0 0 0,-2 0 0 0 0,1 1 0 0 0,0-1 0 0 0,2-2 0 0 0,1-1 0 0 0,1-1 0 0 0,1-1 0 0 0,0 0 0 0 0,0 0 0 0 0,1 0 0 0 0,-1 0 0 0 0,0 0 0 0 0,1-1 0 0 0,-1 1 0 0 0,0 0 0 0 0,0 0 0 0 0,-4 5 0 0 0,-2 1 0 0 0,1-1 0 0 0,0 0 0 0 0,2-2 0 0 0,1-1 0 0 0,1-1 0 0 0,1 0 0 0 0,0-1 0 0 0,0-1 0 0 0,1 1 0 0 0,-1 0 0 0 0,1 0 0 0 0,-1-1 0 0 0,-4 6 0 0 0,-2 1 0 0 0,0-1 0 0 0,2 0 0 0 0,1-2 0 0 0,1-1 0 0 0,1-1 0 0 0,1 0 0 0 0,0-1 0 0 0,0-1 0 0 0,1 1 0 0 0,-1 0 0 0 0,0 0 0 0 0,1 0 0 0 0,-1 0 0 0 0,0-1 0 0 0,0 1 0 0 0,0 0 0 0 0,0 0 0 0 0,0 0 0 0 0,1 1 0 0 0,-1-1 0 0 0,0 0 0 0 0,0 0 0 0 0,0 0 0 0 0,0 0 0 0 0,0 0 0 0 0,1 0 0 0 0,-1 0 0 0 0,0 0 0 0 0,0 0 0 0 0,0 0 0 0 0,0 0 0 0 0,0 0 0 0 0,0 0 0 0 0,1 0 0 0 0,-1 0 0 0 0,0 0 0 0 0,0 0 0 0 0,0 0 0 0 0,0 0 0 0 0,0 0 0 0 0,0 0 0 0 0,1 0 0 0 0,-1 0 0 0 0,0 0 0 0 0,0 0 0 0 0,-4 4 0 0 0,-2 2 0 0 0,0 0 0 0 0,2-2 0 0 0,1-1 0 0 0,1-1 0 0 0,1-1 0 0 0,1 0 0 0 0,0-1 0 0 0,0 0 0 0 0,1-1 0 0 0,-1 6 0 0 0,0 0 0 0 0,1 1 0 0 0,-1-2 0 0 0,0-1 0 0 0,0-1 0 0 0,0-1 0 0 0,0 0 0 0 0,1-1 0 0 0,-1 0 0 0 0,0-1 0 0 0,0 1 0 0 0,0 0 0 0 0,0 0 0 0 0,0 0 0 0 0,0 0 0 0 0,1 0 0 0 0,-1 0 0 0 0,0 0 0 0 0,-4 4 0 0 0,-2 2 0 0 0,0 0 0 0 0,2-2 0 0 0,1 0 0 0 0,1-2 0 0 0,1-1 0 0 0,1-1 0 0 0,-5 4 0 0 0,0 2 0 0 0,-1 0 0 0 0,2-2 0 0 0,1-1 0 0 0,2-1 0 0 0,0-1 0 0 0,1-1 0 0 0,0 0 0 0 0,0 0 0 0 0,0 0 0 0 0,1-1 0 0 0,-1 1 0 0 0,0 0 0 0 0,1 0 0 0 0,-1 0 0 0 0,0 0 0 0 0,0 0 0 0 0,0 0 0 0 0,0 0 0 0 0,0 0 0 0 0,1 0 0 0 0,-1 0 0 0 0,0 0 0 0 0,0 0 0 0 0,0 0 0 0 0,0 0 0 0 0,0 0 0 0 0,0 0 0 0 0,1 0 0 0 0,-1 0 0 0 0,0 0 0 0 0,0 0 0 0 0,0 0 0 0 0,0 0 0 0 0,0 0 0 0 0,0 0 0 0 0,1 0 0 0 0,-6 4 0 0 0,0 2 0 0 0,-1 0 0 0 0,2-1 0 0 0,1-2 0 0 0,1-1 0 0 0,1-1 0 0 0,0-1 0 0 0,2 0 0 0 0,-1 0 0 0 0,0 0 0 0 0,1 0 0 0 0,-1-1 0 0 0,0 1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0,-4-4 0 0 0,-2-2 0 0 0,1 0 0 0 0,0 2 0 0 0,2 0 0 0 0,1 2 0 0 0,2 1 0 0 0,-1 1 0 0 0,1 0 0 0 0,1 0 0 0 0,-1 0 0 0 0,0 1 0 0 0,1-1 0 0 0,-1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0,-4 0 0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3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29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89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63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804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0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0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88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0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8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7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96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6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209B77-4E0B-4F6E-8C8B-B95AAC16F7B4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B885E4-310B-47AC-943D-B00F4DA1A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2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g.com/pt/signal/what-is-a-vishing-attack" TargetMode="External"/><Relationship Id="rId7" Type="http://schemas.openxmlformats.org/officeDocument/2006/relationships/hyperlink" Target="https://keepnetlabs.com/wp-content/uploads/2022/02/Phishing-Simulator-v1.3.pdf" TargetMode="External"/><Relationship Id="rId2" Type="http://schemas.openxmlformats.org/officeDocument/2006/relationships/hyperlink" Target="https://nordvpn.com/pt-br/blog/tipos-de-ataque-hacker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spersky.com.br/resource-center/threats/what-is-smishing-and-how-to-defend-against-it" TargetMode="External"/><Relationship Id="rId5" Type="http://schemas.openxmlformats.org/officeDocument/2006/relationships/hyperlink" Target="https://files.cercomp.ufg.br/weby/up/150/o/Anexo_C1_como_elaborar_projeto_de_pesquisa_-_antonio_carlos_gil.pdf" TargetMode="External"/><Relationship Id="rId4" Type="http://schemas.openxmlformats.org/officeDocument/2006/relationships/hyperlink" Target="https://institutopropague.org/tecnologia-e-dados/engenharia-social-o-que-e-e-como-ela-impacta-a-seguranca-digita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pt-pt/security/business/security-101/what-is-phishing" TargetMode="External"/><Relationship Id="rId2" Type="http://schemas.openxmlformats.org/officeDocument/2006/relationships/hyperlink" Target="https://br.malwarebytes.com/phish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rendmicro.com/pt_br/what-is/phishing/types-of-phishing.html#:~:text=Pescar%20com%20uma%20vara%20pode,voc%C3%AA%20selecione%20um%20peixe%20espec%C3%ADfico." TargetMode="External"/><Relationship Id="rId5" Type="http://schemas.openxmlformats.org/officeDocument/2006/relationships/hyperlink" Target="http://www.revistas.udesc.br/index.php/reavi/article/view/2840" TargetMode="External"/><Relationship Id="rId4" Type="http://schemas.openxmlformats.org/officeDocument/2006/relationships/hyperlink" Target="https://docs.google.com/viewer?a=v&amp;pid=sites&amp;srcid=ZGVmYXVsdGRvbWFpbnxzdGFmZnR1dG9zfGd4OjQ0Njg2ZTgyYWJjODg1MW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467DF8-9FCC-4BA5-8685-190815B1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sz="5600">
                <a:solidFill>
                  <a:srgbClr val="EBEBEB"/>
                </a:solidFill>
                <a:latin typeface="Century Gothic"/>
                <a:cs typeface="Arial"/>
              </a:rPr>
              <a:t>Engenharia Social no mundo empresarial – O uso do Phishing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A1A63C-4080-41FD-B7D4-85E467AC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6268246" cy="1268144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3B27023D-36CA-D9B6-5AD8-20056ADC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779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A6B33-4B8B-00CF-0F0B-97BE22D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1" y="5790083"/>
            <a:ext cx="8761413" cy="706964"/>
          </a:xfrm>
        </p:spPr>
        <p:txBody>
          <a:bodyPr/>
          <a:lstStyle/>
          <a:p>
            <a:r>
              <a:rPr lang="pt-BR" sz="1800" dirty="0">
                <a:solidFill>
                  <a:schemeClr val="tx1"/>
                </a:solidFill>
              </a:rPr>
              <a:t>Fonte: Santos(2019, p.45): Dados de pesquisa</a:t>
            </a:r>
          </a:p>
        </p:txBody>
      </p:sp>
      <p:pic>
        <p:nvPicPr>
          <p:cNvPr id="4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6F1EA897-8EBC-4649-997C-07322174A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83" y="2359180"/>
            <a:ext cx="7424678" cy="343687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0840A1-A992-F689-B490-3254B1D91EF8}"/>
              </a:ext>
            </a:extLst>
          </p:cNvPr>
          <p:cNvSpPr txBox="1"/>
          <p:nvPr/>
        </p:nvSpPr>
        <p:spPr>
          <a:xfrm>
            <a:off x="6817958" y="4232856"/>
            <a:ext cx="481659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Segundo Santos (2019, p. 45),</a:t>
            </a:r>
            <a:r>
              <a:rPr lang="pt-BR" dirty="0">
                <a:latin typeface="Times New Roman"/>
                <a:ea typeface="+mn-lt"/>
                <a:cs typeface="+mn-lt"/>
              </a:rPr>
              <a:t> 78% dos entrevistados na pesquisa indicaram não ter conhecimento sobre o tema aludido, enquanto apenas 22% dos colaboradores conhecem sobre Engenharia Social. </a:t>
            </a:r>
            <a:endParaRPr lang="pt-BR" dirty="0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390A8F-45FF-8C3E-4C11-665D7D7B0EFE}"/>
              </a:ext>
            </a:extLst>
          </p:cNvPr>
          <p:cNvSpPr txBox="1"/>
          <p:nvPr/>
        </p:nvSpPr>
        <p:spPr>
          <a:xfrm>
            <a:off x="1505185" y="997185"/>
            <a:ext cx="93227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Estudo de caso de SANTOS (2019)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79D642-4BFB-BF31-3321-881DDB51C58E}"/>
              </a:ext>
            </a:extLst>
          </p:cNvPr>
          <p:cNvSpPr txBox="1"/>
          <p:nvPr/>
        </p:nvSpPr>
        <p:spPr>
          <a:xfrm>
            <a:off x="6817958" y="2545245"/>
            <a:ext cx="385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realizada por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(ferramenta para desenvolvimento de pesquisas online)</a:t>
            </a:r>
          </a:p>
        </p:txBody>
      </p:sp>
    </p:spTree>
    <p:extLst>
      <p:ext uri="{BB962C8B-B14F-4D97-AF65-F5344CB8AC3E}">
        <p14:creationId xmlns:p14="http://schemas.microsoft.com/office/powerpoint/2010/main" val="294139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A1CD3-437E-81F5-429A-F96DADE6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601B4F-A9BC-9B97-5077-821FEBFF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Tendo em vista o contexto apresentado anteriormente, a respeito dos impactos que um ataque de engenharia social pode trazer a uma corporação, graças a falta de conhecimento de funcionários a respeito do tema, temos que o problema a ser analisado pela presente pesquisa é: O que é a engenharia social e por que está ocorrendo um crescimento dos ataques de engenharia social em empresas?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784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CA7C4-D32F-DAEC-E347-CC157670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Hipótese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ED51CF-CC04-A248-4F2D-8E1AA8F0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Para este estudo se desenvolveu as seguintes hipóteses: Os funcionários não têm conhecimento sobre o tema engenharia social; não existe uma política de segurança contra ataques de engenheiros sociais; A pandemia do COVID-19 aumentou as empresas conectadas remotamente, aumentando também o numero de ataques de engenharia social e </a:t>
            </a:r>
            <a:r>
              <a:rPr lang="pt-BR" sz="20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phishing</a:t>
            </a:r>
            <a:r>
              <a:rPr lang="pt-BR" sz="20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03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942BD-284C-507B-FC7B-C20D9EB6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/>
              <a:t>Objetivos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2C832D6-9FDE-5AFF-1A6D-12D9B9887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917" y="2603500"/>
            <a:ext cx="5055195" cy="341630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GERAL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de maneira geral o que é a Engenharia Social e como ela pode ser aplicada em empresas principalmente de médio e grande porte.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Compreender de maneira geral o que é </a:t>
            </a:r>
            <a:r>
              <a:rPr lang="pt-BR" sz="22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phishing </a:t>
            </a:r>
            <a:r>
              <a:rPr lang="pt-BR" sz="2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 suas técnicas, bem como se proteger.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Estudar maneiras que o </a:t>
            </a:r>
            <a:r>
              <a:rPr lang="pt-BR" sz="22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phishing </a:t>
            </a:r>
            <a:r>
              <a:rPr lang="pt-BR" sz="2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pode ser realizado pelos engenheiros sociais.</a:t>
            </a:r>
            <a:endParaRPr lang="pt-BR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99BEA2-B312-F47E-AC07-A670541279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000" b="1">
                <a:latin typeface="Times New Roman"/>
                <a:cs typeface="Times New Roman"/>
              </a:rPr>
              <a:t>OBJETIVOS ESPECÍFICOS</a:t>
            </a:r>
          </a:p>
          <a:p>
            <a:pPr marL="0" indent="0">
              <a:buNone/>
            </a:pPr>
            <a:r>
              <a:rPr lang="pt-BR" sz="2000">
                <a:latin typeface="Times New Roman"/>
                <a:cs typeface="Times New Roman"/>
              </a:rPr>
              <a:t>Mostrar as principais técnicas e métodos utilizados pelos engenheiros sociais e como se prevenir</a:t>
            </a:r>
          </a:p>
          <a:p>
            <a:pPr marL="0" indent="0">
              <a:buNone/>
            </a:pPr>
            <a:r>
              <a:rPr lang="pt-BR" sz="2000">
                <a:latin typeface="Times New Roman"/>
                <a:cs typeface="Times New Roman"/>
              </a:rPr>
              <a:t>Analisar as ferramentas mais utilizadas para a Engenharia Social, como é o caso do software SET (Social-</a:t>
            </a:r>
            <a:r>
              <a:rPr lang="pt-BR" sz="2000" err="1">
                <a:latin typeface="Times New Roman"/>
                <a:cs typeface="Times New Roman"/>
              </a:rPr>
              <a:t>Engineer</a:t>
            </a:r>
            <a:r>
              <a:rPr lang="pt-BR" sz="2000">
                <a:latin typeface="Times New Roman"/>
                <a:cs typeface="Times New Roman"/>
              </a:rPr>
              <a:t> Toolkit).</a:t>
            </a:r>
          </a:p>
          <a:p>
            <a:pPr marL="0" indent="0">
              <a:buNone/>
            </a:pPr>
            <a:r>
              <a:rPr lang="pt-BR" sz="2000">
                <a:latin typeface="Times New Roman"/>
                <a:cs typeface="Times New Roman"/>
              </a:rPr>
              <a:t>Entender como as empresas, principalmente de médio e grande porte, devem se defender de ataques de Engenharia Social.</a:t>
            </a:r>
          </a:p>
        </p:txBody>
      </p:sp>
    </p:spTree>
    <p:extLst>
      <p:ext uri="{BB962C8B-B14F-4D97-AF65-F5344CB8AC3E}">
        <p14:creationId xmlns:p14="http://schemas.microsoft.com/office/powerpoint/2010/main" val="22100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67B89-F441-1EF6-D2D3-706FF14E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t-BR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6091B-B64A-3D42-ADC5-6FBCC019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>
                <a:latin typeface="Times New Roman"/>
                <a:cs typeface="Times New Roman"/>
              </a:rPr>
              <a:t>Segundo Equipe Propague (2022, grifo do autor): "a pesquisa mais recente da Federação Brasileira dos Bancos (Febraban) sobre segurança digital revela que o número de fraudes financeiras envolvendo métodos de engenharia social avançou 165% no Brasil entre o primeiro semestre e o segundo semestre de 2021".</a:t>
            </a:r>
          </a:p>
          <a:p>
            <a:pPr>
              <a:lnSpc>
                <a:spcPct val="90000"/>
              </a:lnSpc>
            </a:pPr>
            <a:r>
              <a:rPr lang="pt-BR">
                <a:latin typeface="Times New Roman"/>
                <a:cs typeface="Times New Roman"/>
              </a:rPr>
              <a:t>O desenvolvimento dessa pesquisa auxiliará empresas a garantir a integridade das informações armazenadas em seus sistemas contra ataques de Engenharia Social.</a:t>
            </a:r>
          </a:p>
          <a:p>
            <a:pPr marL="0" indent="0">
              <a:lnSpc>
                <a:spcPct val="90000"/>
              </a:lnSpc>
              <a:buNone/>
            </a:pPr>
            <a:endParaRPr lang="pt-BR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</p:txBody>
      </p:sp>
      <p:pic>
        <p:nvPicPr>
          <p:cNvPr id="1026" name="Picture 2" descr="Engenharia social: o que é e como funciona - Gatefy">
            <a:extLst>
              <a:ext uri="{FF2B5EF4-FFF2-40B4-BE49-F238E27FC236}">
                <a16:creationId xmlns:a16="http://schemas.microsoft.com/office/drawing/2014/main" id="{00E5C768-0B5E-37A3-1C67-8AF48C846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3" r="21112"/>
          <a:stretch/>
        </p:blipFill>
        <p:spPr bwMode="auto">
          <a:xfrm>
            <a:off x="8555362" y="2559146"/>
            <a:ext cx="2722009" cy="271062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37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7A367-704B-766B-FE18-F9A5C570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/>
              <a:t>Metodologia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ABB5F4-B344-0F30-3A67-F7A1E39E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latin typeface="Times New Roman"/>
                <a:cs typeface="Times New Roman"/>
              </a:rPr>
              <a:t>A presente pesquisa é de natureza exploratória. Segundo Gil (2002, p. 41) “Estas pesquisas têm como objetivo proporcionar maior familiaridade com o problema, com vistas a torná-lo mais explícito ou a constituir hipóteses.”.</a:t>
            </a:r>
          </a:p>
          <a:p>
            <a:r>
              <a:rPr lang="pt-BR" dirty="0">
                <a:latin typeface="Times New Roman"/>
                <a:cs typeface="Times New Roman"/>
              </a:rPr>
              <a:t>O trabalho embasou-se em revisão bibliográfica. De acordo com Gil (2002, p. 44) “A pesquisa bibliográfica é desenvolvida com base em material já elaborado, constituído principalmente de livros e artigos científicos.”. A revisão bibliográfica foi feita com base em fontes secundárias, como artigos científicos, sites e livros sobre o tema Engenharia Social, analisando principalmente o </a:t>
            </a:r>
            <a:r>
              <a:rPr lang="pt-BR" i="1" dirty="0">
                <a:latin typeface="Times New Roman"/>
                <a:cs typeface="Times New Roman"/>
              </a:rPr>
              <a:t>phishing</a:t>
            </a:r>
            <a:r>
              <a:rPr lang="pt-BR" dirty="0">
                <a:latin typeface="Times New Roman"/>
                <a:cs typeface="Times New Roman"/>
              </a:rPr>
              <a:t> e suas diferentes aplicações. As palavras-chave utilizadas para a busca por informações foram: Engenharia Social, </a:t>
            </a:r>
            <a:r>
              <a:rPr lang="pt-BR" i="1" dirty="0">
                <a:latin typeface="Times New Roman"/>
                <a:cs typeface="Times New Roman"/>
              </a:rPr>
              <a:t>Phishing, </a:t>
            </a:r>
            <a:r>
              <a:rPr lang="pt-BR" dirty="0">
                <a:latin typeface="Times New Roman"/>
                <a:cs typeface="Times New Roman"/>
              </a:rPr>
              <a:t>mundo empresarial. Trata-se também ao decorrer da pesquisa sobre dois estudos de caso, que trazem dados quantitativos. O primeiro estudo de caso, de CIOUOL (2012), traz dados sobre a porcentagem de funcionários de TI da empresa </a:t>
            </a:r>
            <a:r>
              <a:rPr lang="pt-BR" dirty="0" err="1">
                <a:latin typeface="Times New Roman"/>
                <a:cs typeface="Times New Roman"/>
              </a:rPr>
              <a:t>Check</a:t>
            </a:r>
            <a:r>
              <a:rPr lang="pt-BR" dirty="0">
                <a:latin typeface="Times New Roman"/>
                <a:cs typeface="Times New Roman"/>
              </a:rPr>
              <a:t> Point que foram vítimas de ataques de engenharia social e quanto de dinheiro elas perderam. O segundo estudo de caso, de Santos (2019), expõe a porcentagem de funcionários de uma empresa multinacional (não revelada) que tem conhecimento sobre o que é a engenharia social.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/>
                <a:cs typeface="Times New Roman"/>
              </a:rPr>
              <a:t>Mostram-se no trabalho métodos que empresas devem adotar para evitar que dados sejam vazados, além de ferramentas muito utilizadas em ataques, como o SET e o </a:t>
            </a:r>
            <a:r>
              <a:rPr lang="pt-BR" dirty="0" err="1">
                <a:latin typeface="Times New Roman"/>
                <a:cs typeface="Times New Roman"/>
              </a:rPr>
              <a:t>ngrok</a:t>
            </a:r>
            <a:r>
              <a:rPr lang="pt-BR" dirty="0">
                <a:latin typeface="Times New Roman"/>
                <a:cs typeface="Times New Roman"/>
              </a:rPr>
              <a:t>.</a:t>
            </a:r>
          </a:p>
          <a:p>
            <a:r>
              <a:rPr lang="pt-BR" dirty="0">
                <a:latin typeface="Times New Roman"/>
                <a:cs typeface="Times New Roman"/>
              </a:rPr>
              <a:t>Por fim, o artigo tem como foco o mundo empresarial, que é onde as informações mais valiosas estão armazenadas.</a:t>
            </a:r>
          </a:p>
        </p:txBody>
      </p:sp>
    </p:spTree>
    <p:extLst>
      <p:ext uri="{BB962C8B-B14F-4D97-AF65-F5344CB8AC3E}">
        <p14:creationId xmlns:p14="http://schemas.microsoft.com/office/powerpoint/2010/main" val="416867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00AC3-2AC6-6F0A-A70D-5518BE1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Defesas contra a engenharia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9468A-0D9A-70CA-F006-3E1A3312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Times New Roman"/>
                <a:ea typeface="+mn-lt"/>
                <a:cs typeface="+mn-lt"/>
              </a:rPr>
              <a:t>A melhor forma que as organizações têm para proteger a sua privacidade contra os ataques dos “engenheiros sociais” é formar as suas equipes sobre o uso adequado das políticas de segurança. Sendo esses:</a:t>
            </a:r>
          </a:p>
          <a:p>
            <a:pPr>
              <a:buAutoNum type="arabicPeriod"/>
            </a:pPr>
            <a:r>
              <a:rPr lang="pt-BR">
                <a:latin typeface="Times New Roman"/>
                <a:cs typeface="Times New Roman"/>
              </a:rPr>
              <a:t>A criação de um firewall Humano</a:t>
            </a:r>
          </a:p>
          <a:p>
            <a:pPr>
              <a:buAutoNum type="arabicPeriod"/>
            </a:pPr>
            <a:r>
              <a:rPr lang="pt-BR">
                <a:latin typeface="Times New Roman"/>
                <a:cs typeface="Times New Roman"/>
              </a:rPr>
              <a:t>Defender o lado humano da segurança, estabelecendo uma cultura de segurança na organização</a:t>
            </a:r>
          </a:p>
          <a:p>
            <a:pPr>
              <a:buAutoNum type="arabicPeriod"/>
            </a:pPr>
            <a:r>
              <a:rPr lang="pt-BR">
                <a:latin typeface="Times New Roman"/>
                <a:cs typeface="Times New Roman"/>
              </a:rPr>
              <a:t>Realizar fiscalizações de vulnerabilidade a engenharia social</a:t>
            </a:r>
          </a:p>
        </p:txBody>
      </p:sp>
    </p:spTree>
    <p:extLst>
      <p:ext uri="{BB962C8B-B14F-4D97-AF65-F5344CB8AC3E}">
        <p14:creationId xmlns:p14="http://schemas.microsoft.com/office/powerpoint/2010/main" val="235984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6A6E6-5B4D-4541-99D9-251FDB32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t-BR">
                <a:latin typeface="Century Gothic"/>
                <a:cs typeface="Arial"/>
              </a:rPr>
              <a:t>O que é </a:t>
            </a:r>
            <a:r>
              <a:rPr lang="pt-BR" err="1">
                <a:latin typeface="Century Gothic"/>
                <a:cs typeface="Arial"/>
              </a:rPr>
              <a:t>Phishing</a:t>
            </a:r>
            <a:endParaRPr lang="pt-BR">
              <a:latin typeface="Century Gothic"/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F66006-7C89-47C6-BEF7-21F32FC1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pt-BR" err="1">
                <a:latin typeface="Times New Roman"/>
                <a:ea typeface="+mn-lt"/>
                <a:cs typeface="+mn-lt"/>
              </a:rPr>
              <a:t>Phishing</a:t>
            </a:r>
            <a:r>
              <a:rPr lang="pt-BR">
                <a:latin typeface="Times New Roman"/>
                <a:ea typeface="+mn-lt"/>
                <a:cs typeface="+mn-lt"/>
              </a:rPr>
              <a:t> é o crime de enganar as pessoas para que compartilhem informações confidenciais como senhas e número de cartões de crédito. (MALWAREBYTES, c2022).</a:t>
            </a:r>
          </a:p>
          <a:p>
            <a:pPr marL="0" indent="0">
              <a:buNone/>
            </a:pPr>
            <a:r>
              <a:rPr lang="pt-BR" sz="1600">
                <a:latin typeface="Arial"/>
                <a:cs typeface="Arial"/>
              </a:rPr>
              <a:t>	</a:t>
            </a:r>
          </a:p>
          <a:p>
            <a:pPr marL="0" indent="0">
              <a:buNone/>
            </a:pP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O que é Phishing e como se proteger na internet? - GF7 Brasil">
            <a:extLst>
              <a:ext uri="{FF2B5EF4-FFF2-40B4-BE49-F238E27FC236}">
                <a16:creationId xmlns:a16="http://schemas.microsoft.com/office/drawing/2014/main" id="{B50082DA-C9BA-F92F-B010-63A4DD962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 b="14465"/>
          <a:stretch/>
        </p:blipFill>
        <p:spPr bwMode="auto"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4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68BD-00D0-499F-C0EB-88F6C3EF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14945"/>
            <a:ext cx="8761413" cy="706964"/>
          </a:xfrm>
        </p:spPr>
        <p:txBody>
          <a:bodyPr/>
          <a:lstStyle/>
          <a:p>
            <a:r>
              <a:rPr lang="pt-BR"/>
              <a:t>Phishing é o tipo mais simples de ciberataque e, ao mesmo tempo, o mais perigoso e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2D34A-2433-6555-8106-88CD5B61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Times New Roman"/>
                <a:cs typeface="Times New Roman"/>
              </a:rPr>
              <a:t>O </a:t>
            </a:r>
            <a:r>
              <a:rPr lang="pt-BR" i="1" err="1">
                <a:latin typeface="Times New Roman"/>
                <a:cs typeface="Times New Roman"/>
              </a:rPr>
              <a:t>phishing</a:t>
            </a:r>
            <a:r>
              <a:rPr lang="pt-BR" i="1">
                <a:latin typeface="Times New Roman"/>
                <a:cs typeface="Times New Roman"/>
              </a:rPr>
              <a:t> </a:t>
            </a:r>
            <a:r>
              <a:rPr lang="pt-BR">
                <a:latin typeface="Times New Roman"/>
                <a:cs typeface="Times New Roman"/>
              </a:rPr>
              <a:t>não demanda um conhecimento técnico muito sofisticado. Na verdade o </a:t>
            </a:r>
            <a:r>
              <a:rPr lang="pt-BR" i="1" err="1">
                <a:latin typeface="Times New Roman"/>
                <a:cs typeface="Times New Roman"/>
              </a:rPr>
              <a:t>phishing</a:t>
            </a:r>
            <a:r>
              <a:rPr lang="pt-BR" i="1">
                <a:latin typeface="Times New Roman"/>
                <a:cs typeface="Times New Roman"/>
              </a:rPr>
              <a:t> </a:t>
            </a:r>
            <a:r>
              <a:rPr lang="pt-BR">
                <a:latin typeface="Times New Roman"/>
                <a:cs typeface="Times New Roman"/>
              </a:rPr>
              <a:t>é o tipo mais simples de ciberataque e ao mesmo tempo o mais perigoso e eficiente por que ele ataca o computador mais vulnerável e poderoso do planeta: A mente humana.</a:t>
            </a:r>
          </a:p>
          <a:p>
            <a:r>
              <a:rPr lang="pt-BR">
                <a:latin typeface="Times New Roman"/>
                <a:cs typeface="Times New Roman"/>
              </a:rPr>
              <a:t>Os </a:t>
            </a:r>
            <a:r>
              <a:rPr lang="pt-BR" i="1" err="1">
                <a:latin typeface="Times New Roman"/>
                <a:cs typeface="Times New Roman"/>
              </a:rPr>
              <a:t>phishers</a:t>
            </a:r>
            <a:r>
              <a:rPr lang="pt-BR" i="1">
                <a:latin typeface="Times New Roman"/>
                <a:cs typeface="Times New Roman"/>
              </a:rPr>
              <a:t> </a:t>
            </a:r>
            <a:r>
              <a:rPr lang="pt-BR">
                <a:latin typeface="Times New Roman"/>
                <a:cs typeface="Times New Roman"/>
              </a:rPr>
              <a:t>usam da engenharia social e exploram a ingenuidade e falta de conhecimento humana para conseguir obter as informações desejadas.</a:t>
            </a:r>
          </a:p>
        </p:txBody>
      </p:sp>
    </p:spTree>
    <p:extLst>
      <p:ext uri="{BB962C8B-B14F-4D97-AF65-F5344CB8AC3E}">
        <p14:creationId xmlns:p14="http://schemas.microsoft.com/office/powerpoint/2010/main" val="335516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152" name="Rectangle 615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5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6A57BB-1454-0F4B-8E17-8E3057A6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Exemplo de Phishing</a:t>
            </a:r>
            <a:r>
              <a:rPr lang="en-US" sz="5400">
                <a:solidFill>
                  <a:srgbClr val="EBEBEB"/>
                </a:solidFill>
              </a:rPr>
              <a:t> 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39D560-4C9D-DCF0-D008-65E1832797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389106"/>
            <a:ext cx="6470907" cy="407667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547D1-2599-40DB-B5DE-943823C1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08" y="1085548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>
                <a:solidFill>
                  <a:schemeClr val="tx1"/>
                </a:solidFill>
              </a:rPr>
              <a:t>Alexandre Teves Alcantara Santos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pt-BR">
                <a:solidFill>
                  <a:schemeClr val="tx1"/>
                </a:solidFill>
              </a:rPr>
              <a:t>Igor Mendes Domingues Miras</a:t>
            </a:r>
          </a:p>
          <a:p>
            <a:pPr marL="0" indent="0">
              <a:buNone/>
            </a:pPr>
            <a:endParaRPr lang="pt-B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9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3" name="Rectangle 7219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4" name="Freeform: Shape 7221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245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246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247" name="Rectangle 7227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48" name="Oval 7229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49" name="Oval 7231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 descr="o que é phishing">
            <a:extLst>
              <a:ext uri="{FF2B5EF4-FFF2-40B4-BE49-F238E27FC236}">
                <a16:creationId xmlns:a16="http://schemas.microsoft.com/office/drawing/2014/main" id="{9E70DF3D-F032-840A-B586-3EE1931A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574" y="1119418"/>
            <a:ext cx="5399581" cy="48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16E2F29-2BB9-0D64-5F00-8AF554D9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1631" y="1119417"/>
            <a:ext cx="5399581" cy="48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0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874357-ADD7-F645-E5BB-6CA72EAD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21" y="1265296"/>
            <a:ext cx="6268246" cy="17229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Social-Engineer Toolkit (</a:t>
            </a:r>
            <a:r>
              <a:rPr lang="en-US" sz="5400">
                <a:solidFill>
                  <a:srgbClr val="EBEBEB"/>
                </a:solidFill>
              </a:rPr>
              <a:t>SET)</a:t>
            </a:r>
            <a:endParaRPr lang="en-US" sz="5400" b="0" i="0" kern="1200">
              <a:solidFill>
                <a:srgbClr val="EBEBEB"/>
              </a:solidFill>
              <a:latin typeface="+mj-lt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E151F08A-1994-E960-B701-9835E282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48"/>
          <a:stretch/>
        </p:blipFill>
        <p:spPr>
          <a:xfrm>
            <a:off x="1109764" y="1260786"/>
            <a:ext cx="3531062" cy="4333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4AD4459-FDCC-2683-F09F-1CEF7594F1BC}"/>
              </a:ext>
            </a:extLst>
          </p:cNvPr>
          <p:cNvSpPr txBox="1"/>
          <p:nvPr/>
        </p:nvSpPr>
        <p:spPr>
          <a:xfrm>
            <a:off x="5399853" y="4073407"/>
            <a:ext cx="57291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Times New Roman"/>
                <a:cs typeface="Times New Roman"/>
              </a:rPr>
              <a:t>Software Open-</a:t>
            </a:r>
            <a:r>
              <a:rPr lang="pt-BR" sz="2400" err="1">
                <a:latin typeface="Times New Roman"/>
                <a:cs typeface="Times New Roman"/>
              </a:rPr>
              <a:t>Source</a:t>
            </a:r>
            <a:r>
              <a:rPr lang="pt-BR" sz="2400">
                <a:latin typeface="Times New Roman"/>
                <a:cs typeface="Times New Roman"/>
              </a:rPr>
              <a:t> mais famoso para realizar diversos tipos de ataques de Engenharia Social.</a:t>
            </a:r>
          </a:p>
        </p:txBody>
      </p:sp>
    </p:spTree>
    <p:extLst>
      <p:ext uri="{BB962C8B-B14F-4D97-AF65-F5344CB8AC3E}">
        <p14:creationId xmlns:p14="http://schemas.microsoft.com/office/powerpoint/2010/main" val="411328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E151F08A-1994-E960-B701-9835E282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48"/>
          <a:stretch/>
        </p:blipFill>
        <p:spPr>
          <a:xfrm>
            <a:off x="1109764" y="1260786"/>
            <a:ext cx="3531062" cy="4333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7451FD3C-F7C1-77AE-0D49-32335163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73" y="1305278"/>
            <a:ext cx="5476622" cy="42535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3200" dirty="0">
                <a:latin typeface="Times New Roman"/>
                <a:cs typeface="Times New Roman"/>
              </a:rPr>
              <a:t>O software oferece ferramentas para: </a:t>
            </a:r>
          </a:p>
          <a:p>
            <a:pPr marL="285750" indent="-285750"/>
            <a:r>
              <a:rPr lang="pt-BR" dirty="0">
                <a:latin typeface="Times New Roman"/>
                <a:cs typeface="Times New Roman"/>
              </a:rPr>
              <a:t>lançar ataques de phishing em massa</a:t>
            </a:r>
          </a:p>
          <a:p>
            <a:pPr marL="285750" indent="-285750"/>
            <a:r>
              <a:rPr lang="pt-BR" dirty="0">
                <a:latin typeface="Times New Roman"/>
                <a:cs typeface="Times New Roman"/>
              </a:rPr>
              <a:t>clonar websites</a:t>
            </a:r>
          </a:p>
          <a:p>
            <a:pPr marL="285750" indent="-285750"/>
            <a:r>
              <a:rPr lang="pt-BR" dirty="0">
                <a:latin typeface="Times New Roman"/>
                <a:cs typeface="Times New Roman"/>
              </a:rPr>
              <a:t>gerar uma mídia maliciosa</a:t>
            </a:r>
          </a:p>
          <a:p>
            <a:pPr marL="285750" indent="-285750"/>
            <a:r>
              <a:rPr lang="pt-BR" dirty="0">
                <a:latin typeface="Times New Roman"/>
                <a:cs typeface="Times New Roman"/>
              </a:rPr>
              <a:t>criar um </a:t>
            </a:r>
            <a:r>
              <a:rPr lang="pt-BR" dirty="0" err="1">
                <a:latin typeface="Times New Roman"/>
                <a:cs typeface="Times New Roman"/>
              </a:rPr>
              <a:t>Payload</a:t>
            </a:r>
            <a:r>
              <a:rPr lang="pt-BR" dirty="0">
                <a:latin typeface="Times New Roman"/>
                <a:cs typeface="Times New Roman"/>
              </a:rPr>
              <a:t> e um </a:t>
            </a:r>
            <a:r>
              <a:rPr lang="pt-BR" dirty="0" err="1">
                <a:latin typeface="Times New Roman"/>
                <a:cs typeface="Times New Roman"/>
              </a:rPr>
              <a:t>Listener</a:t>
            </a:r>
            <a:endParaRPr lang="pt-BR" dirty="0">
              <a:latin typeface="Times New Roman"/>
              <a:cs typeface="Times New Roman"/>
            </a:endParaRPr>
          </a:p>
          <a:p>
            <a:pPr marL="285750" indent="-285750"/>
            <a:r>
              <a:rPr lang="pt-BR" dirty="0">
                <a:latin typeface="Times New Roman"/>
                <a:cs typeface="Times New Roman"/>
              </a:rPr>
              <a:t>infectar um Arduino</a:t>
            </a:r>
          </a:p>
          <a:p>
            <a:pPr marL="285750" indent="-285750"/>
            <a:r>
              <a:rPr lang="pt-BR" dirty="0">
                <a:latin typeface="Times New Roman"/>
                <a:cs typeface="Times New Roman"/>
              </a:rPr>
              <a:t>criar um ponto de Wireless falso</a:t>
            </a:r>
          </a:p>
          <a:p>
            <a:pPr marL="285750" indent="-285750"/>
            <a:r>
              <a:rPr lang="pt-BR" dirty="0">
                <a:latin typeface="Times New Roman"/>
                <a:cs typeface="Times New Roman"/>
              </a:rPr>
              <a:t>gerar um </a:t>
            </a:r>
            <a:r>
              <a:rPr lang="pt-BR" dirty="0" err="1">
                <a:latin typeface="Times New Roman"/>
                <a:cs typeface="Times New Roman"/>
              </a:rPr>
              <a:t>QRCode</a:t>
            </a:r>
            <a:r>
              <a:rPr lang="pt-BR" dirty="0">
                <a:latin typeface="Times New Roman"/>
                <a:cs typeface="Times New Roman"/>
              </a:rPr>
              <a:t> malicioso</a:t>
            </a:r>
          </a:p>
          <a:p>
            <a:pPr marL="285750" indent="-285750"/>
            <a:r>
              <a:rPr lang="pt-BR" dirty="0">
                <a:latin typeface="Times New Roman"/>
                <a:cs typeface="Times New Roman"/>
              </a:rPr>
              <a:t>Atacar o </a:t>
            </a:r>
            <a:r>
              <a:rPr lang="pt-BR" dirty="0" err="1">
                <a:latin typeface="Times New Roman"/>
                <a:cs typeface="Times New Roman"/>
              </a:rPr>
              <a:t>Powershell</a:t>
            </a:r>
            <a:r>
              <a:rPr lang="pt-BR" dirty="0">
                <a:latin typeface="Times New Roman"/>
                <a:cs typeface="Times New Roman"/>
              </a:rPr>
              <a:t> do Windows.</a:t>
            </a:r>
          </a:p>
        </p:txBody>
      </p:sp>
    </p:spTree>
    <p:extLst>
      <p:ext uri="{BB962C8B-B14F-4D97-AF65-F5344CB8AC3E}">
        <p14:creationId xmlns:p14="http://schemas.microsoft.com/office/powerpoint/2010/main" val="429036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5CD88-6D38-B258-F8A9-4545211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da Utilização do SET</a:t>
            </a: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D3A24844-8729-D4BC-DD5E-BF9FB99F1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" t="50000" r="46131" b="3038"/>
          <a:stretch/>
        </p:blipFill>
        <p:spPr>
          <a:xfrm>
            <a:off x="358347" y="2541374"/>
            <a:ext cx="5794123" cy="3994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82DE7FA7-082E-422C-9D39-1C5EA1E402A4}"/>
                  </a:ext>
                </a:extLst>
              </p14:cNvPr>
              <p14:cNvContentPartPr/>
              <p14:nvPr/>
            </p14:nvContentPartPr>
            <p14:xfrm>
              <a:off x="761054" y="2913539"/>
              <a:ext cx="3461556" cy="361431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82DE7FA7-082E-422C-9D39-1C5EA1E402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055" y="2895557"/>
                <a:ext cx="3497194" cy="397035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D7E85C6-67DA-653E-DE54-F093A4BC60D5}"/>
              </a:ext>
            </a:extLst>
          </p:cNvPr>
          <p:cNvSpPr/>
          <p:nvPr/>
        </p:nvSpPr>
        <p:spPr>
          <a:xfrm>
            <a:off x="4293972" y="2862647"/>
            <a:ext cx="1802027" cy="45308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FDCB92-4371-2FDA-F11C-26B3B5020C86}"/>
              </a:ext>
            </a:extLst>
          </p:cNvPr>
          <p:cNvSpPr txBox="1"/>
          <p:nvPr/>
        </p:nvSpPr>
        <p:spPr>
          <a:xfrm>
            <a:off x="6240162" y="2553730"/>
            <a:ext cx="57767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Foi usada a segunda opção do SET, Website </a:t>
            </a:r>
            <a:r>
              <a:rPr lang="pt-BR" dirty="0" err="1">
                <a:latin typeface="Times New Roman"/>
                <a:cs typeface="Times New Roman"/>
              </a:rPr>
              <a:t>Attack</a:t>
            </a:r>
            <a:r>
              <a:rPr lang="pt-BR" dirty="0">
                <a:latin typeface="Times New Roman"/>
                <a:cs typeface="Times New Roman"/>
              </a:rPr>
              <a:t> </a:t>
            </a:r>
            <a:r>
              <a:rPr lang="pt-BR" dirty="0" err="1">
                <a:latin typeface="Times New Roman"/>
                <a:cs typeface="Times New Roman"/>
              </a:rPr>
              <a:t>Vectors</a:t>
            </a:r>
            <a:r>
              <a:rPr lang="pt-BR" dirty="0">
                <a:latin typeface="Times New Roman"/>
                <a:cs typeface="Times New Roman"/>
              </a:rPr>
              <a:t>, que disponibiliza 7 métodos de ataques de Engenharia Social com base em criação de websites falsos.</a:t>
            </a:r>
          </a:p>
        </p:txBody>
      </p:sp>
    </p:spTree>
    <p:extLst>
      <p:ext uri="{BB962C8B-B14F-4D97-AF65-F5344CB8AC3E}">
        <p14:creationId xmlns:p14="http://schemas.microsoft.com/office/powerpoint/2010/main" val="2386126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21" descr="Texto&#10;&#10;Descrição gerada automaticamente">
            <a:extLst>
              <a:ext uri="{FF2B5EF4-FFF2-40B4-BE49-F238E27FC236}">
                <a16:creationId xmlns:a16="http://schemas.microsoft.com/office/drawing/2014/main" id="{BE7EC551-8437-B3B6-9FF6-4E7E98A1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51" y="2182725"/>
            <a:ext cx="4962385" cy="386927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3CECF51-1CF0-7CF8-8580-B86260B0296B}"/>
              </a:ext>
            </a:extLst>
          </p:cNvPr>
          <p:cNvSpPr txBox="1"/>
          <p:nvPr/>
        </p:nvSpPr>
        <p:spPr>
          <a:xfrm>
            <a:off x="782594" y="1142999"/>
            <a:ext cx="49632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Das 7 opções disponíveis, a mais utilizada é a terceira.</a:t>
            </a:r>
          </a:p>
        </p:txBody>
      </p:sp>
      <p:pic>
        <p:nvPicPr>
          <p:cNvPr id="13" name="Imagem 14" descr="Texto&#10;&#10;Descrição gerada automaticamente">
            <a:extLst>
              <a:ext uri="{FF2B5EF4-FFF2-40B4-BE49-F238E27FC236}">
                <a16:creationId xmlns:a16="http://schemas.microsoft.com/office/drawing/2014/main" id="{4BDB6462-31C2-D044-5664-932F76EB48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" t="20207" r="17791" b="72798"/>
          <a:stretch/>
        </p:blipFill>
        <p:spPr>
          <a:xfrm>
            <a:off x="5898292" y="4256584"/>
            <a:ext cx="5658467" cy="762196"/>
          </a:xfrm>
          <a:prstGeom prst="rect">
            <a:avLst/>
          </a:prstGeom>
        </p:spPr>
      </p:pic>
      <p:sp>
        <p:nvSpPr>
          <p:cNvPr id="15" name="Seta: Dobrada 14">
            <a:extLst>
              <a:ext uri="{FF2B5EF4-FFF2-40B4-BE49-F238E27FC236}">
                <a16:creationId xmlns:a16="http://schemas.microsoft.com/office/drawing/2014/main" id="{28432187-60A2-53F7-7F8F-18499BC786F4}"/>
              </a:ext>
            </a:extLst>
          </p:cNvPr>
          <p:cNvSpPr/>
          <p:nvPr/>
        </p:nvSpPr>
        <p:spPr>
          <a:xfrm rot="4020000">
            <a:off x="5817972" y="1338648"/>
            <a:ext cx="1266567" cy="1266567"/>
          </a:xfrm>
          <a:prstGeom prst="bentArrow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AFE584B-10D6-430A-E4E3-EB247F64D4E0}"/>
              </a:ext>
            </a:extLst>
          </p:cNvPr>
          <p:cNvSpPr txBox="1"/>
          <p:nvPr/>
        </p:nvSpPr>
        <p:spPr>
          <a:xfrm>
            <a:off x="5900352" y="2800864"/>
            <a:ext cx="56532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A opção 3) </a:t>
            </a:r>
            <a:r>
              <a:rPr lang="pt-BR" dirty="0" err="1">
                <a:latin typeface="Times New Roman"/>
                <a:cs typeface="Times New Roman"/>
              </a:rPr>
              <a:t>Credential</a:t>
            </a:r>
            <a:r>
              <a:rPr lang="pt-BR" dirty="0">
                <a:latin typeface="Times New Roman"/>
                <a:cs typeface="Times New Roman"/>
              </a:rPr>
              <a:t> </a:t>
            </a:r>
            <a:r>
              <a:rPr lang="pt-BR" dirty="0" err="1">
                <a:latin typeface="Times New Roman"/>
                <a:cs typeface="Times New Roman"/>
              </a:rPr>
              <a:t>Harvester</a:t>
            </a:r>
            <a:r>
              <a:rPr lang="pt-BR" dirty="0">
                <a:latin typeface="Times New Roman"/>
                <a:cs typeface="Times New Roman"/>
              </a:rPr>
              <a:t> </a:t>
            </a:r>
            <a:r>
              <a:rPr lang="pt-BR" dirty="0" err="1">
                <a:latin typeface="Times New Roman"/>
                <a:cs typeface="Times New Roman"/>
              </a:rPr>
              <a:t>Attack</a:t>
            </a:r>
            <a:r>
              <a:rPr lang="pt-BR" dirty="0">
                <a:latin typeface="Times New Roman"/>
                <a:cs typeface="Times New Roman"/>
              </a:rPr>
              <a:t> </a:t>
            </a:r>
            <a:r>
              <a:rPr lang="pt-BR" dirty="0" err="1">
                <a:latin typeface="Times New Roman"/>
                <a:cs typeface="Times New Roman"/>
              </a:rPr>
              <a:t>Method</a:t>
            </a:r>
            <a:r>
              <a:rPr lang="pt-BR" dirty="0">
                <a:latin typeface="Times New Roman"/>
                <a:cs typeface="Times New Roman"/>
              </a:rPr>
              <a:t> clonará um </a:t>
            </a:r>
            <a:r>
              <a:rPr lang="pt-BR" dirty="0" err="1">
                <a:latin typeface="Times New Roman"/>
                <a:cs typeface="Times New Roman"/>
              </a:rPr>
              <a:t>web-site</a:t>
            </a:r>
            <a:r>
              <a:rPr lang="pt-BR" dirty="0">
                <a:latin typeface="Times New Roman"/>
                <a:cs typeface="Times New Roman"/>
              </a:rPr>
              <a:t> que possui campos de usuário e senha e colherá as informações digitadas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1295366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3E81C7-B7AB-59A5-0F07-887966CC9AFE}"/>
              </a:ext>
            </a:extLst>
          </p:cNvPr>
          <p:cNvSpPr txBox="1"/>
          <p:nvPr/>
        </p:nvSpPr>
        <p:spPr>
          <a:xfrm>
            <a:off x="712173" y="936710"/>
            <a:ext cx="3782455" cy="53611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Existem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três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maneiras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 de se </a:t>
            </a:r>
            <a:r>
              <a:rPr lang="en-US"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utilizar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 o Credential Harvester Attack Method:</a:t>
            </a:r>
            <a:endParaRPr lang="pt-BR" sz="24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Web Templates, que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disponibiliza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uma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lista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de sites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pré-definidos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como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Gmail, Facebook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Twitter.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1600" b="1" dirty="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Utilizaremos</a:t>
            </a:r>
            <a:r>
              <a:rPr lang="en-US" sz="1600" b="1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1600" b="1" dirty="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essa</a:t>
            </a:r>
            <a:r>
              <a:rPr lang="en-US" sz="1600" b="1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1600" b="1" dirty="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opção</a:t>
            </a:r>
            <a:r>
              <a:rPr lang="en-US" sz="1600" b="1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Site Cloner, que 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permite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inserir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o link do site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desejado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para ser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clonado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en-US" sz="1600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Custom Import, que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permite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ao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atacante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inserir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seu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próprio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site com um 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cs typeface="Times New Roman"/>
              </a:rPr>
              <a:t>arquivo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 "index.html".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13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AB98033-1790-53A9-9F75-F0BAD3DC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34" b="399"/>
          <a:stretch/>
        </p:blipFill>
        <p:spPr>
          <a:xfrm>
            <a:off x="4899617" y="1589573"/>
            <a:ext cx="7044564" cy="34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29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1E1AB38-84E4-3BA9-652E-017B9F044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69" b="303"/>
          <a:stretch/>
        </p:blipFill>
        <p:spPr>
          <a:xfrm>
            <a:off x="5194607" y="952596"/>
            <a:ext cx="6391533" cy="49528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9E9124-04F4-0D56-8B3C-61AF45FC1135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Já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dentro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 dos Web Templates, </a:t>
            </a: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selecionamos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 a </a:t>
            </a: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opção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 2 – Google, para </a:t>
            </a: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recuperar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informaçoões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 de </a:t>
            </a: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usuário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 e </a:t>
            </a: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senha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 do Gmail da </a:t>
            </a: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vítima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1627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E41A38B-EC37-4BD5-8404-207FAC16B8DE}"/>
              </a:ext>
            </a:extLst>
          </p:cNvPr>
          <p:cNvSpPr txBox="1"/>
          <p:nvPr/>
        </p:nvSpPr>
        <p:spPr>
          <a:xfrm>
            <a:off x="1673706" y="2049805"/>
            <a:ext cx="8851339" cy="224306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Logo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após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, o software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pede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para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atacante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digitar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endereço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de IP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informações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recuperadas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serão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destinadas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Para que o site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malicioso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fique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disponível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à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outras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pessoas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, é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utilizada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outra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ferramenta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chamada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NGROK,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cria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túnel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entre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máquina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atacante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e a internet.</a:t>
            </a:r>
          </a:p>
        </p:txBody>
      </p:sp>
      <p:pic>
        <p:nvPicPr>
          <p:cNvPr id="3" name="Imagem 10" descr="Texto&#10;&#10;Descrição gerada automaticamente">
            <a:extLst>
              <a:ext uri="{FF2B5EF4-FFF2-40B4-BE49-F238E27FC236}">
                <a16:creationId xmlns:a16="http://schemas.microsoft.com/office/drawing/2014/main" id="{08A76A8F-0131-2CF0-AE81-D57A0F6A4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78" b="62542"/>
          <a:stretch/>
        </p:blipFill>
        <p:spPr>
          <a:xfrm>
            <a:off x="553232" y="836588"/>
            <a:ext cx="11033341" cy="713341"/>
          </a:xfrm>
          <a:prstGeom prst="rect">
            <a:avLst/>
          </a:prstGeom>
        </p:spPr>
      </p:pic>
      <p:pic>
        <p:nvPicPr>
          <p:cNvPr id="2" name="Imagem 3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A33B1AEB-6BA2-C3C9-FE35-C49A3FCBE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8" r="51282" b="68811"/>
          <a:stretch/>
        </p:blipFill>
        <p:spPr>
          <a:xfrm>
            <a:off x="3143050" y="4258625"/>
            <a:ext cx="8903176" cy="2199182"/>
          </a:xfrm>
          <a:prstGeom prst="rect">
            <a:avLst/>
          </a:prstGeom>
        </p:spPr>
      </p:pic>
      <p:pic>
        <p:nvPicPr>
          <p:cNvPr id="6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6450F8B-9033-1C63-5FB3-A888FE013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06" y="4240508"/>
            <a:ext cx="2743200" cy="22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56E8E2CC-AFA1-0C8E-9439-00D124BC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-1038"/>
            <a:ext cx="12188236" cy="59663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EA9E35-35F4-3554-7C46-0D481D4FA8E8}"/>
              </a:ext>
            </a:extLst>
          </p:cNvPr>
          <p:cNvSpPr txBox="1"/>
          <p:nvPr/>
        </p:nvSpPr>
        <p:spPr>
          <a:xfrm>
            <a:off x="178740" y="2107259"/>
            <a:ext cx="468488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Ao </a:t>
            </a:r>
            <a:r>
              <a:rPr lang="pt-BR" err="1"/>
              <a:t>clickar</a:t>
            </a:r>
            <a:r>
              <a:rPr lang="pt-BR"/>
              <a:t> no link, a vítima se depara com uma página idêntica a do Gmail.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Esse ataque pode ser combinado com um </a:t>
            </a:r>
            <a:r>
              <a:rPr lang="pt-BR" err="1"/>
              <a:t>email</a:t>
            </a:r>
            <a:r>
              <a:rPr lang="pt-BR"/>
              <a:t> em HTML onde o elemento &lt;a&gt; esconde o real link.</a:t>
            </a:r>
          </a:p>
        </p:txBody>
      </p:sp>
    </p:spTree>
    <p:extLst>
      <p:ext uri="{BB962C8B-B14F-4D97-AF65-F5344CB8AC3E}">
        <p14:creationId xmlns:p14="http://schemas.microsoft.com/office/powerpoint/2010/main" val="1208363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978BFFB1-EE5C-7361-ACAD-E625312F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1444007"/>
            <a:ext cx="10035037" cy="3963839"/>
          </a:xfrm>
          <a:prstGeom prst="rect">
            <a:avLst/>
          </a:prstGeom>
        </p:spPr>
      </p:pic>
      <p:sp>
        <p:nvSpPr>
          <p:cNvPr id="5" name="Seta: Dobrada para Cima 4">
            <a:extLst>
              <a:ext uri="{FF2B5EF4-FFF2-40B4-BE49-F238E27FC236}">
                <a16:creationId xmlns:a16="http://schemas.microsoft.com/office/drawing/2014/main" id="{0CFD58DC-28C7-2034-1D83-7B60B82E2145}"/>
              </a:ext>
            </a:extLst>
          </p:cNvPr>
          <p:cNvSpPr/>
          <p:nvPr/>
        </p:nvSpPr>
        <p:spPr>
          <a:xfrm rot="5400000">
            <a:off x="3212628" y="4943592"/>
            <a:ext cx="1119482" cy="799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62BAC1-B927-59B8-B53A-0155AED4CB6C}"/>
              </a:ext>
            </a:extLst>
          </p:cNvPr>
          <p:cNvSpPr txBox="1"/>
          <p:nvPr/>
        </p:nvSpPr>
        <p:spPr>
          <a:xfrm>
            <a:off x="4214518" y="5484518"/>
            <a:ext cx="1429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Link real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749FE0B6-4221-8729-862B-DF23DD2D6B96}"/>
              </a:ext>
            </a:extLst>
          </p:cNvPr>
          <p:cNvSpPr/>
          <p:nvPr/>
        </p:nvSpPr>
        <p:spPr>
          <a:xfrm rot="5400000">
            <a:off x="8452554" y="5009444"/>
            <a:ext cx="1119482" cy="799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6B0B56-5491-6A98-4136-6A018F4228C9}"/>
              </a:ext>
            </a:extLst>
          </p:cNvPr>
          <p:cNvSpPr txBox="1"/>
          <p:nvPr/>
        </p:nvSpPr>
        <p:spPr>
          <a:xfrm>
            <a:off x="9492074" y="5409259"/>
            <a:ext cx="2050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O que a vítima vê.</a:t>
            </a:r>
          </a:p>
        </p:txBody>
      </p:sp>
    </p:spTree>
    <p:extLst>
      <p:ext uri="{BB962C8B-B14F-4D97-AF65-F5344CB8AC3E}">
        <p14:creationId xmlns:p14="http://schemas.microsoft.com/office/powerpoint/2010/main" val="325112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B2D4B0D-BCD1-454B-AD29-58DB7953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68324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90A0F09-CD8A-EC79-DCF6-96A137B5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0" y="557873"/>
            <a:ext cx="10946459" cy="1386624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35CEEC33-53CE-8D93-4BEE-20EB8959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8" y="6530965"/>
            <a:ext cx="4069644" cy="2589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096B4D6-2243-BCBB-CC0B-A06C93AF7B15}"/>
              </a:ext>
            </a:extLst>
          </p:cNvPr>
          <p:cNvSpPr txBox="1"/>
          <p:nvPr/>
        </p:nvSpPr>
        <p:spPr>
          <a:xfrm>
            <a:off x="3196637" y="2872842"/>
            <a:ext cx="837259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Se observarmos no canto inferior esquerdo da página, é possível perceber que o para qual o usuário será redirecionado é outro.</a:t>
            </a:r>
          </a:p>
          <a:p>
            <a:r>
              <a:rPr lang="pt-BR" sz="2800">
                <a:latin typeface="Times New Roman"/>
                <a:cs typeface="Times New Roman"/>
              </a:rPr>
              <a:t>Porém, é muito difícil que as pessoas verifiquem isso no dia a dia.</a:t>
            </a:r>
          </a:p>
        </p:txBody>
      </p:sp>
      <p:sp>
        <p:nvSpPr>
          <p:cNvPr id="2" name="Seta: Dobrada para Cima 1">
            <a:extLst>
              <a:ext uri="{FF2B5EF4-FFF2-40B4-BE49-F238E27FC236}">
                <a16:creationId xmlns:a16="http://schemas.microsoft.com/office/drawing/2014/main" id="{9E1B0BCD-6E93-6545-5679-B817694DF164}"/>
              </a:ext>
            </a:extLst>
          </p:cNvPr>
          <p:cNvSpPr/>
          <p:nvPr/>
        </p:nvSpPr>
        <p:spPr>
          <a:xfrm rot="10800000">
            <a:off x="1458761" y="4299049"/>
            <a:ext cx="1325217" cy="20010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88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73B7CB1-A5A3-6C87-6023-33161CFF2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24"/>
          <a:stretch/>
        </p:blipFill>
        <p:spPr>
          <a:xfrm>
            <a:off x="2260148" y="643467"/>
            <a:ext cx="9288385" cy="5571066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66394A-4721-4466-A45E-963F7896D83D}"/>
              </a:ext>
            </a:extLst>
          </p:cNvPr>
          <p:cNvSpPr txBox="1"/>
          <p:nvPr/>
        </p:nvSpPr>
        <p:spPr>
          <a:xfrm>
            <a:off x="790222" y="1270000"/>
            <a:ext cx="2511777" cy="4778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4214F3-8E34-F18F-069C-915AD725C06F}"/>
              </a:ext>
            </a:extLst>
          </p:cNvPr>
          <p:cNvSpPr txBox="1"/>
          <p:nvPr/>
        </p:nvSpPr>
        <p:spPr>
          <a:xfrm>
            <a:off x="7431851" y="2690518"/>
            <a:ext cx="34148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Times New Roman"/>
                <a:cs typeface="Times New Roman"/>
              </a:rPr>
              <a:t>Após se </a:t>
            </a:r>
            <a:r>
              <a:rPr lang="pt-BR" err="1">
                <a:solidFill>
                  <a:schemeClr val="bg1"/>
                </a:solidFill>
                <a:latin typeface="Times New Roman"/>
                <a:cs typeface="Times New Roman"/>
              </a:rPr>
              <a:t>logar</a:t>
            </a:r>
            <a:r>
              <a:rPr lang="pt-BR">
                <a:solidFill>
                  <a:schemeClr val="bg1"/>
                </a:solidFill>
                <a:latin typeface="Times New Roman"/>
                <a:cs typeface="Times New Roman"/>
              </a:rPr>
              <a:t> na página falsa, todas as informações digitadas pela vítima estarão disponíveis para o atacante no SET.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83822706-DBD1-4BDD-8321-0DB5A098E3F6}"/>
                  </a:ext>
                </a:extLst>
              </p14:cNvPr>
              <p14:cNvContentPartPr/>
              <p14:nvPr/>
            </p14:nvContentPartPr>
            <p14:xfrm>
              <a:off x="2935111" y="3828815"/>
              <a:ext cx="2952880" cy="85076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83822706-DBD1-4BDD-8321-0DB5A098E3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1115" y="3721576"/>
                <a:ext cx="3060513" cy="299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B2311AB-58F5-94ED-6501-320D1AB6FA12}"/>
                  </a:ext>
                </a:extLst>
              </p14:cNvPr>
              <p14:cNvContentPartPr/>
              <p14:nvPr/>
            </p14:nvContentPartPr>
            <p14:xfrm>
              <a:off x="2916296" y="4336814"/>
              <a:ext cx="2849398" cy="75669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B2311AB-58F5-94ED-6501-320D1AB6F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2303" y="4229228"/>
                <a:ext cx="2957024" cy="2904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875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63790-888B-AAC8-53DB-2006B43C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6E5B3-CFA2-864B-5C4F-CFEE2BF32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495" y="2428446"/>
            <a:ext cx="10509266" cy="430082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AUGUSTÉNÉ, A. </a:t>
            </a:r>
            <a:r>
              <a:rPr lang="pt-BR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Diferentes tipos de hackers e os tipos mais comuns de ataques hacker.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NordVPN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Disponível em: &lt;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https://nordvpn.com/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pt-br</a:t>
            </a:r>
            <a:r>
              <a:rPr lang="pt-BR" sz="56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/blog/tipos-de-ataque-hacker/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20 jan. 2023.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BODNAR, D. </a:t>
            </a:r>
            <a:r>
              <a:rPr lang="pt-BR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que é um ataque de </a:t>
            </a:r>
            <a:r>
              <a:rPr lang="pt-BR" sz="5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vishing</a:t>
            </a:r>
            <a:r>
              <a:rPr lang="pt-BR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AVG. Disponível em: &lt; 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https://www.avg.com/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-a-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vishing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56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attack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21 jan. 2023.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EQUIPE PROPAGUE. </a:t>
            </a:r>
            <a:r>
              <a:rPr lang="pt-BR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Engenharia social: o que é e como ela impacta a segurança digital.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Instituto Propague. Disponível em: &lt;</a:t>
            </a:r>
            <a:r>
              <a:rPr lang="pt-BR" sz="56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https://institutopropague.org/tecnologia-e-dados/engenharia-social-o-que-e-e-como-ela-impacta-a-seguranca-digital/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20 jan. 2023.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FERREIRA, A. B. H. </a:t>
            </a:r>
            <a:r>
              <a:rPr lang="pt-BR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Minidicionário da língua portuguesa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3 ed. Rio de Janeiro: Nova Fronteira, 1993.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GIL, A. C. </a:t>
            </a:r>
            <a:r>
              <a:rPr lang="pt-BR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elaborar projetos de pesquisa. 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ed. São Paulo: Atlas, 2002. Disponível em: &lt;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https://files.cercomp.ufg.br/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weby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</a:t>
            </a:r>
            <a:r>
              <a:rPr lang="pt-BR" sz="56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/150/o/Anexo_C1_como_elaborar_projeto_de_pesquisa_-_antonio_carlos_gil.pdf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21 jan. 2023.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KASPERSKY. </a:t>
            </a:r>
            <a:r>
              <a:rPr lang="pt-BR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que é </a:t>
            </a:r>
            <a:r>
              <a:rPr lang="pt-BR" sz="5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smishing</a:t>
            </a:r>
            <a:r>
              <a:rPr lang="pt-BR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como se proteger? 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Kaspersky. Disponível em: &lt; 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https://www.kaspersky.com.br/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-center/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threats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smishing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defend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against</a:t>
            </a:r>
            <a:r>
              <a:rPr lang="pt-BR" sz="56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-it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22 jan. 2023.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KEEPNETLABS. </a:t>
            </a:r>
            <a:r>
              <a:rPr lang="pt-BR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Phishing Simulator. </a:t>
            </a:r>
            <a:r>
              <a:rPr lang="pt-BR" sz="5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KeepnetLABS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Disponível em: &lt; </a:t>
            </a:r>
            <a:r>
              <a:rPr lang="pt-BR" sz="56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https://keepnetlabs.com/</a:t>
            </a:r>
            <a:r>
              <a:rPr lang="pt-BR" sz="56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wp-content</a:t>
            </a:r>
            <a:r>
              <a:rPr lang="pt-BR" sz="56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/uploads/2022/02/Phishing-Simulator-v1.3.pdf</a:t>
            </a:r>
            <a:r>
              <a:rPr lang="pt-BR" sz="5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22 jan. 2023.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5642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6253B3A-CD33-7270-8F7C-B960B6530B65}"/>
              </a:ext>
            </a:extLst>
          </p:cNvPr>
          <p:cNvSpPr txBox="1"/>
          <p:nvPr/>
        </p:nvSpPr>
        <p:spPr>
          <a:xfrm>
            <a:off x="121329" y="918258"/>
            <a:ext cx="11949342" cy="561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MALWAREBYTES.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Phishing.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Malwarebytes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Disponível em: &lt; </a:t>
            </a:r>
            <a:r>
              <a:rPr lang="pt-BR" sz="1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https://br.malwarebytes.com/phishing/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21 jan. 2023.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MERWE, A. v. d.; MARIANNE, L.; MAREEK, D. 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responsibilities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involved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 Phishing 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attack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Winter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Synposium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Communication Technologies: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4th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symposium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communication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Dublin, v. 5, p. 249-254, 2005. Disponível em: &lt;https://dl.acm.org/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/10.5555/1071752.1071800&gt;. Acesso em: 21 jan. 2023.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que é o phishing? 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 Disponível em: &lt; 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pt-pt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/business/security-101/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lang="pt-BR" sz="1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-phishing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21 jan. 2023.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MITNICK, K. D.; SIMON, W. L. 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Arte de Enganar: 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Ataques de Hackers: Controlando o Fator Humano na Segurança da Informação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São Paulo: Pearson 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Brasil Ltda, c2003. Disponível em: &lt;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viewer?a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v&amp;pid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sites&amp;srcid</a:t>
            </a:r>
            <a:r>
              <a:rPr lang="pt-BR" sz="1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=ZGVmYXVsdGRvbWFpbnxzdGFmZnR1dG9zfGd4OjQ0Njg2ZTgyYWJjODg1MWQ&gt;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. Acesso em 13 dez. 2022.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SANTOS, S. O.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Engenharia social e políticas de segurança da informação no ambiente corporativo. 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2018. TCC (Tecnólogo em Segurança da Informação) - Faculdade de Tecnologia de Americana, Americana, 2018.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SETZER, V. W. Dado, informação, conhecimento e competência.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DataGramaZero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Revista de Ciência da Informação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Rio de Janeiro, n.0, dez. 1999.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SHARDA, R.; DELEN, D.; TURBAN, E.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Análise de Dados para Gestão do Negócio. 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ed. São Paulo: Bookman, c2019.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SILVA, C. S. </a:t>
            </a:r>
            <a:r>
              <a:rPr lang="pt-BR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Engenharia Social: o elo mais frágil da segurança nas empresas.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Revisa Eletrônica do Alto Vale do Itajaí – REAVI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Ibirama, v. 1, n. 2, dez. 2012. Disponível em: &lt;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http://www.revistas.udesc.br/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index.php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reavi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pt-BR" sz="1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/2840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Acesso em: 21 jan. 2023.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TRENDMICRO.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Quais são os diferentes tipos de phishing? 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Trend Micro. Disponível em: &lt;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https://www.trendmicro.com/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pt_br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what-is</a:t>
            </a:r>
            <a:r>
              <a:rPr lang="pt-BR" sz="1400" u="sng" dirty="0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/phishing/types-of-phishing.html#:~:</a:t>
            </a:r>
            <a:r>
              <a:rPr lang="pt-BR" sz="1400" u="sng" dirty="0" err="1">
                <a:solidFill>
                  <a:srgbClr val="8F8F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sz="1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=Pescar%20com%20uma%20vara%20pode,voc%C3%AA%20selecione%20um%20peixe%20espec%C3%ADfico.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22 jan. 2023.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WERTHEIN, J. A sociedade da informação e seus desafios.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Ciência da Informação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Brasília, v. 29, n.2, p.71-77, maio/ago. 2000. Disponível em: &lt;http://www.scielo.br/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/v29n2/a09v29n2.pdf&gt;. Acesso em: 09 fev. 2018.</a:t>
            </a:r>
          </a:p>
        </p:txBody>
      </p:sp>
    </p:spTree>
    <p:extLst>
      <p:ext uri="{BB962C8B-B14F-4D97-AF65-F5344CB8AC3E}">
        <p14:creationId xmlns:p14="http://schemas.microsoft.com/office/powerpoint/2010/main" val="61253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B41EF-C7A1-4385-A765-BA6C2327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644" y="1635965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Times New Roman"/>
                <a:cs typeface="Arial"/>
              </a:rPr>
              <a:t>A pesquisa discorre sobre o tema  engenharia social e a sua aplicação no ramo empresarial, com foco no estudo das técnicas de </a:t>
            </a:r>
            <a:r>
              <a:rPr lang="pt-BR" i="1" dirty="0">
                <a:solidFill>
                  <a:schemeClr val="tx1"/>
                </a:solidFill>
                <a:latin typeface="Times New Roman"/>
                <a:cs typeface="Arial"/>
              </a:rPr>
              <a:t>phishing </a:t>
            </a:r>
            <a:r>
              <a:rPr lang="pt-BR" dirty="0">
                <a:solidFill>
                  <a:schemeClr val="tx1"/>
                </a:solidFill>
                <a:latin typeface="Times New Roman"/>
                <a:cs typeface="Arial"/>
              </a:rPr>
              <a:t>aplicadas nos principais ataques à empresas de médio e grande porte, os impactos causados pela engenharia social e sua falta de conhecimento bem como o aumento nos casos de ataque de engenharia social. O trabalho tem como objetivo explicar o que é a engenharia social, o que é phishing, explorar as ferramentas mais utilizadas pelos engenheiros sociais e ensinar métodos de defesa para a vítima. A pesquisa, de natureza exploratória, se embasou principalmente em revisão bibliográfica, com a rápida revisão de dois estudos de caso.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Times New Roman"/>
                <a:cs typeface="Arial"/>
              </a:rPr>
              <a:t>Palavras-chave: Engenharia Social; Phishing; mundo empresarial; Informação;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27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596AF94-54DC-4F7E-BE16-6595B35C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6798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72FB72-3E16-4613-90D9-D49B778D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  <a:latin typeface="Century Gothic"/>
                <a:cs typeface="Arial"/>
              </a:rPr>
              <a:t>Engenharia Social</a:t>
            </a:r>
          </a:p>
        </p:txBody>
      </p:sp>
      <p:pic>
        <p:nvPicPr>
          <p:cNvPr id="1026" name="Picture 2" descr="Social engineering - Free security icons">
            <a:extLst>
              <a:ext uri="{FF2B5EF4-FFF2-40B4-BE49-F238E27FC236}">
                <a16:creationId xmlns:a16="http://schemas.microsoft.com/office/drawing/2014/main" id="{2D906EBC-DDB5-B125-4037-A58D3AD12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714836" y="1023437"/>
            <a:ext cx="4828707" cy="482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D24991-5FD9-4435-993E-B4F7DBA7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>
                <a:latin typeface="Times New Roman"/>
                <a:ea typeface="+mn-lt"/>
                <a:cs typeface="+mn-lt"/>
              </a:rPr>
              <a:t>O termo engenharia social ficou mais conhecido em 1990, através de um famoso hacker chamado Kevin </a:t>
            </a:r>
            <a:r>
              <a:rPr lang="pt-BR" err="1">
                <a:latin typeface="Times New Roman"/>
                <a:ea typeface="+mn-lt"/>
                <a:cs typeface="+mn-lt"/>
              </a:rPr>
              <a:t>Mitnick</a:t>
            </a:r>
            <a:r>
              <a:rPr lang="pt-BR">
                <a:latin typeface="Times New Roman"/>
                <a:ea typeface="+mn-lt"/>
                <a:cs typeface="+mn-lt"/>
              </a:rPr>
              <a:t>. Esse termo serve para designar práticas utilizadas a fim de se obter informações sigilosas ou importantes de empresas, pessoas e sistemas de informação, explorando a confiança das pessoas para enganá-las.</a:t>
            </a:r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563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5337551E-C953-A00E-C70B-0D08651F4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1" r="1805" b="2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3C064-6FB1-817D-9228-AEA232C6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50" y="1525031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>
                <a:solidFill>
                  <a:srgbClr val="FFFFFF"/>
                </a:solidFill>
                <a:latin typeface="Times New Roman"/>
                <a:cs typeface="Times New Roman"/>
              </a:rPr>
              <a:t>Pode-se também definir engenharia social como a arte de manipular pessoas a fim de contornar dispositivos de segurança ou construir métodos e estratégias para ludibriar pessoas, utilizando informações cedidas por elas de maneira a ganhar a confiança delas para obter informações</a:t>
            </a:r>
            <a:r>
              <a:rPr lang="pt-BR" dirty="0">
                <a:solidFill>
                  <a:srgbClr val="FFFFFF"/>
                </a:solidFill>
              </a:rPr>
              <a:t>.</a:t>
            </a:r>
            <a:endParaRPr lang="pt-BR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51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19BD0-8AC7-59D7-1608-A9D83ACB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973" y="516095"/>
            <a:ext cx="4448840" cy="16161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800"/>
              <a:t>O fator humano é o elo mais fraco da</a:t>
            </a:r>
            <a:br>
              <a:rPr lang="pt-BR" sz="2800"/>
            </a:br>
            <a:r>
              <a:rPr lang="pt-BR" sz="2800"/>
              <a:t>segurança (MITNICK; SIMON, 2003)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2708A-F86A-FBBC-51EA-8F203F5E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>
                <a:latin typeface="Times New Roman"/>
                <a:cs typeface="Times New Roman"/>
              </a:rPr>
              <a:t>A maior fonte de risco para a segurança reside cada vez mais nos indivíduos de uma organização visada, do que propriamente em ameaças externas.</a:t>
            </a:r>
          </a:p>
          <a:p>
            <a:r>
              <a:rPr lang="pt-BR">
                <a:latin typeface="Times New Roman"/>
                <a:cs typeface="Times New Roman"/>
              </a:rPr>
              <a:t>Isto deve-se, principalmente, ao fato de que muitas vezes os funcionários são os únicos elementos da cadeia de segurança com capacidade para quebrar as regras. </a:t>
            </a:r>
          </a:p>
          <a:p>
            <a:r>
              <a:rPr lang="pt-BR">
                <a:latin typeface="Times New Roman"/>
                <a:cs typeface="Times New Roman"/>
              </a:rPr>
              <a:t>As pessoas podem ser coagidas, enganadas, manipuladas, ou forçadas a violar algum aspecto das políticas de segurança de forma a conceder acesso de algo a alguém de forma indevida. </a:t>
            </a:r>
          </a:p>
        </p:txBody>
      </p:sp>
      <p:pic>
        <p:nvPicPr>
          <p:cNvPr id="4100" name="Picture 4" descr="Vetores e ilustrações de Pessoas para download gratuito | Freepik">
            <a:extLst>
              <a:ext uri="{FF2B5EF4-FFF2-40B4-BE49-F238E27FC236}">
                <a16:creationId xmlns:a16="http://schemas.microsoft.com/office/drawing/2014/main" id="{96F4226A-6A54-3D2E-0AF7-470CE9969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8" r="21420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9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4EBDD-5412-4D13-F913-9C057EC6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068" y="6163894"/>
            <a:ext cx="8761413" cy="706964"/>
          </a:xfrm>
        </p:spPr>
        <p:txBody>
          <a:bodyPr>
            <a:normAutofit/>
          </a:bodyPr>
          <a:lstStyle/>
          <a:p>
            <a:r>
              <a:rPr lang="pt-BR" sz="1800">
                <a:solidFill>
                  <a:schemeClr val="tx1"/>
                </a:solidFill>
                <a:ea typeface="+mj-lt"/>
                <a:cs typeface="+mj-lt"/>
              </a:rPr>
              <a:t>Fonte: Autoria própria (2022): Dados da pesquisa</a:t>
            </a: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A91FBD-F372-E045-7867-D6638737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61" y="2186557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Times New Roman"/>
                <a:ea typeface="+mn-lt"/>
                <a:cs typeface="+mn-lt"/>
              </a:rPr>
              <a:t>Segundo Silva (2012 </a:t>
            </a:r>
            <a:r>
              <a:rPr lang="pt-BR" i="1" dirty="0">
                <a:latin typeface="Times New Roman"/>
                <a:ea typeface="+mn-lt"/>
                <a:cs typeface="+mn-lt"/>
              </a:rPr>
              <a:t>apud </a:t>
            </a:r>
            <a:r>
              <a:rPr lang="pt-BR" dirty="0">
                <a:latin typeface="Times New Roman"/>
                <a:ea typeface="+mn-lt"/>
                <a:cs typeface="+mn-lt"/>
              </a:rPr>
              <a:t>CIOUOL, 2011), A empresa de segurança </a:t>
            </a:r>
            <a:r>
              <a:rPr lang="pt-BR" dirty="0" err="1">
                <a:latin typeface="Times New Roman"/>
                <a:ea typeface="+mn-lt"/>
                <a:cs typeface="+mn-lt"/>
              </a:rPr>
              <a:t>Check</a:t>
            </a:r>
            <a:r>
              <a:rPr lang="pt-BR" dirty="0">
                <a:latin typeface="Times New Roman"/>
                <a:ea typeface="+mn-lt"/>
                <a:cs typeface="+mn-lt"/>
              </a:rPr>
              <a:t> Point onde foram entrevistados 850 (oitocentos e cinquenta) profissionais de TI, 48% foram vítimas de engenharia social e tiveram 25 ou mais ataques e custaram às vítimas de 25.000 a 100.000 dólares por incidente</a:t>
            </a:r>
            <a:endParaRPr lang="pt-BR" dirty="0">
              <a:latin typeface="Times New Roman"/>
              <a:cs typeface="Times New Roman"/>
            </a:endParaRPr>
          </a:p>
        </p:txBody>
      </p:sp>
      <p:pic>
        <p:nvPicPr>
          <p:cNvPr id="5" name="Imagem 5" descr="Gráfico, Gráfico de cascata&#10;&#10;Descrição gerada automaticamente">
            <a:extLst>
              <a:ext uri="{FF2B5EF4-FFF2-40B4-BE49-F238E27FC236}">
                <a16:creationId xmlns:a16="http://schemas.microsoft.com/office/drawing/2014/main" id="{A462AB2F-B7AA-BA82-0EE0-9634B58A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683" y="2387764"/>
            <a:ext cx="6025651" cy="37860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99B449-AA99-D48F-4735-100B0A741D67}"/>
              </a:ext>
            </a:extLst>
          </p:cNvPr>
          <p:cNvSpPr txBox="1"/>
          <p:nvPr/>
        </p:nvSpPr>
        <p:spPr>
          <a:xfrm>
            <a:off x="1364973" y="684206"/>
            <a:ext cx="9462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Estudo de caso de SILVA </a:t>
            </a:r>
            <a:r>
              <a:rPr lang="pt-BR" sz="3600" i="1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apud </a:t>
            </a: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CIOUOL</a:t>
            </a: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3600" dirty="0">
                <a:solidFill>
                  <a:schemeClr val="bg1"/>
                </a:solidFill>
              </a:rPr>
              <a:t>(2012)</a:t>
            </a:r>
          </a:p>
        </p:txBody>
      </p:sp>
    </p:spTree>
    <p:extLst>
      <p:ext uri="{BB962C8B-B14F-4D97-AF65-F5344CB8AC3E}">
        <p14:creationId xmlns:p14="http://schemas.microsoft.com/office/powerpoint/2010/main" val="98483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B9BB610FF269E4D8A6BD9E529417F16" ma:contentTypeVersion="0" ma:contentTypeDescription="Crie um novo documento." ma:contentTypeScope="" ma:versionID="909bb3cb44c5951b7439a404f91744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d5589b4f210c9882f6f443aec09be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2009B-800D-4FF0-AB51-CA723F43AB3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BF3C6C-9DB0-47F1-98EB-3DC174D31F0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7F4F1C-B780-4D9E-8CCA-31469EFFFC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2519</Words>
  <Application>Microsoft Office PowerPoint</Application>
  <PresentationFormat>Widescreen</PresentationFormat>
  <Paragraphs>110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Times New Roman</vt:lpstr>
      <vt:lpstr>Wingdings 3</vt:lpstr>
      <vt:lpstr>Íon - Sala da Diretoria</vt:lpstr>
      <vt:lpstr>Engenharia Social no mundo empresarial – O uso do Phishing</vt:lpstr>
      <vt:lpstr>Apresentação do PowerPoint</vt:lpstr>
      <vt:lpstr>Resumo</vt:lpstr>
      <vt:lpstr>Apresentação do PowerPoint</vt:lpstr>
      <vt:lpstr>Introdução</vt:lpstr>
      <vt:lpstr>Engenharia Social</vt:lpstr>
      <vt:lpstr>Apresentação do PowerPoint</vt:lpstr>
      <vt:lpstr>O fator humano é o elo mais fraco da segurança (MITNICK; SIMON, 2003)</vt:lpstr>
      <vt:lpstr>Fonte: Autoria própria (2022): Dados da pesquisa</vt:lpstr>
      <vt:lpstr>Fonte: Santos(2019, p.45): Dados de pesquisa</vt:lpstr>
      <vt:lpstr>Problema</vt:lpstr>
      <vt:lpstr>Hipótese</vt:lpstr>
      <vt:lpstr>Objetivos</vt:lpstr>
      <vt:lpstr>Justificativa</vt:lpstr>
      <vt:lpstr>Metodologia</vt:lpstr>
      <vt:lpstr>Defesas contra a engenharia social</vt:lpstr>
      <vt:lpstr>O que é Phishing</vt:lpstr>
      <vt:lpstr>Phishing é o tipo mais simples de ciberataque e, ao mesmo tempo, o mais perigoso e eficiente</vt:lpstr>
      <vt:lpstr>Exemplo de Phishing </vt:lpstr>
      <vt:lpstr>Apresentação do PowerPoint</vt:lpstr>
      <vt:lpstr>Social-Engineer Toolkit (SET)</vt:lpstr>
      <vt:lpstr>Apresentação do PowerPoint</vt:lpstr>
      <vt:lpstr>Exemplo da Utilização do SET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APLICAÇÃO DE INTELIGÊNCIA ARTIFICIAL EM TRILHAS MUSICAIS</dc:title>
  <dc:creator>Leonardo Coradeli</dc:creator>
  <cp:lastModifiedBy>Igor Miras</cp:lastModifiedBy>
  <cp:revision>184</cp:revision>
  <dcterms:created xsi:type="dcterms:W3CDTF">2022-11-21T23:20:36Z</dcterms:created>
  <dcterms:modified xsi:type="dcterms:W3CDTF">2023-01-31T23:38:32Z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0x0101008B9BB610FF269E4D8A6BD9E529417F16</vt:lpwstr>
  </property>
</Properties>
</file>