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91" r:id="rId7"/>
    <p:sldId id="261" r:id="rId8"/>
    <p:sldId id="263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8" r:id="rId17"/>
    <p:sldId id="287" r:id="rId18"/>
    <p:sldId id="276" r:id="rId19"/>
    <p:sldId id="277" r:id="rId20"/>
    <p:sldId id="278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82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dad524f0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dad524f0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610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dad524f0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dad524f0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018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dad524f0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dad524f0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745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dad524f0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dad524f0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260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dad524f0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dad524f0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931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dad524f0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dad524f0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888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dad524f06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dad524f06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7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dad524f06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dad524f06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389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ff3214be3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ff3214be3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81160544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281160544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ff3214be3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ff3214be3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416714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416714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f3214be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f3214be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e9e1031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e9e1031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e9e1031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e9e1031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257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f3214be3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f3214be3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f3214be3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f3214be3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f3214be3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f3214be3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9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oogle.c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Введение в методы сбора и обработки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ABB1B9"/>
                </a:solidFill>
              </a:rPr>
              <a:t>Краткий обзор технологий для понимания сбора и обработки данных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Методы сбора и обработки данных при помощи Python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rgbClr val="4C5D6E"/>
                </a:solidFill>
              </a:rPr>
              <a:t>Урок 1</a:t>
            </a:r>
            <a:endParaRPr sz="2000" b="1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HTTP и HTTPS – методы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"/>
          <p:cNvSpPr txBox="1"/>
          <p:nvPr/>
        </p:nvSpPr>
        <p:spPr>
          <a:xfrm>
            <a:off x="1214450" y="1607350"/>
            <a:ext cx="3357600" cy="29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ru" sz="1800" dirty="0">
                <a:solidFill>
                  <a:srgbClr val="2C2D30"/>
                </a:solidFill>
              </a:rPr>
              <a:t>GET</a:t>
            </a:r>
            <a:r>
              <a:rPr lang="en-US" sz="1800" dirty="0">
                <a:solidFill>
                  <a:srgbClr val="2C2D30"/>
                </a:solidFill>
              </a:rPr>
              <a:t> – </a:t>
            </a:r>
            <a:r>
              <a:rPr lang="ru-RU" sz="1800" dirty="0">
                <a:solidFill>
                  <a:srgbClr val="2C2D30"/>
                </a:solidFill>
              </a:rPr>
              <a:t>получить ресурс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ru" sz="1800" dirty="0">
                <a:solidFill>
                  <a:srgbClr val="2C2D30"/>
                </a:solidFill>
              </a:rPr>
              <a:t>PUT – обновить</a:t>
            </a:r>
            <a:endParaRPr sz="1800" dirty="0">
              <a:solidFill>
                <a:srgbClr val="2C2D3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ru" sz="1800" dirty="0">
                <a:solidFill>
                  <a:srgbClr val="2C2D30"/>
                </a:solidFill>
              </a:rPr>
              <a:t>POST – создать</a:t>
            </a:r>
            <a:endParaRPr sz="1800" dirty="0">
              <a:solidFill>
                <a:srgbClr val="2C2D3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ru" sz="1800" dirty="0">
                <a:solidFill>
                  <a:srgbClr val="2C2D30"/>
                </a:solidFill>
              </a:rPr>
              <a:t>DELETE – удалить</a:t>
            </a:r>
            <a:endParaRPr sz="1800" dirty="0">
              <a:solidFill>
                <a:srgbClr val="2C2D3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ru" sz="1800" dirty="0">
                <a:solidFill>
                  <a:srgbClr val="2C2D30"/>
                </a:solidFill>
              </a:rPr>
              <a:t>PATCH – исправить</a:t>
            </a:r>
            <a:endParaRPr sz="1800" dirty="0">
              <a:solidFill>
                <a:srgbClr val="2C2D30"/>
              </a:solidFill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4569600" y="164326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ru" sz="1800" dirty="0">
                <a:solidFill>
                  <a:srgbClr val="2C2D30"/>
                </a:solidFill>
              </a:rPr>
              <a:t>HEAD</a:t>
            </a:r>
            <a:endParaRPr sz="1800" dirty="0">
              <a:solidFill>
                <a:srgbClr val="2C2D3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ru" sz="1800" dirty="0">
                <a:solidFill>
                  <a:srgbClr val="2C2D30"/>
                </a:solidFill>
              </a:rPr>
              <a:t>OPTIONS</a:t>
            </a:r>
            <a:endParaRPr sz="1800" dirty="0">
              <a:solidFill>
                <a:srgbClr val="2C2D3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ru" sz="1800" dirty="0">
                <a:solidFill>
                  <a:srgbClr val="2C2D30"/>
                </a:solidFill>
              </a:rPr>
              <a:t>TRACE</a:t>
            </a:r>
            <a:endParaRPr sz="1800" dirty="0">
              <a:solidFill>
                <a:srgbClr val="2C2D3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ru" sz="1800" dirty="0">
                <a:solidFill>
                  <a:srgbClr val="2C2D30"/>
                </a:solidFill>
              </a:rPr>
              <a:t>CONNECT</a:t>
            </a:r>
            <a:endParaRPr dirty="0">
              <a:solidFill>
                <a:srgbClr val="2C2D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65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HTTP и HTTPS – заголовки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p17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7"/>
          <p:cNvSpPr txBox="1"/>
          <p:nvPr/>
        </p:nvSpPr>
        <p:spPr>
          <a:xfrm>
            <a:off x="1214450" y="1607350"/>
            <a:ext cx="6782400" cy="29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000"/>
              <a:buChar char="●"/>
            </a:pPr>
            <a:r>
              <a:rPr lang="ru" sz="3000" dirty="0">
                <a:solidFill>
                  <a:srgbClr val="2C2D30"/>
                </a:solidFill>
              </a:rPr>
              <a:t>General</a:t>
            </a:r>
            <a:endParaRPr sz="3000" dirty="0">
              <a:solidFill>
                <a:srgbClr val="2C2D3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000"/>
              <a:buChar char="●"/>
            </a:pPr>
            <a:r>
              <a:rPr lang="ru" sz="3000" dirty="0">
                <a:solidFill>
                  <a:srgbClr val="2C2D30"/>
                </a:solidFill>
              </a:rPr>
              <a:t>Request</a:t>
            </a:r>
            <a:endParaRPr sz="3000" dirty="0">
              <a:solidFill>
                <a:srgbClr val="2C2D3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000"/>
              <a:buChar char="●"/>
            </a:pPr>
            <a:r>
              <a:rPr lang="ru" sz="3000" dirty="0">
                <a:solidFill>
                  <a:srgbClr val="2C2D30"/>
                </a:solidFill>
              </a:rPr>
              <a:t>Response</a:t>
            </a:r>
            <a:endParaRPr sz="3000" dirty="0">
              <a:solidFill>
                <a:srgbClr val="2C2D3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000"/>
              <a:buChar char="●"/>
            </a:pPr>
            <a:r>
              <a:rPr lang="ru" sz="3000" dirty="0">
                <a:solidFill>
                  <a:srgbClr val="2C2D30"/>
                </a:solidFill>
              </a:rPr>
              <a:t>Entity</a:t>
            </a:r>
            <a:endParaRPr sz="3000" dirty="0">
              <a:solidFill>
                <a:srgbClr val="2C2D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53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HTTP и HTTPS – заголовки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18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8"/>
          <p:cNvSpPr txBox="1"/>
          <p:nvPr/>
        </p:nvSpPr>
        <p:spPr>
          <a:xfrm>
            <a:off x="2858400" y="1464450"/>
            <a:ext cx="3800100" cy="3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curl -v </a:t>
            </a:r>
            <a:r>
              <a:rPr lang="ru" sz="9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http://google.com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&gt; GET / HTTP/1.1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&gt; Host: google.com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&gt; User-Agent: curl/7.54.0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&gt; Accept: */*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&lt; HTTP/1.1 301 Moved Permanently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&lt; Location: http://www.google.com/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&lt; Content-Type: text/html; charset=UTF-8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&lt; Date: Sun, 08 Jul 2018 11:45:03 GMT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&lt; Expires: Tue, 07 Aug 2018 11:45:03 GMT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&lt; Cache-Control: public, max-age=2592000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&lt; Server: gws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&lt; Content-Length: 219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&lt; X-XSS-Protection: 1; mode=block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&lt; X-Frame-Options: SAMEORIGIN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&lt;HTML&gt;&lt;HEAD&gt;&lt;meta http-equiv="content-type" content="text/html;charset=utf-8"&gt;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&lt;TITLE&gt;301 Moved&lt;/TITLE&gt;&lt;/HEAD&gt;&lt;BODY&gt;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&lt;H1&gt;301 Moved&lt;/H1&gt;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The document has moved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HREF="http://www.google.com/"&gt;here&lt;/A&gt;.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&lt;/BODY&gt;&lt;/HTML&gt;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39219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HTTP и HTTPS – заголовки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6" name="Google Shape;286;p19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"/>
          <p:cNvSpPr txBox="1"/>
          <p:nvPr/>
        </p:nvSpPr>
        <p:spPr>
          <a:xfrm>
            <a:off x="1716000" y="1464450"/>
            <a:ext cx="6785100" cy="3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HTTP/1.1 401 Authorization Required</a:t>
            </a:r>
            <a:endParaRPr sz="15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Date: Tue, 01 Mar 2005 11:30:10 GMT</a:t>
            </a:r>
            <a:endParaRPr sz="15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Apache/1.3.33 (Unix)</a:t>
            </a:r>
            <a:endParaRPr sz="15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WWW-Authenticate: Basic realm="How about authorization?"</a:t>
            </a:r>
            <a:endParaRPr sz="15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</a:t>
            </a:r>
            <a:endParaRPr sz="15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text/html; charset=iso-8859-1</a:t>
            </a:r>
            <a:endParaRPr sz="15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61647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HTTP и HTTPS – коды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0" name="Google Shape;320;p20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0"/>
          <p:cNvSpPr txBox="1"/>
          <p:nvPr/>
        </p:nvSpPr>
        <p:spPr>
          <a:xfrm>
            <a:off x="1214450" y="1607350"/>
            <a:ext cx="6782400" cy="29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000"/>
              <a:buChar char="●"/>
            </a:pPr>
            <a:r>
              <a:rPr lang="ru" sz="3000" dirty="0">
                <a:solidFill>
                  <a:srgbClr val="2C2D30"/>
                </a:solidFill>
              </a:rPr>
              <a:t>1xx: Information;</a:t>
            </a:r>
            <a:endParaRPr sz="3000" dirty="0">
              <a:solidFill>
                <a:srgbClr val="2C2D3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000"/>
              <a:buChar char="●"/>
            </a:pPr>
            <a:r>
              <a:rPr lang="ru" sz="3000" dirty="0">
                <a:solidFill>
                  <a:srgbClr val="2C2D30"/>
                </a:solidFill>
              </a:rPr>
              <a:t>2xx: Success;</a:t>
            </a:r>
            <a:endParaRPr sz="3000" dirty="0">
              <a:solidFill>
                <a:srgbClr val="2C2D3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000"/>
              <a:buChar char="●"/>
            </a:pPr>
            <a:r>
              <a:rPr lang="ru" sz="3000" dirty="0">
                <a:solidFill>
                  <a:srgbClr val="2C2D30"/>
                </a:solidFill>
              </a:rPr>
              <a:t>3xx: Redirect;</a:t>
            </a:r>
            <a:endParaRPr sz="3000" dirty="0">
              <a:solidFill>
                <a:srgbClr val="2C2D3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000"/>
              <a:buChar char="●"/>
            </a:pPr>
            <a:r>
              <a:rPr lang="ru" sz="3000" dirty="0">
                <a:solidFill>
                  <a:srgbClr val="2C2D30"/>
                </a:solidFill>
              </a:rPr>
              <a:t>4xx: Client Error;</a:t>
            </a:r>
            <a:endParaRPr sz="3000" dirty="0">
              <a:solidFill>
                <a:srgbClr val="2C2D3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000"/>
              <a:buChar char="●"/>
            </a:pPr>
            <a:r>
              <a:rPr lang="ru" sz="3000" dirty="0">
                <a:solidFill>
                  <a:srgbClr val="2C2D30"/>
                </a:solidFill>
              </a:rPr>
              <a:t>5xx: Server Error.</a:t>
            </a:r>
            <a:endParaRPr sz="3000" dirty="0">
              <a:solidFill>
                <a:srgbClr val="2C2D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926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>
            <a:spLocks noGrp="1"/>
          </p:cNvSpPr>
          <p:nvPr>
            <p:ph type="ctrTitle"/>
          </p:nvPr>
        </p:nvSpPr>
        <p:spPr>
          <a:xfrm>
            <a:off x="1430400" y="20002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4C5D6E"/>
                </a:solidFill>
              </a:rPr>
              <a:t>			API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328" name="Google Shape;328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4" name="Google Shape;354;p21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830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3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Что такое API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95" name="Google Shape;395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1" name="Google Shape;421;p23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3"/>
          <p:cNvSpPr txBox="1"/>
          <p:nvPr/>
        </p:nvSpPr>
        <p:spPr>
          <a:xfrm>
            <a:off x="2497400" y="4445045"/>
            <a:ext cx="6782400" cy="29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74" name="Picture 2" descr="https://assets.mkdev.me/posts/covers/000/000/040/original/chto_takoe_api_i_zachem_on_nuzhen.png?147403466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00" y="1387907"/>
            <a:ext cx="66675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744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Что такое API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61" name="Google Shape;361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7" name="Google Shape;387;p22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2"/>
          <p:cNvSpPr txBox="1"/>
          <p:nvPr/>
        </p:nvSpPr>
        <p:spPr>
          <a:xfrm>
            <a:off x="1332600" y="1884175"/>
            <a:ext cx="6782400" cy="29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000"/>
              <a:buChar char="●"/>
            </a:pPr>
            <a:r>
              <a:rPr lang="ru" sz="3000" dirty="0">
                <a:solidFill>
                  <a:srgbClr val="2C2D30"/>
                </a:solidFill>
              </a:rPr>
              <a:t>Private API</a:t>
            </a:r>
            <a:endParaRPr sz="3000" dirty="0">
              <a:solidFill>
                <a:srgbClr val="2C2D3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000"/>
              <a:buChar char="●"/>
            </a:pPr>
            <a:r>
              <a:rPr lang="ru" sz="3000" dirty="0">
                <a:solidFill>
                  <a:srgbClr val="2C2D30"/>
                </a:solidFill>
              </a:rPr>
              <a:t>Public API</a:t>
            </a:r>
            <a:endParaRPr sz="3000" dirty="0">
              <a:solidFill>
                <a:srgbClr val="2C2D3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000"/>
              <a:buChar char="●"/>
            </a:pPr>
            <a:r>
              <a:rPr lang="ru" sz="3000" dirty="0">
                <a:solidFill>
                  <a:srgbClr val="2C2D30"/>
                </a:solidFill>
              </a:rPr>
              <a:t>Набор классов и библиотек</a:t>
            </a:r>
            <a:endParaRPr sz="3000" dirty="0">
              <a:solidFill>
                <a:srgbClr val="2C2D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83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3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Организационные вопросы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33" name="Google Shape;733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39" name="Google Shape;739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3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Пишите в комментарии к уроку. Я буду отвечать на них каждый день.</a:t>
            </a:r>
            <a:endParaRPr sz="160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Личные сообщения.</a:t>
            </a:r>
            <a:endParaRPr sz="160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Видео буду выкладывать в день урока (самое позднее – на следующий день).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759" name="Google Shape;759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0" name="Google Shape;760;p33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4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67" name="Google Shape;767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73" name="Google Shape;773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4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1600" dirty="0"/>
              <a:t>1. Посмотреть документацию к API </a:t>
            </a:r>
            <a:r>
              <a:rPr lang="ru-RU" sz="1600" dirty="0" err="1"/>
              <a:t>GitHub</a:t>
            </a:r>
            <a:r>
              <a:rPr lang="ru-RU" sz="1600" dirty="0"/>
              <a:t>, разобраться как вывести список репозиториев для конкретного пользователя, сохранить JSON-вывод в файле *.</a:t>
            </a:r>
            <a:r>
              <a:rPr lang="ru-RU" sz="1600" dirty="0" err="1"/>
              <a:t>json</a:t>
            </a:r>
            <a:r>
              <a:rPr lang="ru-RU" sz="1600" dirty="0"/>
              <a:t>.</a:t>
            </a:r>
            <a:br>
              <a:rPr lang="ru-RU" sz="1600" dirty="0"/>
            </a:br>
            <a:br>
              <a:rPr lang="ru-RU" sz="1600" dirty="0"/>
            </a:br>
            <a:r>
              <a:rPr lang="ru-RU" sz="1600" dirty="0"/>
              <a:t>2. Изучить список открытых API. Найти среди них любое, требующее авторизацию (любого типа). Выполнить запросы к нему, пройдя авторизацию. Ответ сервера записать в файл.</a:t>
            </a:r>
          </a:p>
        </p:txBody>
      </p:sp>
      <p:sp>
        <p:nvSpPr>
          <p:cNvPr id="793" name="Google Shape;793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4" name="Google Shape;794;p34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Регламент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007294" y="1418318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ru" sz="2000" dirty="0">
                <a:solidFill>
                  <a:srgbClr val="2C2D30"/>
                </a:solidFill>
              </a:rPr>
              <a:t>8 уроков по 2</a:t>
            </a:r>
            <a:r>
              <a:rPr lang="en-US" sz="2000" dirty="0">
                <a:solidFill>
                  <a:srgbClr val="2C2D30"/>
                </a:solidFill>
              </a:rPr>
              <a:t>.5</a:t>
            </a:r>
            <a:r>
              <a:rPr lang="ru" sz="2000" dirty="0">
                <a:solidFill>
                  <a:srgbClr val="2C2D30"/>
                </a:solidFill>
              </a:rPr>
              <a:t> часа</a:t>
            </a:r>
            <a:endParaRPr sz="2000" dirty="0">
              <a:solidFill>
                <a:srgbClr val="2C2D30"/>
              </a:solidFill>
            </a:endParaRPr>
          </a:p>
          <a:p>
            <a:pPr marL="457200" lvl="0" indent="-355600" algn="l" rtl="0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ru" sz="2000" dirty="0">
                <a:solidFill>
                  <a:srgbClr val="2C2D30"/>
                </a:solidFill>
              </a:rPr>
              <a:t>Домашние задания</a:t>
            </a:r>
            <a:endParaRPr sz="2000" dirty="0">
              <a:solidFill>
                <a:srgbClr val="2C2D30"/>
              </a:solidFill>
            </a:endParaRPr>
          </a:p>
          <a:p>
            <a:pPr marL="457200" lvl="0" indent="-355600" algn="l" rtl="0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ru" sz="2000" dirty="0">
                <a:solidFill>
                  <a:srgbClr val="2C2D30"/>
                </a:solidFill>
              </a:rPr>
              <a:t>Видеозапись будет</a:t>
            </a:r>
            <a:endParaRPr sz="2000" dirty="0">
              <a:solidFill>
                <a:srgbClr val="2C2D3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ru" sz="2000" dirty="0">
                <a:solidFill>
                  <a:srgbClr val="2C2D30"/>
                </a:solidFill>
              </a:rPr>
              <a:t>Задавайте вопросы</a:t>
            </a:r>
            <a:endParaRPr sz="1600" dirty="0">
              <a:solidFill>
                <a:srgbClr val="2C2D3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14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5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Ваши вопросы?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01" name="Google Shape;801;p3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07" name="Google Shape;807;p3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7" name="Google Shape;827;p3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3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Что мы будем изучать на курсе?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" name="Google Shape;123;p15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 dirty="0">
                <a:solidFill>
                  <a:srgbClr val="2C2D30"/>
                </a:solidFill>
              </a:rPr>
              <a:t>Основы компьютерных сетей.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 dirty="0">
                <a:solidFill>
                  <a:srgbClr val="2C2D30"/>
                </a:solidFill>
              </a:rPr>
              <a:t>Основы HTTP, веба и форматы данных (JSON, XML, CSV).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 dirty="0">
                <a:solidFill>
                  <a:srgbClr val="2C2D30"/>
                </a:solidFill>
              </a:rPr>
              <a:t>Принципы работы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ru-RU" sz="1600" dirty="0">
                <a:solidFill>
                  <a:srgbClr val="2C2D30"/>
                </a:solidFill>
              </a:rPr>
              <a:t>различных веб сервисов с данными</a:t>
            </a:r>
            <a:r>
              <a:rPr lang="ru" sz="1600" dirty="0">
                <a:solidFill>
                  <a:srgbClr val="2C2D30"/>
                </a:solidFill>
              </a:rPr>
              <a:t> (</a:t>
            </a:r>
            <a:r>
              <a:rPr lang="en-US" sz="1600" dirty="0">
                <a:solidFill>
                  <a:srgbClr val="2C2D30"/>
                </a:solidFill>
              </a:rPr>
              <a:t>API, </a:t>
            </a:r>
            <a:r>
              <a:rPr lang="en-US" sz="1600" dirty="0" err="1">
                <a:solidFill>
                  <a:srgbClr val="2C2D30"/>
                </a:solidFill>
              </a:rPr>
              <a:t>OpenData</a:t>
            </a:r>
            <a:r>
              <a:rPr lang="en-US" sz="1600" dirty="0">
                <a:solidFill>
                  <a:srgbClr val="2C2D30"/>
                </a:solidFill>
              </a:rPr>
              <a:t>, HTML)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 dirty="0">
                <a:solidFill>
                  <a:srgbClr val="2C2D30"/>
                </a:solidFill>
              </a:rPr>
              <a:t>Работа с </a:t>
            </a:r>
            <a:r>
              <a:rPr lang="en-US" sz="1600" dirty="0">
                <a:solidFill>
                  <a:srgbClr val="2C2D30"/>
                </a:solidFill>
              </a:rPr>
              <a:t>SQL </a:t>
            </a:r>
            <a:r>
              <a:rPr lang="ru-RU" sz="1600" dirty="0">
                <a:solidFill>
                  <a:srgbClr val="2C2D30"/>
                </a:solidFill>
              </a:rPr>
              <a:t>и </a:t>
            </a:r>
            <a:r>
              <a:rPr lang="en-US" sz="1600" dirty="0" err="1">
                <a:solidFill>
                  <a:srgbClr val="2C2D30"/>
                </a:solidFill>
              </a:rPr>
              <a:t>noSQL</a:t>
            </a:r>
            <a:r>
              <a:rPr lang="en-US" sz="1600" dirty="0">
                <a:solidFill>
                  <a:srgbClr val="2C2D30"/>
                </a:solidFill>
              </a:rPr>
              <a:t>	</a:t>
            </a:r>
            <a:r>
              <a:rPr lang="ru" sz="1600" dirty="0">
                <a:solidFill>
                  <a:srgbClr val="2C2D30"/>
                </a:solidFill>
              </a:rPr>
              <a:t>.</a:t>
            </a:r>
            <a:endParaRPr sz="1600" dirty="0">
              <a:solidFill>
                <a:srgbClr val="2C2D30"/>
              </a:solidFill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Каких результатов мы добьемся?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7" name="Google Shape;157;p16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Узнаем, как работают сервисы и приложения в Интернете.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«Пообщаемся» при помощи Python с сервисами.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Узнаем о форматах данных.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Близко познакомимся с MongoDB.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p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По итогу курса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191" name="Google Shape;191;p17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 dirty="0">
                <a:solidFill>
                  <a:srgbClr val="2C2D30"/>
                </a:solidFill>
              </a:rPr>
              <a:t>Работа с RESTful-сервис.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 dirty="0">
                <a:solidFill>
                  <a:srgbClr val="2C2D30"/>
                </a:solidFill>
              </a:rPr>
              <a:t>Парсинг HTML-сайта с данными.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 dirty="0">
                <a:solidFill>
                  <a:srgbClr val="2C2D30"/>
                </a:solidFill>
              </a:rPr>
              <a:t>Парсинг open data.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 dirty="0">
                <a:solidFill>
                  <a:srgbClr val="2C2D30"/>
                </a:solidFill>
              </a:rPr>
              <a:t>Полученную БД MongoDB с данными мы в дальнейшем будем использовать для анализа.</a:t>
            </a:r>
            <a:endParaRPr sz="1600" dirty="0">
              <a:solidFill>
                <a:srgbClr val="2C2D30"/>
              </a:solidFill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p17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Ваши ожидания от курса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191" name="Google Shape;191;p17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2400" dirty="0">
                <a:solidFill>
                  <a:srgbClr val="2C2D30"/>
                </a:solidFill>
              </a:rPr>
              <a:t>Какие уже есть вопросы?</a:t>
            </a:r>
            <a:br>
              <a:rPr lang="ru-RU" sz="2400" dirty="0">
                <a:solidFill>
                  <a:srgbClr val="2C2D30"/>
                </a:solidFill>
              </a:rPr>
            </a:br>
            <a:endParaRPr sz="24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2400" dirty="0">
                <a:solidFill>
                  <a:srgbClr val="2C2D30"/>
                </a:solidFill>
              </a:rPr>
              <a:t>Ваши ожидания от курса?</a:t>
            </a:r>
            <a:endParaRPr sz="2400" dirty="0">
              <a:solidFill>
                <a:srgbClr val="2C2D30"/>
              </a:solidFill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p17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01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урока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5" name="Google Shape;225;p18"/>
          <p:cNvSpPr txBox="1">
            <a:spLocks noGrp="1"/>
          </p:cNvSpPr>
          <p:nvPr>
            <p:ph type="ctrTitle"/>
          </p:nvPr>
        </p:nvSpPr>
        <p:spPr>
          <a:xfrm>
            <a:off x="1086850" y="1384675"/>
            <a:ext cx="6854400" cy="31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 dirty="0">
                <a:solidFill>
                  <a:srgbClr val="2C2D30"/>
                </a:solidFill>
              </a:rPr>
              <a:t>Основные понятия (</a:t>
            </a:r>
            <a:r>
              <a:rPr lang="ru-RU" sz="1600" dirty="0" err="1">
                <a:solidFill>
                  <a:srgbClr val="2C2D30"/>
                </a:solidFill>
              </a:rPr>
              <a:t>парсинг</a:t>
            </a:r>
            <a:r>
              <a:rPr lang="ru-RU" sz="1600" dirty="0">
                <a:solidFill>
                  <a:srgbClr val="2C2D30"/>
                </a:solidFill>
              </a:rPr>
              <a:t>, </a:t>
            </a:r>
            <a:r>
              <a:rPr lang="ru-RU" sz="1600" dirty="0" err="1">
                <a:solidFill>
                  <a:srgbClr val="2C2D30"/>
                </a:solidFill>
              </a:rPr>
              <a:t>скрапинг</a:t>
            </a:r>
            <a:r>
              <a:rPr lang="ru-RU" sz="1600" dirty="0">
                <a:solidFill>
                  <a:srgbClr val="2C2D30"/>
                </a:solidFill>
              </a:rPr>
              <a:t>, </a:t>
            </a:r>
            <a:r>
              <a:rPr lang="ru-RU" sz="1600" dirty="0" err="1">
                <a:solidFill>
                  <a:srgbClr val="2C2D30"/>
                </a:solidFill>
              </a:rPr>
              <a:t>краулинг</a:t>
            </a:r>
            <a:r>
              <a:rPr lang="ru-RU" sz="1600" dirty="0">
                <a:solidFill>
                  <a:srgbClr val="2C2D30"/>
                </a:solidFill>
              </a:rPr>
              <a:t>)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 dirty="0">
                <a:solidFill>
                  <a:srgbClr val="2C2D30"/>
                </a:solidFill>
              </a:rPr>
              <a:t>HTTP </a:t>
            </a:r>
            <a:r>
              <a:rPr lang="ru-RU" sz="1600" dirty="0">
                <a:solidFill>
                  <a:srgbClr val="2C2D30"/>
                </a:solidFill>
              </a:rPr>
              <a:t>и </a:t>
            </a:r>
            <a:r>
              <a:rPr lang="en-US" sz="1600" dirty="0">
                <a:solidFill>
                  <a:srgbClr val="2C2D30"/>
                </a:solidFill>
              </a:rPr>
              <a:t>HTTPS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 dirty="0">
                <a:solidFill>
                  <a:srgbClr val="2C2D30"/>
                </a:solidFill>
              </a:rPr>
              <a:t>GET </a:t>
            </a:r>
            <a:r>
              <a:rPr lang="ru-RU" sz="1600" dirty="0">
                <a:solidFill>
                  <a:srgbClr val="2C2D30"/>
                </a:solidFill>
              </a:rPr>
              <a:t>запросы из разных клиентов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 dirty="0">
                <a:solidFill>
                  <a:srgbClr val="2C2D30"/>
                </a:solidFill>
              </a:rPr>
              <a:t>API, </a:t>
            </a:r>
            <a:r>
              <a:rPr lang="ru-RU" sz="1600" dirty="0">
                <a:solidFill>
                  <a:srgbClr val="2C2D30"/>
                </a:solidFill>
              </a:rPr>
              <a:t>формат данных </a:t>
            </a:r>
            <a:r>
              <a:rPr lang="en-US" sz="1600" dirty="0">
                <a:solidFill>
                  <a:srgbClr val="2C2D30"/>
                </a:solidFill>
              </a:rPr>
              <a:t>JSON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 dirty="0">
                <a:solidFill>
                  <a:srgbClr val="2C2D30"/>
                </a:solidFill>
              </a:rPr>
              <a:t>Работа с запросами и </a:t>
            </a:r>
            <a:r>
              <a:rPr lang="en-US" sz="1600" dirty="0">
                <a:solidFill>
                  <a:srgbClr val="2C2D30"/>
                </a:solidFill>
              </a:rPr>
              <a:t>API </a:t>
            </a:r>
            <a:r>
              <a:rPr lang="ru-RU" sz="1600" dirty="0">
                <a:solidFill>
                  <a:srgbClr val="2C2D30"/>
                </a:solidFill>
              </a:rPr>
              <a:t>в </a:t>
            </a:r>
            <a:r>
              <a:rPr lang="en-US" sz="1600" dirty="0">
                <a:solidFill>
                  <a:srgbClr val="2C2D30"/>
                </a:solidFill>
              </a:rPr>
              <a:t>Python</a:t>
            </a:r>
            <a:endParaRPr sz="1600" dirty="0">
              <a:solidFill>
                <a:srgbClr val="2C2D30"/>
              </a:solidFill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18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Основные понятия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93" name="Google Shape;293;p20"/>
          <p:cNvSpPr txBox="1">
            <a:spLocks noGrp="1"/>
          </p:cNvSpPr>
          <p:nvPr>
            <p:ph type="ctrTitle"/>
          </p:nvPr>
        </p:nvSpPr>
        <p:spPr>
          <a:xfrm>
            <a:off x="1142400" y="1580725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ru-RU" sz="1800" dirty="0" err="1">
                <a:solidFill>
                  <a:srgbClr val="2C2D30"/>
                </a:solidFill>
              </a:rPr>
              <a:t>Парсинг</a:t>
            </a:r>
            <a:br>
              <a:rPr lang="ru-RU" sz="1800" dirty="0">
                <a:solidFill>
                  <a:srgbClr val="2C2D30"/>
                </a:solidFill>
              </a:rPr>
            </a:br>
            <a:endParaRPr sz="1800" dirty="0">
              <a:solidFill>
                <a:srgbClr val="2C2D3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ru-RU" sz="1800" dirty="0" err="1">
                <a:solidFill>
                  <a:srgbClr val="2C2D30"/>
                </a:solidFill>
              </a:rPr>
              <a:t>Скрапинг</a:t>
            </a:r>
            <a:br>
              <a:rPr lang="ru-RU" sz="1800" dirty="0">
                <a:solidFill>
                  <a:srgbClr val="2C2D30"/>
                </a:solidFill>
              </a:rPr>
            </a:br>
            <a:endParaRPr sz="1800" dirty="0">
              <a:solidFill>
                <a:srgbClr val="2C2D3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ru" sz="1800" dirty="0">
                <a:solidFill>
                  <a:srgbClr val="2C2D30"/>
                </a:solidFill>
              </a:rPr>
              <a:t>Краулинг</a:t>
            </a:r>
            <a:endParaRPr sz="1800" dirty="0">
              <a:solidFill>
                <a:srgbClr val="2C2D30"/>
              </a:solidFill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0" name="Google Shape;320;p20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HTTP и HTTP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ru" sz="3200" dirty="0">
                <a:solidFill>
                  <a:srgbClr val="4C5D6E"/>
                </a:solidFill>
              </a:rPr>
              <a:t>S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373" y="1642762"/>
            <a:ext cx="63817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931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575</Words>
  <Application>Microsoft Office PowerPoint</Application>
  <PresentationFormat>Экран (16:9)</PresentationFormat>
  <Paragraphs>124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Arial</vt:lpstr>
      <vt:lpstr>Courier New</vt:lpstr>
      <vt:lpstr>Simple Light</vt:lpstr>
      <vt:lpstr>Введение в методы сбора и обработки данных</vt:lpstr>
      <vt:lpstr>Регламент</vt:lpstr>
      <vt:lpstr>Что мы будем изучать на курсе?</vt:lpstr>
      <vt:lpstr>Каких результатов мы добьемся?</vt:lpstr>
      <vt:lpstr>По итогу курса</vt:lpstr>
      <vt:lpstr>Ваши ожидания от курса</vt:lpstr>
      <vt:lpstr>План урока</vt:lpstr>
      <vt:lpstr>Основные понятия</vt:lpstr>
      <vt:lpstr>HTTP и HTTP S</vt:lpstr>
      <vt:lpstr>HTTP и HTTPS – методы</vt:lpstr>
      <vt:lpstr>HTTP и HTTPS – заголовки</vt:lpstr>
      <vt:lpstr>HTTP и HTTPS – заголовки</vt:lpstr>
      <vt:lpstr>HTTP и HTTPS – заголовки</vt:lpstr>
      <vt:lpstr>HTTP и HTTPS – коды</vt:lpstr>
      <vt:lpstr>   API</vt:lpstr>
      <vt:lpstr>Что такое API</vt:lpstr>
      <vt:lpstr>Что такое API</vt:lpstr>
      <vt:lpstr>Организационные вопросы</vt:lpstr>
      <vt:lpstr>Домашнее задание</vt:lpstr>
      <vt:lpstr>Ваши 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методы сбора и обработки данных</dc:title>
  <dc:creator>Пользователь</dc:creator>
  <cp:lastModifiedBy>Пользователь</cp:lastModifiedBy>
  <cp:revision>30</cp:revision>
  <dcterms:modified xsi:type="dcterms:W3CDTF">2020-07-14T19:48:38Z</dcterms:modified>
</cp:coreProperties>
</file>