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0" r:id="rId2"/>
    <p:sldId id="281" r:id="rId3"/>
    <p:sldId id="284" r:id="rId4"/>
    <p:sldId id="291" r:id="rId5"/>
    <p:sldId id="285" r:id="rId6"/>
    <p:sldId id="286" r:id="rId7"/>
    <p:sldId id="293" r:id="rId8"/>
    <p:sldId id="287" r:id="rId9"/>
    <p:sldId id="288" r:id="rId10"/>
    <p:sldId id="292" r:id="rId11"/>
    <p:sldId id="294" r:id="rId12"/>
    <p:sldId id="289" r:id="rId13"/>
    <p:sldId id="278" r:id="rId14"/>
    <p:sldId id="29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>
        <p:scale>
          <a:sx n="125" d="100"/>
          <a:sy n="125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uzhinin_Vasily\Documents\My_Project\GAM\trunk\Dissertacia\MyWork\DocWork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uzhinin_Vasily\Documents\My_Project\GAM\trunk\Dissertacia\MyWork\DocWork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uzhinin_Vasily\Documents\My_Project\GAM\trunk\Dissertacia\MyWork\DocWork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uzhinin_Vasily\Documents\My_Project\GAM\trunk\Dissertacia\MyWork\DocWork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Смещение иглы в зависимости от плотности материала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0.32933506567877602</c:v>
                </c:pt>
                <c:pt idx="3">
                  <c:v>0.58548456120672798</c:v>
                </c:pt>
                <c:pt idx="4">
                  <c:v>0.91481962688549701</c:v>
                </c:pt>
                <c:pt idx="5">
                  <c:v>1.3173402627151101</c:v>
                </c:pt>
                <c:pt idx="6">
                  <c:v>1.79304646869567</c:v>
                </c:pt>
                <c:pt idx="7">
                  <c:v>2.3419382448269102</c:v>
                </c:pt>
                <c:pt idx="8">
                  <c:v>2.9640155911088701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2.6834709055307701E-2</c:v>
                </c:pt>
                <c:pt idx="1">
                  <c:v>0.107338836221231</c:v>
                </c:pt>
                <c:pt idx="2">
                  <c:v>0.241512381497759</c:v>
                </c:pt>
                <c:pt idx="3">
                  <c:v>0.429355344884924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1.71742137953969</c:v>
                </c:pt>
                <c:pt idx="8">
                  <c:v>2.17361143347987</c:v>
                </c:pt>
                <c:pt idx="9">
                  <c:v>2.68347090553093</c:v>
                </c:pt>
              </c:numCache>
            </c:numRef>
          </c:yVal>
          <c:smooth val="1"/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2.1955671045252201E-2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0.54889177613131901</c:v>
                </c:pt>
                <c:pt idx="5">
                  <c:v>0.79040415762902905</c:v>
                </c:pt>
                <c:pt idx="6">
                  <c:v>1.0758278812174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949568"/>
        <c:axId val="462995016"/>
      </c:scatterChart>
      <c:valAx>
        <c:axId val="461949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2995016"/>
        <c:crosses val="autoZero"/>
        <c:crossBetween val="midCat"/>
      </c:valAx>
      <c:valAx>
        <c:axId val="46299501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Смещение, 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194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Смещение</a:t>
            </a:r>
            <a:r>
              <a:rPr lang="ru-RU" sz="1800" baseline="0" dirty="0"/>
              <a:t> иглы в зависимости от угла острия</a:t>
            </a:r>
            <a:endParaRPr lang="ru-RU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2.58750064700933E-2</c:v>
                </c:pt>
                <c:pt idx="1">
                  <c:v>0.10350002588037301</c:v>
                </c:pt>
                <c:pt idx="2">
                  <c:v>0.23287505823082999</c:v>
                </c:pt>
                <c:pt idx="3">
                  <c:v>0.41400010352149302</c:v>
                </c:pt>
                <c:pt idx="4">
                  <c:v>0.64687516175232795</c:v>
                </c:pt>
                <c:pt idx="5">
                  <c:v>0.93150023292332096</c:v>
                </c:pt>
                <c:pt idx="6">
                  <c:v>1.26787531703461</c:v>
                </c:pt>
                <c:pt idx="7">
                  <c:v>1.6560004140859701</c:v>
                </c:pt>
                <c:pt idx="8">
                  <c:v>2.09587552407752</c:v>
                </c:pt>
                <c:pt idx="9">
                  <c:v>2.58750064700931</c:v>
                </c:pt>
              </c:numCache>
            </c:numRef>
          </c:yVal>
          <c:smooth val="1"/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0.32933506567877602</c:v>
                </c:pt>
                <c:pt idx="3">
                  <c:v>0.58548456120672798</c:v>
                </c:pt>
                <c:pt idx="4">
                  <c:v>0.91481962688549701</c:v>
                </c:pt>
                <c:pt idx="5">
                  <c:v>1.3173402627151101</c:v>
                </c:pt>
                <c:pt idx="6">
                  <c:v>1.79304646869567</c:v>
                </c:pt>
                <c:pt idx="7">
                  <c:v>2.3419382448269102</c:v>
                </c:pt>
                <c:pt idx="8">
                  <c:v>2.9640155911088701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4.4816825850438897E-2</c:v>
                </c:pt>
                <c:pt idx="1">
                  <c:v>0.17926730340175601</c:v>
                </c:pt>
                <c:pt idx="2">
                  <c:v>0.40335143265391998</c:v>
                </c:pt>
                <c:pt idx="3">
                  <c:v>0.71706921360702203</c:v>
                </c:pt>
                <c:pt idx="4">
                  <c:v>1.1204206462609301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2.8682768544280899</c:v>
                </c:pt>
                <c:pt idx="8">
                  <c:v>3.63016289388512</c:v>
                </c:pt>
                <c:pt idx="9">
                  <c:v>4.4816825850436999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072776"/>
        <c:axId val="468073168"/>
      </c:scatterChart>
      <c:valAx>
        <c:axId val="46807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8073168"/>
        <c:crosses val="autoZero"/>
        <c:crossBetween val="midCat"/>
      </c:valAx>
      <c:valAx>
        <c:axId val="46807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Смещение,</a:t>
                </a:r>
                <a:r>
                  <a:rPr lang="ru-RU" sz="1400" baseline="0"/>
                  <a:t> мм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8072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</c:v>
                </c:pt>
                <c:pt idx="3">
                  <c:v>0.39</c:v>
                </c:pt>
                <c:pt idx="4">
                  <c:v>0.62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0.32933506567877602</c:v>
                </c:pt>
                <c:pt idx="3">
                  <c:v>0.58548456120672798</c:v>
                </c:pt>
                <c:pt idx="4">
                  <c:v>0.91481962688549701</c:v>
                </c:pt>
                <c:pt idx="5">
                  <c:v>1.3173402627151101</c:v>
                </c:pt>
                <c:pt idx="6">
                  <c:v>1.79304646869567</c:v>
                </c:pt>
                <c:pt idx="7">
                  <c:v>2.3419382448269102</c:v>
                </c:pt>
                <c:pt idx="8">
                  <c:v>2.9640155911088701</c:v>
                </c:pt>
                <c:pt idx="9">
                  <c:v>3.6592785075419898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9816"/>
        <c:axId val="534750208"/>
      </c:scatterChart>
      <c:valAx>
        <c:axId val="53474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4750208"/>
        <c:crosses val="autoZero"/>
        <c:crossBetween val="midCat"/>
      </c:valAx>
      <c:valAx>
        <c:axId val="53475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/>
                  <a:t>Смещение,</a:t>
                </a:r>
                <a:r>
                  <a:rPr lang="ru-RU" sz="1400" baseline="0" dirty="0"/>
                  <a:t> 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4749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Погрешность</a:t>
            </a:r>
          </a:p>
        </c:rich>
      </c:tx>
      <c:layout>
        <c:manualLayout>
          <c:xMode val="edge"/>
          <c:yMode val="edge"/>
          <c:x val="0.40876215840666974"/>
          <c:y val="2.6070763500931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Лист1!$C$96:$C$105</c:f>
              <c:strCach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Лист1!$C$96:$C$105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Лист1!$F$96:$F$105</c:f>
              <c:numCache>
                <c:formatCode>0.000</c:formatCode>
                <c:ptCount val="10"/>
                <c:pt idx="0">
                  <c:v>6.3407214924579514E-2</c:v>
                </c:pt>
                <c:pt idx="1">
                  <c:v>1.3628859698318008E-2</c:v>
                </c:pt>
                <c:pt idx="2">
                  <c:v>8.9335065678776027E-2</c:v>
                </c:pt>
                <c:pt idx="3">
                  <c:v>0.19548456120672797</c:v>
                </c:pt>
                <c:pt idx="4">
                  <c:v>0.29481962688549701</c:v>
                </c:pt>
                <c:pt idx="5">
                  <c:v>0.38734026271511002</c:v>
                </c:pt>
                <c:pt idx="6">
                  <c:v>0.35304646869567002</c:v>
                </c:pt>
                <c:pt idx="7">
                  <c:v>0.14193824482690998</c:v>
                </c:pt>
                <c:pt idx="8">
                  <c:v>0.33598440889112968</c:v>
                </c:pt>
                <c:pt idx="9">
                  <c:v>1.2807214924580106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821008"/>
        <c:axId val="475598832"/>
      </c:scatterChart>
      <c:valAx>
        <c:axId val="46282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5598832"/>
        <c:crosses val="autoZero"/>
        <c:crossBetween val="midCat"/>
      </c:valAx>
      <c:valAx>
        <c:axId val="47559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/>
                  <a:t>Смещение, мм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2821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22.04.2018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_________Microsoft_Visio111111111.vsd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2.png"/><Relationship Id="rId7" Type="http://schemas.openxmlformats.org/officeDocument/2006/relationships/package" Target="../embeddings/_________Microsoft_Visio3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image" Target="../media/image11.emf"/><Relationship Id="rId5" Type="http://schemas.openxmlformats.org/officeDocument/2006/relationships/image" Target="../media/image14.png"/><Relationship Id="rId10" Type="http://schemas.openxmlformats.org/officeDocument/2006/relationships/package" Target="../embeddings/_________Microsoft_Visio233.vsdx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Погрешность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677397092"/>
              </p:ext>
            </p:extLst>
          </p:nvPr>
        </p:nvGraphicFramePr>
        <p:xfrm>
          <a:off x="683568" y="1340768"/>
          <a:ext cx="756084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07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 описывающая деформацию иглы при движении в вязкоупругих материалах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</a:t>
            </a:r>
            <a:r>
              <a:rPr lang="ru-RU" sz="2400" dirty="0" smtClean="0">
                <a:solidFill>
                  <a:schemeClr val="bg1"/>
                </a:solidFill>
              </a:rPr>
              <a:t>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вязкоупругие ткани;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деформации вязкоупругих тканей.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Частная 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8436"/>
              </p:ext>
            </p:extLst>
          </p:nvPr>
        </p:nvGraphicFramePr>
        <p:xfrm>
          <a:off x="4742656" y="1268760"/>
          <a:ext cx="4221832" cy="280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2304913" imgH="1533698" progId="Visio.Drawing.15">
                  <p:embed/>
                </p:oleObj>
              </mc:Choice>
              <mc:Fallback>
                <p:oleObj r:id="rId4" imgW="2304913" imgH="153369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656" y="1268760"/>
                        <a:ext cx="4221832" cy="2808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11560" y="4662095"/>
            <a:ext cx="8142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/>
              <a:t>деформация иглы в зависимости от </a:t>
            </a:r>
            <a:r>
              <a:rPr lang="ru-RU" sz="2000" dirty="0" smtClean="0"/>
              <a:t>движения;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 деформации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8427"/>
              </p:ext>
            </p:extLst>
          </p:nvPr>
        </p:nvGraphicFramePr>
        <p:xfrm>
          <a:off x="4067944" y="1107345"/>
          <a:ext cx="4892422" cy="22185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48272"/>
                <a:gridCol w="2444150"/>
              </a:tblGrid>
              <a:tr h="3121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деформации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8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(4)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11122"/>
              </p:ext>
            </p:extLst>
          </p:nvPr>
        </p:nvGraphicFramePr>
        <p:xfrm>
          <a:off x="64894" y="897948"/>
          <a:ext cx="3838048" cy="274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7" imgW="2248001" imgH="1514648" progId="Visio.Drawing.15">
                  <p:embed/>
                </p:oleObj>
              </mc:Choice>
              <mc:Fallback>
                <p:oleObj r:id="rId7" imgW="2248001" imgH="15146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4" y="897948"/>
                        <a:ext cx="3838048" cy="2747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272547"/>
                  </p:ext>
                </p:extLst>
              </p:nvPr>
            </p:nvGraphicFramePr>
            <p:xfrm>
              <a:off x="4067944" y="3447431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291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:endParaRPr lang="ru-RU" sz="1800" kern="1200" baseline="300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:endParaRPr lang="ru-RU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</a:t>
                          </a:r>
                          <a:r>
                            <a:rPr lang="ru-RU" dirty="0" smtClean="0"/>
                            <a:t>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:endParaRPr lang="ru-RU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272547"/>
                  </p:ext>
                </p:extLst>
              </p:nvPr>
            </p:nvGraphicFramePr>
            <p:xfrm>
              <a:off x="4067944" y="3447431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7534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24" t="-14349" r="-248" b="-3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04476"/>
              </p:ext>
            </p:extLst>
          </p:nvPr>
        </p:nvGraphicFramePr>
        <p:xfrm>
          <a:off x="3073741" y="2830103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rId10" imgW="666627" imgH="914400" progId="Visio.Drawing.15">
                  <p:embed/>
                </p:oleObj>
              </mc:Choice>
              <mc:Fallback>
                <p:oleObj r:id="rId10" imgW="666627" imgH="914400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741" y="2830103"/>
                        <a:ext cx="575935" cy="794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24051"/>
              </p:ext>
            </p:extLst>
          </p:nvPr>
        </p:nvGraphicFramePr>
        <p:xfrm>
          <a:off x="179512" y="3930992"/>
          <a:ext cx="3744416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6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6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1500 </a:t>
            </a:r>
            <a:r>
              <a:rPr lang="ru-RU" sz="2000" dirty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431</TotalTime>
  <Words>437</Words>
  <Application>Microsoft Office PowerPoint</Application>
  <PresentationFormat>Экран (4:3)</PresentationFormat>
  <Paragraphs>99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Тема Office</vt:lpstr>
      <vt:lpstr>Visio.Drawing.15</vt:lpstr>
      <vt:lpstr>Модель деформируемого объекта управления</vt:lpstr>
      <vt:lpstr>Робототехника в современной медицине</vt:lpstr>
      <vt:lpstr>Общая постановка задачи</vt:lpstr>
      <vt:lpstr>Общая постановка задачи</vt:lpstr>
      <vt:lpstr>Частная постановка задачи</vt:lpstr>
      <vt:lpstr>Модель деформации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Погрешность модели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36</cp:revision>
  <dcterms:created xsi:type="dcterms:W3CDTF">2018-04-19T17:59:03Z</dcterms:created>
  <dcterms:modified xsi:type="dcterms:W3CDTF">2018-04-22T15:09:56Z</dcterms:modified>
</cp:coreProperties>
</file>