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93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10" r:id="rId13"/>
    <p:sldId id="292" r:id="rId14"/>
  </p:sldIdLst>
  <p:sldSz cx="9144000" cy="5143500" type="screen16x9"/>
  <p:notesSz cx="6735763" cy="98663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1">
          <p15:clr>
            <a:srgbClr val="A4A3A4"/>
          </p15:clr>
        </p15:guide>
        <p15:guide id="2" pos="2880">
          <p15:clr>
            <a:srgbClr val="A4A3A4"/>
          </p15:clr>
        </p15:guide>
        <p15:guide id="3" pos="431">
          <p15:clr>
            <a:srgbClr val="A4A3A4"/>
          </p15:clr>
        </p15:guide>
        <p15:guide id="4" pos="295">
          <p15:clr>
            <a:srgbClr val="A4A3A4"/>
          </p15:clr>
        </p15:guide>
        <p15:guide id="5" pos="5465">
          <p15:clr>
            <a:srgbClr val="A4A3A4"/>
          </p15:clr>
        </p15:guide>
        <p15:guide id="6" pos="53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79"/>
    <a:srgbClr val="FFFFFF"/>
    <a:srgbClr val="F2F2F2"/>
    <a:srgbClr val="3366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4" autoAdjust="0"/>
    <p:restoredTop sz="90057" autoAdjust="0"/>
  </p:normalViewPr>
  <p:slideViewPr>
    <p:cSldViewPr showGuides="1">
      <p:cViewPr varScale="1">
        <p:scale>
          <a:sx n="138" d="100"/>
          <a:sy n="138" d="100"/>
        </p:scale>
        <p:origin x="1152" y="120"/>
      </p:cViewPr>
      <p:guideLst>
        <p:guide orient="horz" pos="2981"/>
        <p:guide pos="2880"/>
        <p:guide pos="431"/>
        <p:guide pos="295"/>
        <p:guide pos="5465"/>
        <p:guide pos="53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/>
              <a:t>Отклонение </a:t>
            </a:r>
            <a:r>
              <a:rPr lang="ru-RU" sz="1800" dirty="0"/>
              <a:t>иглы в зависимости </a:t>
            </a:r>
            <a:r>
              <a:rPr lang="ru-RU" sz="1800" dirty="0" smtClean="0"/>
              <a:t>от скорости при различной </a:t>
            </a:r>
            <a:r>
              <a:rPr lang="ru-RU" sz="1800" dirty="0"/>
              <a:t>плотности материала</a:t>
            </a:r>
          </a:p>
        </c:rich>
      </c:tx>
      <c:layout>
        <c:manualLayout>
          <c:xMode val="edge"/>
          <c:yMode val="edge"/>
          <c:x val="0.13049199243562309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1500 кг/м3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BE25-4459-ACD3-6EA86BD5A999}"/>
            </c:ext>
          </c:extLst>
        </c:ser>
        <c:ser>
          <c:idx val="1"/>
          <c:order val="1"/>
          <c:tx>
            <c:v>1100 кг/м3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Лист1!$F$64:$F$73</c:f>
              <c:numCache>
                <c:formatCode>0.000</c:formatCode>
                <c:ptCount val="10"/>
                <c:pt idx="0">
                  <c:v>2.6834709055307708E-2</c:v>
                </c:pt>
                <c:pt idx="1">
                  <c:v>0.10733883622123103</c:v>
                </c:pt>
                <c:pt idx="2">
                  <c:v>0.24151238149775911</c:v>
                </c:pt>
                <c:pt idx="3">
                  <c:v>0.42935534488492411</c:v>
                </c:pt>
                <c:pt idx="4">
                  <c:v>0.67086772638273295</c:v>
                </c:pt>
                <c:pt idx="5">
                  <c:v>0.966049525991035</c:v>
                </c:pt>
                <c:pt idx="6">
                  <c:v>1.3149007437100699</c:v>
                </c:pt>
                <c:pt idx="7">
                  <c:v>1.7174213795396891</c:v>
                </c:pt>
                <c:pt idx="8">
                  <c:v>2.1736114334798686</c:v>
                </c:pt>
                <c:pt idx="9">
                  <c:v>2.6834709055309309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BE25-4459-ACD3-6EA86BD5A999}"/>
            </c:ext>
          </c:extLst>
        </c:ser>
        <c:ser>
          <c:idx val="2"/>
          <c:order val="2"/>
          <c:tx>
            <c:v>900 кг/м3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Лист1!$H$64:$H$73</c:f>
              <c:numCache>
                <c:formatCode>0.000</c:formatCode>
                <c:ptCount val="10"/>
                <c:pt idx="0">
                  <c:v>2.1955671045252197E-2</c:v>
                </c:pt>
                <c:pt idx="1">
                  <c:v>8.7822684181008998E-2</c:v>
                </c:pt>
                <c:pt idx="2">
                  <c:v>0.19760103940725701</c:v>
                </c:pt>
                <c:pt idx="3">
                  <c:v>0.35129073672403599</c:v>
                </c:pt>
                <c:pt idx="4">
                  <c:v>0.54889177613131923</c:v>
                </c:pt>
                <c:pt idx="5">
                  <c:v>0.79040415762902905</c:v>
                </c:pt>
                <c:pt idx="6">
                  <c:v>1.0758278812173998</c:v>
                </c:pt>
                <c:pt idx="7">
                  <c:v>1.40516294689614</c:v>
                </c:pt>
                <c:pt idx="8">
                  <c:v>1.77840935466551</c:v>
                </c:pt>
                <c:pt idx="9">
                  <c:v>2.1955671045252791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BE25-4459-ACD3-6EA86BD5A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785360"/>
        <c:axId val="156779376"/>
      </c:scatterChart>
      <c:valAx>
        <c:axId val="156785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Скорость, мм/с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6779376"/>
        <c:crosses val="autoZero"/>
        <c:crossBetween val="midCat"/>
      </c:valAx>
      <c:valAx>
        <c:axId val="156779376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Отклонение, </a:t>
                </a:r>
                <a:r>
                  <a:rPr lang="ru-RU" dirty="0"/>
                  <a:t>мм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6785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aseline="0" dirty="0" smtClean="0"/>
              <a:t>Отклонение иглы </a:t>
            </a:r>
            <a:r>
              <a:rPr lang="ru-RU" sz="1800" baseline="0" dirty="0"/>
              <a:t>в зависимости от </a:t>
            </a:r>
            <a:r>
              <a:rPr lang="ru-RU" sz="1800" baseline="0" dirty="0" smtClean="0"/>
              <a:t> скорости при различных углах </a:t>
            </a:r>
            <a:r>
              <a:rPr lang="ru-RU" sz="1800" baseline="0" dirty="0"/>
              <a:t>острия</a:t>
            </a:r>
            <a:endParaRPr lang="ru-RU" sz="1800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30 градусов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Лист1!$C$49:$C$58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Лист1!$D$49:$D$58</c:f>
              <c:numCache>
                <c:formatCode>0.000</c:formatCode>
                <c:ptCount val="10"/>
                <c:pt idx="0">
                  <c:v>2.5875006470093321E-2</c:v>
                </c:pt>
                <c:pt idx="1">
                  <c:v>0.10350002588037302</c:v>
                </c:pt>
                <c:pt idx="2">
                  <c:v>0.23287505823082993</c:v>
                </c:pt>
                <c:pt idx="3">
                  <c:v>0.41400010352149302</c:v>
                </c:pt>
                <c:pt idx="4">
                  <c:v>0.64687516175232773</c:v>
                </c:pt>
                <c:pt idx="5">
                  <c:v>0.93150023292332118</c:v>
                </c:pt>
                <c:pt idx="6">
                  <c:v>1.2678753170346091</c:v>
                </c:pt>
                <c:pt idx="7">
                  <c:v>1.6560004140859701</c:v>
                </c:pt>
                <c:pt idx="8">
                  <c:v>2.0958755240775191</c:v>
                </c:pt>
                <c:pt idx="9">
                  <c:v>2.5875006470093118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A9E-42A7-9B6E-C9283844DF8F}"/>
            </c:ext>
          </c:extLst>
        </c:ser>
        <c:ser>
          <c:idx val="1"/>
          <c:order val="1"/>
          <c:tx>
            <c:v>45  градусов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0A9E-42A7-9B6E-C9283844DF8F}"/>
            </c:ext>
          </c:extLst>
        </c:ser>
        <c:ser>
          <c:idx val="2"/>
          <c:order val="2"/>
          <c:tx>
            <c:v>60 градусов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Лист1!$C$81:$C$90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Лист1!$D$81:$D$90</c:f>
              <c:numCache>
                <c:formatCode>0.000</c:formatCode>
                <c:ptCount val="10"/>
                <c:pt idx="0">
                  <c:v>4.4816825850438946E-2</c:v>
                </c:pt>
                <c:pt idx="1">
                  <c:v>0.17926730340175606</c:v>
                </c:pt>
                <c:pt idx="2">
                  <c:v>0.40335143265391993</c:v>
                </c:pt>
                <c:pt idx="3">
                  <c:v>0.71706921360702225</c:v>
                </c:pt>
                <c:pt idx="4">
                  <c:v>1.1204206462609299</c:v>
                </c:pt>
                <c:pt idx="5">
                  <c:v>1.6134057306156799</c:v>
                </c:pt>
                <c:pt idx="6">
                  <c:v>2.1960244666714601</c:v>
                </c:pt>
                <c:pt idx="7">
                  <c:v>2.868276854428089</c:v>
                </c:pt>
                <c:pt idx="8">
                  <c:v>3.6301628938851191</c:v>
                </c:pt>
                <c:pt idx="9">
                  <c:v>4.4816825850437034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0A9E-42A7-9B6E-C9283844D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779920"/>
        <c:axId val="156781552"/>
      </c:scatterChart>
      <c:valAx>
        <c:axId val="156779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6781552"/>
        <c:crosses val="autoZero"/>
        <c:crossBetween val="midCat"/>
      </c:valAx>
      <c:valAx>
        <c:axId val="15678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Отклонение,</a:t>
                </a:r>
                <a:r>
                  <a:rPr lang="ru-RU" sz="1400" baseline="0" dirty="0" smtClean="0"/>
                  <a:t> </a:t>
                </a:r>
                <a:r>
                  <a:rPr lang="ru-RU" sz="1400" baseline="0" dirty="0"/>
                  <a:t>мм</a:t>
                </a:r>
                <a:endParaRPr lang="ru-RU" sz="14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67799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Эксперимент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Лист1!$C$4:$C$13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Лист1!$D$4:$D$13</c:f>
              <c:numCache>
                <c:formatCode>General</c:formatCode>
                <c:ptCount val="10"/>
                <c:pt idx="0">
                  <c:v>0.1</c:v>
                </c:pt>
                <c:pt idx="1">
                  <c:v>0.16</c:v>
                </c:pt>
                <c:pt idx="2">
                  <c:v>0.24000000000000005</c:v>
                </c:pt>
                <c:pt idx="3">
                  <c:v>0.39000000000000012</c:v>
                </c:pt>
                <c:pt idx="4">
                  <c:v>0.62000000000000022</c:v>
                </c:pt>
                <c:pt idx="5">
                  <c:v>0.93</c:v>
                </c:pt>
                <c:pt idx="6">
                  <c:v>1.44</c:v>
                </c:pt>
                <c:pt idx="7">
                  <c:v>2.2000000000000002</c:v>
                </c:pt>
                <c:pt idx="8">
                  <c:v>3.3</c:v>
                </c:pt>
                <c:pt idx="9">
                  <c:v>4.9400000000000004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DCB9-4964-8F69-919FF85D19B2}"/>
            </c:ext>
          </c:extLst>
        </c:ser>
        <c:ser>
          <c:idx val="1"/>
          <c:order val="1"/>
          <c:tx>
            <c:v>Модель 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DCB9-4964-8F69-919FF85D1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791344"/>
        <c:axId val="156789168"/>
      </c:scatterChart>
      <c:valAx>
        <c:axId val="156791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6789168"/>
        <c:crosses val="autoZero"/>
        <c:crossBetween val="midCat"/>
      </c:valAx>
      <c:valAx>
        <c:axId val="15678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Отклонение,</a:t>
                </a:r>
                <a:r>
                  <a:rPr lang="ru-RU" sz="1400" baseline="0" dirty="0" smtClean="0"/>
                  <a:t> </a:t>
                </a:r>
                <a:r>
                  <a:rPr lang="ru-RU" sz="1400" baseline="0" dirty="0"/>
                  <a:t>мм</a:t>
                </a:r>
                <a:endParaRPr lang="ru-RU" sz="14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67913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6BEAC-2F39-4C46-AD57-FBC90A5A3359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7DF27-0468-4656-931E-5B03ECC249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64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550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140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395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916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06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</a:t>
            </a:r>
            <a:r>
              <a:rPr lang="en-US" dirty="0" smtClean="0"/>
              <a:t>T,N</a:t>
            </a:r>
            <a:r>
              <a:rPr lang="ru-RU" dirty="0" smtClean="0"/>
              <a:t>– тангенциальная и перерезывающая силы;</a:t>
            </a:r>
            <a:r>
              <a:rPr lang="en-US" dirty="0" smtClean="0"/>
              <a:t> M</a:t>
            </a:r>
            <a:r>
              <a:rPr lang="ru-RU" dirty="0" smtClean="0"/>
              <a:t> – изгибающий момент; </a:t>
            </a:r>
            <a:r>
              <a:rPr lang="en-US" dirty="0" err="1" smtClean="0"/>
              <a:t>Pt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Pn</a:t>
            </a:r>
            <a:r>
              <a:rPr lang="ru-RU" dirty="0" smtClean="0"/>
              <a:t>– тангенциальная и нормальная компоненты распределенной нагрузки; </a:t>
            </a:r>
            <a:r>
              <a:rPr lang="en-US" dirty="0" smtClean="0"/>
              <a:t>A </a:t>
            </a:r>
            <a:r>
              <a:rPr lang="ru-RU" dirty="0" smtClean="0"/>
              <a:t>– параметр Ламе; </a:t>
            </a:r>
            <a:r>
              <a:rPr lang="en-US" dirty="0" smtClean="0"/>
              <a:t>R(a)</a:t>
            </a:r>
            <a:r>
              <a:rPr lang="ru-RU" dirty="0" smtClean="0"/>
              <a:t> – радиус  кривизны стержня.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ru-RU" dirty="0" smtClean="0"/>
              <a:t> и </a:t>
            </a:r>
            <a:r>
              <a:rPr lang="en-US" dirty="0" smtClean="0"/>
              <a:t>G </a:t>
            </a:r>
            <a:r>
              <a:rPr lang="ru-RU" dirty="0" smtClean="0"/>
              <a:t>– жесткости на растяжение и изгиб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65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936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073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157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531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620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80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3"/>
          <p:cNvSpPr>
            <a:spLocks noChangeArrowheads="1"/>
          </p:cNvSpPr>
          <p:nvPr userDrawn="1"/>
        </p:nvSpPr>
        <p:spPr bwMode="auto">
          <a:xfrm>
            <a:off x="320675" y="771550"/>
            <a:ext cx="8486775" cy="4248472"/>
          </a:xfrm>
          <a:prstGeom prst="roundRect">
            <a:avLst>
              <a:gd name="adj" fmla="val 662"/>
            </a:avLst>
          </a:prstGeom>
          <a:gradFill rotWithShape="0">
            <a:gsLst>
              <a:gs pos="0">
                <a:srgbClr val="B2B2B2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rgbClr val="5F5F5F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pic>
        <p:nvPicPr>
          <p:cNvPr id="8" name="Picture 11" descr="RTC-200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478"/>
            <a:ext cx="287710" cy="57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123479"/>
            <a:ext cx="8075240" cy="5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half" idx="2"/>
          </p:nvPr>
        </p:nvSpPr>
        <p:spPr>
          <a:xfrm>
            <a:off x="611560" y="987574"/>
            <a:ext cx="7920880" cy="37444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2" name="Дата 3"/>
          <p:cNvSpPr>
            <a:spLocks noGrp="1"/>
          </p:cNvSpPr>
          <p:nvPr>
            <p:ph type="dt" sz="half" idx="10"/>
          </p:nvPr>
        </p:nvSpPr>
        <p:spPr>
          <a:xfrm>
            <a:off x="237744" y="494124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60368-00B8-4017-863A-6ABC361B8C22}" type="datetime1">
              <a:rPr lang="ru-RU" smtClean="0"/>
              <a:t>29.05.2018</a:t>
            </a:fld>
            <a:endParaRPr lang="ru-RU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0400" y="48691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41BE-C2B8-4951-844B-8CD8A5FA91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09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E41A-D213-4A1F-A319-B8CDF0038E0C}" type="datetime1">
              <a:rPr lang="ru-RU" smtClean="0"/>
              <a:t>29.05.2018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4644008" y="915566"/>
            <a:ext cx="3960440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468312" y="915566"/>
            <a:ext cx="3959671" cy="3816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/>
          </p:nvPr>
        </p:nvSpPr>
        <p:spPr>
          <a:xfrm>
            <a:off x="4643438" y="915988"/>
            <a:ext cx="3960812" cy="3816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4492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FBCC-1D47-4103-A4CF-04153C48D428}" type="datetime1">
              <a:rPr lang="ru-RU" smtClean="0"/>
              <a:t>29.05.2018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468312" y="915566"/>
            <a:ext cx="8207376" cy="3816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05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79" y="990959"/>
            <a:ext cx="8023269" cy="38164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88C1-89F8-4F33-9222-94C9FFAFC368}" type="datetime1">
              <a:rPr lang="ru-RU" smtClean="0"/>
              <a:t>29.05.2018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2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79" y="990959"/>
            <a:ext cx="8023269" cy="3816424"/>
          </a:xfrm>
          <a:prstGeom prst="rect">
            <a:avLst/>
          </a:prstGeom>
        </p:spPr>
        <p:txBody>
          <a:bodyPr/>
          <a:lstStyle>
            <a:lvl1pPr>
              <a:buClr>
                <a:srgbClr val="A50021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EFCC-B0E1-4F30-AEE7-11053420714B}" type="datetime1">
              <a:rPr lang="ru-RU" smtClean="0"/>
              <a:t>29.05.2018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62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3"/>
          <p:cNvSpPr>
            <a:spLocks noChangeArrowheads="1"/>
          </p:cNvSpPr>
          <p:nvPr userDrawn="1"/>
        </p:nvSpPr>
        <p:spPr bwMode="auto">
          <a:xfrm>
            <a:off x="320675" y="771550"/>
            <a:ext cx="8486775" cy="4248472"/>
          </a:xfrm>
          <a:prstGeom prst="roundRect">
            <a:avLst>
              <a:gd name="adj" fmla="val 662"/>
            </a:avLst>
          </a:prstGeom>
          <a:gradFill rotWithShape="0">
            <a:gsLst>
              <a:gs pos="0">
                <a:srgbClr val="B2B2B2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rgbClr val="5F5F5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23479"/>
            <a:ext cx="8075240" cy="5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37744" y="494124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654E7-EB1F-4D6A-9946-28F93AB8D68F}" type="datetime1">
              <a:rPr lang="ru-RU" smtClean="0"/>
              <a:t>29.05.2018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0400" y="48691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41BE-C2B8-4951-844B-8CD8A5FA914E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8" name="Picture 11" descr="RTC-2007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478"/>
            <a:ext cx="287710" cy="57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3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4" r:id="rId3"/>
    <p:sldLayoutId id="2147483661" r:id="rId4"/>
    <p:sldLayoutId id="214748366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339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3399"/>
        </a:buClr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179388" algn="l" defTabSz="914400" rtl="0" eaLnBrk="1" latinLnBrk="0" hangingPunct="1">
        <a:spcBef>
          <a:spcPct val="20000"/>
        </a:spcBef>
        <a:buClr>
          <a:srgbClr val="003399"/>
        </a:buClr>
        <a:buFont typeface="Wingdings" pitchFamily="2" charset="2"/>
        <a:buChar char="§"/>
        <a:tabLst>
          <a:tab pos="53816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60338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66813" indent="-166688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emf"/><Relationship Id="rId5" Type="http://schemas.openxmlformats.org/officeDocument/2006/relationships/package" Target="../embeddings/_________Microsoft_Visio1.vsdx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0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0.png"/><Relationship Id="rId12" Type="http://schemas.openxmlformats.org/officeDocument/2006/relationships/package" Target="../embeddings/_________Microsoft_Visio3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11" Type="http://schemas.openxmlformats.org/officeDocument/2006/relationships/image" Target="../media/image19.png"/><Relationship Id="rId5" Type="http://schemas.openxmlformats.org/officeDocument/2006/relationships/image" Target="../media/image19.emf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package" Target="../embeddings/_________Microsoft_Visio2.vsdx"/><Relationship Id="rId9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:\FOTO_RTC\RTC\2010\на календарь\SOLNCE\ok\DSC_9957_1s-gol-travk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2" b="15932"/>
          <a:stretch/>
        </p:blipFill>
        <p:spPr bwMode="auto">
          <a:xfrm>
            <a:off x="1" y="209517"/>
            <a:ext cx="9150822" cy="462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2" y="4515966"/>
            <a:ext cx="9150820" cy="627534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ltGray">
          <a:xfrm>
            <a:off x="2" y="1"/>
            <a:ext cx="9150820" cy="890534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4663" y="86407"/>
            <a:ext cx="84629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7075" y="345169"/>
            <a:ext cx="7988300" cy="43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pic>
        <p:nvPicPr>
          <p:cNvPr id="12" name="Picture 10" descr="RTC-200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92671"/>
            <a:ext cx="3762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750985" y="3035931"/>
            <a:ext cx="43862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ru-R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Руководитель</a:t>
            </a:r>
          </a:p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В.В. Харламов</a:t>
            </a:r>
            <a:endParaRPr lang="ru-RU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endParaRPr lang="ru-RU" sz="1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r>
              <a:rPr lang="ru-RU" sz="1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Докладчик</a:t>
            </a:r>
            <a:endParaRPr lang="ru-RU" sz="1800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В.Г. Дружинин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6822" y="4510551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0" y="890852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61577" y="915566"/>
            <a:ext cx="6570663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ru-RU" sz="2800" b="1" i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Модель, описывающая отклонение инъекционной иглы при движении в тканях человека</a:t>
            </a:r>
            <a:endParaRPr lang="ru-RU" sz="2800" b="1" i="1" dirty="0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endParaRPr lang="ru-RU" sz="2800" b="1" i="1" dirty="0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215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Результаты </a:t>
            </a:r>
            <a:r>
              <a:rPr lang="ru-RU" sz="2000" b="1" dirty="0" smtClean="0">
                <a:solidFill>
                  <a:srgbClr val="003399"/>
                </a:solidFill>
              </a:rPr>
              <a:t>моделирования </a:t>
            </a:r>
            <a:r>
              <a:rPr lang="ru-RU" sz="2000" b="1" dirty="0">
                <a:solidFill>
                  <a:srgbClr val="003399"/>
                </a:solidFill>
              </a:rPr>
              <a:t>при разном угле острия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60432" y="312678"/>
            <a:ext cx="50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10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98757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лотность материала  </a:t>
            </a:r>
            <a:r>
              <a:rPr lang="en-US" dirty="0"/>
              <a:t>– </a:t>
            </a:r>
            <a:r>
              <a:rPr lang="ru-RU" dirty="0"/>
              <a:t> 1500 </a:t>
            </a:r>
            <a:r>
              <a:rPr lang="ru-RU" dirty="0">
                <a:solidFill>
                  <a:schemeClr val="dk1"/>
                </a:solidFill>
              </a:rPr>
              <a:t>кг/м</a:t>
            </a:r>
            <a:r>
              <a:rPr lang="ru-RU" baseline="30000" dirty="0">
                <a:solidFill>
                  <a:schemeClr val="dk1"/>
                </a:solidFill>
              </a:rPr>
              <a:t>3</a:t>
            </a: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4054434435"/>
              </p:ext>
            </p:extLst>
          </p:nvPr>
        </p:nvGraphicFramePr>
        <p:xfrm>
          <a:off x="1043608" y="1327378"/>
          <a:ext cx="7241996" cy="3597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64508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Результаты </a:t>
            </a:r>
            <a:r>
              <a:rPr lang="ru-RU" sz="2000" b="1" dirty="0" smtClean="0">
                <a:solidFill>
                  <a:srgbClr val="003399"/>
                </a:solidFill>
              </a:rPr>
              <a:t>моделирования и сравнение </a:t>
            </a:r>
            <a:r>
              <a:rPr lang="ru-RU" sz="2000" b="1" dirty="0">
                <a:solidFill>
                  <a:srgbClr val="003399"/>
                </a:solidFill>
              </a:rPr>
              <a:t>с экспериментом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5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12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987574"/>
            <a:ext cx="3663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Плотность материала  </a:t>
            </a:r>
            <a:r>
              <a:rPr lang="en-US" dirty="0" smtClean="0"/>
              <a:t>– </a:t>
            </a:r>
            <a:r>
              <a:rPr lang="ru-RU" dirty="0" smtClean="0"/>
              <a:t> 1500 </a:t>
            </a:r>
            <a:r>
              <a:rPr lang="ru-RU" dirty="0" smtClean="0">
                <a:solidFill>
                  <a:schemeClr val="dk1"/>
                </a:solidFill>
              </a:rPr>
              <a:t>кг/м</a:t>
            </a:r>
            <a:r>
              <a:rPr lang="ru-RU" baseline="30000" dirty="0" smtClean="0">
                <a:solidFill>
                  <a:schemeClr val="dk1"/>
                </a:solidFill>
              </a:rPr>
              <a:t>3</a:t>
            </a:r>
            <a:endParaRPr lang="ru-RU" baseline="30000" dirty="0">
              <a:solidFill>
                <a:schemeClr val="dk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940152" y="987574"/>
            <a:ext cx="2541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772329946"/>
              </p:ext>
            </p:extLst>
          </p:nvPr>
        </p:nvGraphicFramePr>
        <p:xfrm>
          <a:off x="827584" y="1275606"/>
          <a:ext cx="7246168" cy="3737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354063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Выводы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5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12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48458" y="1275606"/>
            <a:ext cx="75679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Разработана модель, описывающая отклонение иглы при движении в тканях человека в реальном времени</a:t>
            </a:r>
            <a:r>
              <a:rPr lang="en-US" dirty="0"/>
              <a:t>;</a:t>
            </a:r>
            <a:endParaRPr lang="ru-RU" dirty="0"/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С помощь разработанной модели проведено моделирование движения иглы при различных начальных параметрах;</a:t>
            </a:r>
          </a:p>
          <a:p>
            <a:pPr algn="just"/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 результате сравнения экспериментальных данных и результатов моделирования было показано, что данная модель после доработки, может быть использована для корректировки робототехнического комплекса </a:t>
            </a:r>
          </a:p>
        </p:txBody>
      </p:sp>
    </p:spTree>
    <p:extLst>
      <p:ext uri="{BB962C8B-B14F-4D97-AF65-F5344CB8AC3E}">
        <p14:creationId xmlns:p14="http://schemas.microsoft.com/office/powerpoint/2010/main" val="4309998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:\FOTO_RTC\RTC\2010\на календарь\SOLNCE\ok\DSC_9957_1s-gol-travk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2" b="15932"/>
          <a:stretch/>
        </p:blipFill>
        <p:spPr bwMode="auto">
          <a:xfrm>
            <a:off x="1" y="209517"/>
            <a:ext cx="9150822" cy="462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2" y="4515966"/>
            <a:ext cx="9150820" cy="627534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ltGray">
          <a:xfrm>
            <a:off x="2" y="1"/>
            <a:ext cx="9150820" cy="890534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4663" y="86407"/>
            <a:ext cx="84629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7075" y="345169"/>
            <a:ext cx="7988300" cy="43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pic>
        <p:nvPicPr>
          <p:cNvPr id="12" name="Picture 10" descr="RTC-20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92671"/>
            <a:ext cx="3762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14370" y="1223855"/>
            <a:ext cx="65706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ru-RU" sz="2800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Спасибо за внимание!</a:t>
            </a: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6822" y="4510551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0" y="890852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750985" y="3035931"/>
            <a:ext cx="43862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ru-R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Руководитель</a:t>
            </a:r>
          </a:p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В.В. Харламов</a:t>
            </a:r>
            <a:endParaRPr lang="ru-RU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endParaRPr lang="ru-RU" sz="1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r>
              <a:rPr lang="ru-RU" sz="1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Докладчик</a:t>
            </a:r>
            <a:endParaRPr lang="ru-RU" sz="1800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В.Г. Дружинин</a:t>
            </a:r>
          </a:p>
        </p:txBody>
      </p:sp>
    </p:spTree>
    <p:extLst>
      <p:ext uri="{BB962C8B-B14F-4D97-AF65-F5344CB8AC3E}">
        <p14:creationId xmlns:p14="http://schemas.microsoft.com/office/powerpoint/2010/main" val="16652577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Введение</a:t>
            </a:r>
            <a:endParaRPr lang="ru-RU" sz="2000" b="1" dirty="0">
              <a:solidFill>
                <a:srgbClr val="00339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2</a:t>
            </a:r>
            <a:endParaRPr lang="ru-RU" dirty="0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>
          <a:xfrm>
            <a:off x="539750" y="915988"/>
            <a:ext cx="7920038" cy="3743325"/>
          </a:xfrm>
        </p:spPr>
        <p:txBody>
          <a:bodyPr/>
          <a:lstStyle/>
          <a:p>
            <a:pPr algn="just" fontAlgn="auto">
              <a:spcAft>
                <a:spcPts val="0"/>
              </a:spcAft>
              <a:defRPr/>
            </a:pPr>
            <a:r>
              <a:rPr lang="ru-RU" sz="1400" b="1" dirty="0" smtClean="0">
                <a:latin typeface="Arial" charset="0"/>
                <a:cs typeface="Arial" charset="0"/>
              </a:rPr>
              <a:t>ПНИЭР по теме: </a:t>
            </a:r>
            <a:r>
              <a:rPr lang="ru-RU" sz="1400" dirty="0" smtClean="0">
                <a:latin typeface="Arial" charset="0"/>
                <a:cs typeface="Arial" charset="0"/>
              </a:rPr>
              <a:t>исследование </a:t>
            </a:r>
            <a:r>
              <a:rPr lang="ru-RU" sz="1400" dirty="0">
                <a:latin typeface="Arial" charset="0"/>
                <a:cs typeface="Arial" charset="0"/>
              </a:rPr>
              <a:t>принципов построения и создания робототехнических </a:t>
            </a:r>
            <a:r>
              <a:rPr lang="ru-RU" sz="1400" dirty="0" smtClean="0">
                <a:latin typeface="Arial" charset="0"/>
                <a:cs typeface="Arial" charset="0"/>
              </a:rPr>
              <a:t>средств </a:t>
            </a:r>
            <a:r>
              <a:rPr lang="ru-RU" sz="1400" dirty="0">
                <a:latin typeface="Arial" charset="0"/>
                <a:cs typeface="Arial" charset="0"/>
              </a:rPr>
              <a:t>доставки радионуклидных микроисточников в опухолевую </a:t>
            </a:r>
            <a:r>
              <a:rPr lang="ru-RU" sz="1400" dirty="0" smtClean="0">
                <a:latin typeface="Arial" charset="0"/>
                <a:cs typeface="Arial" charset="0"/>
              </a:rPr>
              <a:t>область </a:t>
            </a:r>
            <a:r>
              <a:rPr lang="ru-RU" sz="1400" dirty="0">
                <a:latin typeface="Arial" charset="0"/>
                <a:cs typeface="Arial" charset="0"/>
              </a:rPr>
              <a:t>при </a:t>
            </a:r>
            <a:r>
              <a:rPr lang="ru-RU" sz="1400" dirty="0" smtClean="0">
                <a:latin typeface="Arial" charset="0"/>
                <a:cs typeface="Arial" charset="0"/>
              </a:rPr>
              <a:t>операциях брахитерапии. (14.575.21.0035)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ru-RU" sz="1400" b="1" dirty="0">
                <a:latin typeface="Arial" charset="0"/>
                <a:cs typeface="Arial" charset="0"/>
              </a:rPr>
              <a:t>Срок реализации проекта: </a:t>
            </a:r>
            <a:r>
              <a:rPr lang="ru-RU" sz="1400" dirty="0" smtClean="0">
                <a:latin typeface="Arial" charset="0"/>
                <a:cs typeface="Arial" charset="0"/>
              </a:rPr>
              <a:t>17.06.2014-31.12.2016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ru-RU" sz="1400" b="1" dirty="0" smtClean="0">
                <a:latin typeface="Arial" charset="0"/>
                <a:cs typeface="Arial" charset="0"/>
              </a:rPr>
              <a:t>Основные задачи проекта: </a:t>
            </a:r>
            <a:endParaRPr lang="ru-RU" sz="1400" b="1" dirty="0">
              <a:latin typeface="Arial" charset="0"/>
              <a:cs typeface="Arial" charset="0"/>
            </a:endParaRP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r>
              <a:rPr lang="ru-RU" sz="1400" dirty="0" smtClean="0">
                <a:latin typeface="Arial" charset="0"/>
                <a:cs typeface="Arial" charset="0"/>
              </a:rPr>
              <a:t>Разработка подходов к созданию роботизированной системы для проведения манипуляций по введению радионуклидных микроисточников в опухолевую область с минимальной травматичностью для пациента.</a:t>
            </a: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r>
              <a:rPr lang="ru-RU" sz="1400" b="1" dirty="0" smtClean="0">
                <a:latin typeface="Arial" charset="0"/>
                <a:cs typeface="Arial" charset="0"/>
              </a:rPr>
              <a:t>Разработка математической модели движения кончика иглы в теле пациента по линейной и криволинейной траекториям.</a:t>
            </a: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r>
              <a:rPr lang="ru-RU" sz="1400" dirty="0" smtClean="0">
                <a:latin typeface="Arial" charset="0"/>
                <a:cs typeface="Arial" charset="0"/>
              </a:rPr>
              <a:t>Разработка алгоритмов функционирования макета роботизированной системы.</a:t>
            </a: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r>
              <a:rPr lang="ru-RU" sz="1400" dirty="0" smtClean="0">
                <a:latin typeface="Arial" charset="0"/>
                <a:cs typeface="Arial" charset="0"/>
              </a:rPr>
              <a:t>Изготовление макета роботизированной системы.</a:t>
            </a: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r>
              <a:rPr lang="ru-RU" sz="1400" b="1" dirty="0" smtClean="0">
                <a:latin typeface="Arial" charset="0"/>
                <a:cs typeface="Arial" charset="0"/>
              </a:rPr>
              <a:t>Проведение экспериментальных исследований по перемещению иглы по линейной криволинейной траекториям.</a:t>
            </a: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r>
              <a:rPr lang="ru-RU" sz="1400" dirty="0" smtClean="0">
                <a:latin typeface="Arial" charset="0"/>
                <a:cs typeface="Arial" charset="0"/>
              </a:rPr>
              <a:t>Разработка проекта ТЗ на ОКР</a:t>
            </a: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endParaRPr lang="ru-RU" sz="1400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7205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51470"/>
            <a:ext cx="82747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Результаты мат. моделирования и экспериментальных исследований выполненных в рамках ПНИЭР</a:t>
            </a:r>
            <a:endParaRPr lang="ru-RU" sz="2000" b="1" dirty="0">
              <a:solidFill>
                <a:srgbClr val="00339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3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701415"/>
            <a:ext cx="2321432" cy="1152825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8816" y="2499742"/>
            <a:ext cx="2376264" cy="1182201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>
            <a:off x="5004048" y="959423"/>
            <a:ext cx="3600400" cy="3916583"/>
            <a:chOff x="5076056" y="911198"/>
            <a:chExt cx="3600400" cy="3916583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5076056" y="911198"/>
              <a:ext cx="3600400" cy="3028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3507854"/>
              <a:ext cx="2904255" cy="1319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90530" y="912940"/>
              <a:ext cx="3585925" cy="471910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6056" y="1402014"/>
              <a:ext cx="1945285" cy="218845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04373" y="1603695"/>
              <a:ext cx="1616968" cy="468921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48411" y="2576660"/>
              <a:ext cx="1400573" cy="327794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35261" y="2921910"/>
              <a:ext cx="2120767" cy="243851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92080" y="3165761"/>
              <a:ext cx="2377824" cy="336554"/>
            </a:xfrm>
            <a:prstGeom prst="rect">
              <a:avLst/>
            </a:prstGeom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404373" y="2071086"/>
              <a:ext cx="1313707" cy="514361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67544" y="911198"/>
            <a:ext cx="4608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Разработана мат. модель.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Проведены численные расчёты.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Проведены экспериментальные исследования по реализации криволинейных траекторий.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07983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Цель </a:t>
            </a:r>
            <a:r>
              <a:rPr lang="ru-RU" sz="2000" b="1" dirty="0" smtClean="0">
                <a:solidFill>
                  <a:srgbClr val="003399"/>
                </a:solidFill>
              </a:rPr>
              <a:t>работы</a:t>
            </a:r>
            <a:endParaRPr lang="ru-RU" sz="2000" b="1" dirty="0">
              <a:solidFill>
                <a:srgbClr val="003399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870" y="1975786"/>
            <a:ext cx="4496676" cy="136855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318" y="3421622"/>
            <a:ext cx="3679526" cy="775344"/>
          </a:xfrm>
          <a:prstGeom prst="rect">
            <a:avLst/>
          </a:prstGeom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5245884" y="3421622"/>
            <a:ext cx="280831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Движение по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заданной траектории</a:t>
            </a:r>
            <a:endParaRPr lang="ru-RU" sz="1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870" y="4213710"/>
            <a:ext cx="3675974" cy="734304"/>
          </a:xfrm>
          <a:prstGeom prst="rect">
            <a:avLst/>
          </a:prstGeom>
        </p:spPr>
      </p:pic>
      <p:sp>
        <p:nvSpPr>
          <p:cNvPr id="14" name="Объект 2"/>
          <p:cNvSpPr txBox="1">
            <a:spLocks/>
          </p:cNvSpPr>
          <p:nvPr/>
        </p:nvSpPr>
        <p:spPr>
          <a:xfrm>
            <a:off x="5227807" y="4222413"/>
            <a:ext cx="3052029" cy="72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Поступательное движение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Вращательное движение</a:t>
            </a:r>
            <a:endParaRPr lang="ru-RU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264" y="987574"/>
            <a:ext cx="8050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Цель: </a:t>
            </a:r>
            <a:r>
              <a:rPr lang="ru-RU" dirty="0" smtClean="0"/>
              <a:t>расчёт и прогнозирование отклонения иглы от прямолинейного движения при перемещении иглы в мягких тканях пациента в режиме реального времени.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3575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Общая постановка задачи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5</a:t>
            </a:r>
            <a:endParaRPr lang="ru-RU" sz="2000" b="1" dirty="0" smtClean="0">
              <a:solidFill>
                <a:srgbClr val="003399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413" y="987575"/>
            <a:ext cx="4288476" cy="201622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86981" y="987575"/>
            <a:ext cx="38884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i="1" baseline="-25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ru-RU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сила, действующая на кончик иглы;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i="1" baseline="-25000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ru-RU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 трения, возникающая при движении иглы внутри ткани;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ru-RU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ru-RU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– </a:t>
            </a:r>
            <a:r>
              <a:rPr lang="ru-RU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распределенная нагрузка (сила, которую оказывает ткань на поверхность иглы</a:t>
            </a:r>
            <a:r>
              <a:rPr lang="ru-RU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en-US" dirty="0" smtClean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 err="1" smtClean="0"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i="1" baseline="-250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needle</a:t>
            </a:r>
            <a:r>
              <a:rPr lang="en-US" i="1" dirty="0" smtClean="0">
                <a:ea typeface="Calibri" panose="020F0502020204030204" pitchFamily="34" charset="0"/>
                <a:cs typeface="Arial" panose="020B0604020202020204" pitchFamily="34" charset="0"/>
              </a:rPr>
              <a:t>  - </a:t>
            </a:r>
            <a:r>
              <a:rPr lang="ru-RU" dirty="0" smtClean="0">
                <a:ea typeface="Calibri" panose="020F0502020204030204" pitchFamily="34" charset="0"/>
                <a:cs typeface="Arial" panose="020B0604020202020204" pitchFamily="34" charset="0"/>
              </a:rPr>
              <a:t>сила с которой внедряется игла.</a:t>
            </a:r>
            <a:endParaRPr lang="ru-RU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64860" y="3080561"/>
                <a:ext cx="3470181" cy="452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𝑛𝑒𝑒𝑑𝑙𝑒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860" y="3080561"/>
                <a:ext cx="3470181" cy="4522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бъект 2"/>
          <p:cNvSpPr txBox="1">
            <a:spLocks/>
          </p:cNvSpPr>
          <p:nvPr/>
        </p:nvSpPr>
        <p:spPr>
          <a:xfrm>
            <a:off x="497429" y="3619129"/>
            <a:ext cx="8166460" cy="13288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179388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tabLst>
                <a:tab pos="53816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6033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6813" indent="-1666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Расчет движения иглы в плоскости </a:t>
            </a:r>
            <a:r>
              <a:rPr lang="en-US" i="1" dirty="0" smtClean="0"/>
              <a:t>Oxy</a:t>
            </a:r>
            <a:r>
              <a:rPr lang="ru-RU" i="1" dirty="0" smtClean="0"/>
              <a:t>, </a:t>
            </a:r>
            <a:r>
              <a:rPr lang="ru-RU" dirty="0" smtClean="0"/>
              <a:t>деформация иглы в зависимости от поступательного движения;</a:t>
            </a:r>
          </a:p>
          <a:p>
            <a:r>
              <a:rPr lang="ru-RU" dirty="0" smtClean="0"/>
              <a:t>Расчет движения иглы в трехмерном пространстве в зависимости от вращательного и поступательного движения;</a:t>
            </a:r>
          </a:p>
          <a:p>
            <a:pPr marL="0" indent="0">
              <a:buFont typeface="Wingdings" pitchFamily="2" charset="2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0817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Общая постановка задачи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6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39552" y="985129"/>
            <a:ext cx="8092080" cy="38908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179388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tabLst>
                <a:tab pos="53816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6033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6813" indent="-1666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Wingdings" pitchFamily="2" charset="2"/>
              <a:buNone/>
            </a:pPr>
            <a:r>
              <a:rPr lang="ru-RU" sz="2000" dirty="0" smtClean="0"/>
              <a:t>Дополнительные подзадачи, повышающие точность решения:</a:t>
            </a:r>
            <a:endParaRPr lang="en-US" sz="2000" dirty="0" smtClean="0"/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процесса прокола, получение изгиба иглы перед внедрением ее в ткани (нагрузка и разгрузка иглы в процессе прокола);</a:t>
            </a:r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движение иглы через материалы различной плотности различной (кожа, мышцы, орган);</a:t>
            </a:r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влияние сил, создаваемых тканью при деформации на поверхность иглы;</a:t>
            </a:r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силы трения при внедрении иглы в ткань;</a:t>
            </a:r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деформации ткани человека.</a:t>
            </a:r>
          </a:p>
          <a:p>
            <a:pPr marL="0" indent="0">
              <a:lnSpc>
                <a:spcPct val="114000"/>
              </a:lnSpc>
              <a:buFont typeface="Wingdings" pitchFamily="2" charset="2"/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18833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 </a:t>
            </a:r>
            <a:r>
              <a:rPr lang="ru-RU" sz="2000" b="1" dirty="0" smtClean="0">
                <a:solidFill>
                  <a:srgbClr val="003399"/>
                </a:solidFill>
              </a:rPr>
              <a:t>Постановка </a:t>
            </a:r>
            <a:r>
              <a:rPr lang="ru-RU" sz="2000" b="1" dirty="0">
                <a:solidFill>
                  <a:srgbClr val="003399"/>
                </a:solidFill>
              </a:rPr>
              <a:t>решаемой задачи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467544" y="987574"/>
                <a:ext cx="5400600" cy="300793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rgbClr val="003399"/>
                  </a:buClr>
                  <a:buFont typeface="Wingdings" pitchFamily="2" charset="2"/>
                  <a:buChar char="q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5475" indent="-179388" algn="l" defTabSz="914400" rtl="0" eaLnBrk="1" latinLnBrk="0" hangingPunct="1">
                  <a:spcBef>
                    <a:spcPct val="20000"/>
                  </a:spcBef>
                  <a:buClr>
                    <a:srgbClr val="003399"/>
                  </a:buClr>
                  <a:buFont typeface="Wingdings" pitchFamily="2" charset="2"/>
                  <a:buChar char="§"/>
                  <a:tabLst>
                    <a:tab pos="538163" algn="l"/>
                  </a:tabLst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8525" indent="-160338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66813" indent="-166688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i="1" dirty="0" smtClean="0"/>
                  <a:t>F</a:t>
                </a:r>
                <a:r>
                  <a:rPr lang="ru-RU" sz="2000" i="1" dirty="0"/>
                  <a:t> – </a:t>
                </a:r>
                <a:r>
                  <a:rPr lang="ru-RU" sz="2000" dirty="0"/>
                  <a:t>сила, действующая на кончик иглы;</a:t>
                </a:r>
              </a:p>
              <a:p>
                <a:r>
                  <a:rPr lang="en-US" sz="2000" i="1" dirty="0"/>
                  <a:t>v</a:t>
                </a:r>
                <a:r>
                  <a:rPr lang="ru-RU" sz="2000" i="1" dirty="0"/>
                  <a:t> –</a:t>
                </a:r>
                <a:r>
                  <a:rPr lang="ru-RU" sz="2000" dirty="0"/>
                  <a:t> скорость движения иглы в </a:t>
                </a:r>
                <a:r>
                  <a:rPr lang="ru-RU" sz="2000" dirty="0" smtClean="0"/>
                  <a:t>тканях человека;</a:t>
                </a:r>
                <a:endParaRPr lang="ru-RU" sz="2000" dirty="0"/>
              </a:p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наклона острия иглы;</a:t>
                </a:r>
              </a:p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под которым действует сила</a:t>
                </a:r>
                <a:r>
                  <a:rPr lang="ru-RU" sz="2000" dirty="0" smtClean="0"/>
                  <a:t>.</a:t>
                </a:r>
              </a:p>
              <a:p>
                <a:r>
                  <a:rPr lang="en-US" sz="2000" i="1" dirty="0" err="1">
                    <a:ea typeface="Calibri" panose="020F050202020403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2000" i="1" baseline="-25000" dirty="0" err="1">
                    <a:ea typeface="Calibri" panose="020F0502020204030204" pitchFamily="34" charset="0"/>
                    <a:cs typeface="Arial" panose="020B0604020202020204" pitchFamily="34" charset="0"/>
                  </a:rPr>
                  <a:t>needle</a:t>
                </a:r>
                <a:r>
                  <a:rPr lang="en-US" sz="2000" i="1" dirty="0">
                    <a:ea typeface="Calibri" panose="020F0502020204030204" pitchFamily="34" charset="0"/>
                    <a:cs typeface="Arial" panose="020B0604020202020204" pitchFamily="34" charset="0"/>
                  </a:rPr>
                  <a:t>  - </a:t>
                </a:r>
                <a:r>
                  <a:rPr lang="ru-RU" sz="2000" dirty="0">
                    <a:ea typeface="Calibri" panose="020F0502020204030204" pitchFamily="34" charset="0"/>
                    <a:cs typeface="Arial" panose="020B0604020202020204" pitchFamily="34" charset="0"/>
                  </a:rPr>
                  <a:t>сила с которой внедряется игла.</a:t>
                </a:r>
              </a:p>
              <a:p>
                <a:endParaRPr lang="ru-RU" sz="2000" dirty="0"/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7574"/>
                <a:ext cx="5400600" cy="3007939"/>
              </a:xfrm>
              <a:prstGeom prst="rect">
                <a:avLst/>
              </a:prstGeom>
              <a:blipFill rotWithShape="0">
                <a:blip r:embed="rId4"/>
                <a:stretch>
                  <a:fillRect l="-1016" t="-10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932557"/>
              </p:ext>
            </p:extLst>
          </p:nvPr>
        </p:nvGraphicFramePr>
        <p:xfrm>
          <a:off x="6001245" y="843558"/>
          <a:ext cx="2664296" cy="3986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isio" r:id="rId5" imgW="1514399" imgH="2266950" progId="Visio.Drawing.15">
                  <p:embed/>
                </p:oleObj>
              </mc:Choice>
              <mc:Fallback>
                <p:oleObj name="Visio" r:id="rId5" imgW="1514399" imgH="226695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245" y="843558"/>
                        <a:ext cx="2664296" cy="39865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487595" y="3472612"/>
            <a:ext cx="5184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/>
              <a:t>Постановка задачи</a:t>
            </a:r>
            <a:r>
              <a:rPr lang="en-US" sz="2000" dirty="0" smtClean="0"/>
              <a:t>:</a:t>
            </a:r>
          </a:p>
          <a:p>
            <a:pPr lvl="0"/>
            <a:r>
              <a:rPr lang="ru-RU" sz="2000" dirty="0" smtClean="0"/>
              <a:t>Расчет </a:t>
            </a:r>
            <a:r>
              <a:rPr lang="ru-RU" sz="2000" dirty="0"/>
              <a:t>движения иглы в плоскости </a:t>
            </a:r>
            <a:r>
              <a:rPr lang="en-US" sz="2000" i="1" dirty="0"/>
              <a:t>Oxy</a:t>
            </a:r>
            <a:r>
              <a:rPr lang="ru-RU" sz="2000" i="1" dirty="0"/>
              <a:t>, </a:t>
            </a:r>
            <a:r>
              <a:rPr lang="ru-RU" sz="2000" dirty="0" smtClean="0"/>
              <a:t>отклонение  </a:t>
            </a:r>
            <a:r>
              <a:rPr lang="ru-RU" sz="2000" dirty="0"/>
              <a:t>иглы в зависимости от </a:t>
            </a:r>
            <a:r>
              <a:rPr lang="ru-RU" sz="2000" dirty="0" smtClean="0"/>
              <a:t>движения (увеличения </a:t>
            </a:r>
            <a:r>
              <a:rPr lang="en-US" sz="2000" i="1" dirty="0" smtClean="0"/>
              <a:t>l(t)</a:t>
            </a:r>
            <a:r>
              <a:rPr lang="ru-RU" sz="2000" dirty="0" smtClean="0"/>
              <a:t>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458035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Модель</a:t>
            </a:r>
            <a:endParaRPr lang="ru-RU" sz="2000" b="1" dirty="0">
              <a:solidFill>
                <a:srgbClr val="00339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8</a:t>
            </a:r>
            <a:endParaRPr lang="ru-RU" sz="2000" b="1" dirty="0" smtClean="0">
              <a:solidFill>
                <a:srgbClr val="003399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443032"/>
              </p:ext>
            </p:extLst>
          </p:nvPr>
        </p:nvGraphicFramePr>
        <p:xfrm>
          <a:off x="539552" y="915566"/>
          <a:ext cx="1805128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Visio" r:id="rId4" imgW="1514399" imgH="2219498" progId="Visio.Drawing.15">
                  <p:embed/>
                </p:oleObj>
              </mc:Choice>
              <mc:Fallback>
                <p:oleObj name="Visio" r:id="rId4" imgW="1514399" imgH="2219498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15566"/>
                        <a:ext cx="1805128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804248" y="6237312"/>
            <a:ext cx="2133600" cy="365125"/>
          </a:xfrm>
          <a:prstGeom prst="rect">
            <a:avLst/>
          </a:prstGeom>
        </p:spPr>
        <p:txBody>
          <a:bodyPr/>
          <a:lstStyle/>
          <a:p>
            <a:fld id="{B6743867-4E32-4E2D-8739-58246E7E28D2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88408"/>
              </p:ext>
            </p:extLst>
          </p:nvPr>
        </p:nvGraphicFramePr>
        <p:xfrm>
          <a:off x="3631019" y="941665"/>
          <a:ext cx="5000613" cy="206213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024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8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193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Расчет</a:t>
                      </a:r>
                      <a:r>
                        <a:rPr lang="ru-RU" sz="1200" baseline="0" dirty="0" smtClean="0"/>
                        <a:t> отклонения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Воздействие</a:t>
                      </a:r>
                      <a:r>
                        <a:rPr lang="ru-RU" sz="1200" baseline="0" dirty="0" smtClean="0"/>
                        <a:t> внешней среды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8781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995936" y="1279964"/>
                <a:ext cx="2429436" cy="494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ru-RU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200" b="0" i="0" smtClean="0">
                          <a:latin typeface="Cambria Math" panose="02040503050406030204" pitchFamily="18" charset="0"/>
                        </a:rPr>
                        <m:t>        (1)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279964"/>
                <a:ext cx="2429436" cy="494110"/>
              </a:xfrm>
              <a:prstGeom prst="rect">
                <a:avLst/>
              </a:prstGeom>
              <a:blipFill rotWithShape="0">
                <a:blip r:embed="rId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951726" y="1791444"/>
                <a:ext cx="24258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12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ru-RU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ru-RU" sz="1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ru-RU" sz="12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726" y="1791444"/>
                <a:ext cx="2425892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6173239" y="1391715"/>
                <a:ext cx="2401719" cy="5231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ru-RU" sz="14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sz="1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sz="1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239" y="1391715"/>
                <a:ext cx="2401719" cy="523157"/>
              </a:xfrm>
              <a:prstGeom prst="rect">
                <a:avLst/>
              </a:prstGeom>
              <a:blipFill rotWithShape="0">
                <a:blip r:embed="rId9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022823" y="1973510"/>
                <a:ext cx="2401718" cy="324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1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sz="1400" i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14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      (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823" y="1973510"/>
                <a:ext cx="2401718" cy="324384"/>
              </a:xfrm>
              <a:prstGeom prst="rect">
                <a:avLst/>
              </a:prstGeom>
              <a:blipFill rotWithShape="0">
                <a:blip r:embed="rId10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23528" y="30672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185847"/>
                  </p:ext>
                </p:extLst>
              </p:nvPr>
            </p:nvGraphicFramePr>
            <p:xfrm>
              <a:off x="3635897" y="3056157"/>
              <a:ext cx="4995735" cy="19488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573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217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1674568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ru-RU" sz="1400" i="1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1400" dirty="0" smtClean="0"/>
                            <a:t>–</a:t>
                          </a:r>
                          <a:r>
                            <a:rPr lang="ru-RU" sz="1400" dirty="0" smtClean="0"/>
                            <a:t> текущая итерация моделирования</a:t>
                          </a:r>
                          <a:endParaRPr lang="ru-RU" sz="140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sz="1400" dirty="0" smtClean="0"/>
                            <a:t> – </a:t>
                          </a:r>
                          <a:r>
                            <a:rPr lang="ru-RU" sz="1400" dirty="0" smtClean="0"/>
                            <a:t>плотность</a:t>
                          </a:r>
                          <a:r>
                            <a:rPr lang="ru-RU" sz="1400" baseline="0" dirty="0" smtClean="0"/>
                            <a:t>  </a:t>
                          </a:r>
                          <a:r>
                            <a:rPr lang="en-US" sz="1400" dirty="0" smtClean="0"/>
                            <a:t>– </a:t>
                          </a:r>
                          <a:r>
                            <a:rPr lang="ru-RU" sz="1400" baseline="0" dirty="0" smtClean="0"/>
                            <a:t> 1500 </a:t>
                          </a:r>
                          <a:r>
                            <a:rPr lang="ru-RU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кг/м</a:t>
                          </a:r>
                          <a:r>
                            <a:rPr lang="ru-RU" sz="14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ru-RU" sz="1400" dirty="0" smtClean="0"/>
                            <a:t> – скорость движения иглы</a:t>
                          </a:r>
                          <a:r>
                            <a:rPr lang="ru-RU" sz="1400" baseline="0" dirty="0" smtClean="0"/>
                            <a:t>  - от 3 до 30 мм/с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4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  <m:r>
                                <a:rPr lang="ru-RU" sz="14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2/3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где </a:t>
                          </a:r>
                          <a14:m>
                            <m:oMath xmlns:m="http://schemas.openxmlformats.org/officeDocument/2006/math">
                              <m:r>
                                <a:rPr lang="ru-RU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  <m:r>
                                <a:rPr lang="ru-RU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 </m:t>
                              </m:r>
                            </m:oMath>
                          </a14:m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объем </a:t>
                          </a:r>
                          <a:r>
                            <a:rPr lang="ru-RU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тела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ru-RU" sz="1400" dirty="0" smtClean="0"/>
                            <a:t> – длина иглы от 0 до 100 мм – изменяется с</a:t>
                          </a:r>
                          <a:r>
                            <a:rPr lang="ru-RU" sz="1400" baseline="0" dirty="0" smtClean="0"/>
                            <a:t> определённым шагом времени</a:t>
                          </a:r>
                          <a:r>
                            <a:rPr lang="ru-RU" sz="1400" dirty="0" smtClean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sz="1400" dirty="0" smtClean="0"/>
                            <a:t> – модуль Юнга</a:t>
                          </a:r>
                          <a:r>
                            <a:rPr lang="ru-RU" sz="1400" baseline="0" dirty="0" smtClean="0"/>
                            <a:t> - </a:t>
                          </a:r>
                          <a:r>
                            <a:rPr lang="ru-RU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2.0·10</a:t>
                          </a:r>
                          <a:r>
                            <a:rPr lang="ru-RU" sz="14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  </a:t>
                          </a:r>
                          <a:r>
                            <a:rPr lang="ru-RU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н/м</a:t>
                          </a:r>
                          <a:r>
                            <a:rPr lang="ru-RU" sz="14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185847"/>
                  </p:ext>
                </p:extLst>
              </p:nvPr>
            </p:nvGraphicFramePr>
            <p:xfrm>
              <a:off x="3635897" y="3056157"/>
              <a:ext cx="4995735" cy="19488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573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167456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22" t="-16667" r="-366" b="-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167227"/>
              </p:ext>
            </p:extLst>
          </p:nvPr>
        </p:nvGraphicFramePr>
        <p:xfrm>
          <a:off x="2619317" y="1256176"/>
          <a:ext cx="575935" cy="79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r:id="rId12" imgW="666627" imgH="914400" progId="">
                  <p:embed/>
                </p:oleObj>
              </mc:Choice>
              <mc:Fallback>
                <p:oleObj r:id="rId12" imgW="666627" imgH="914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17" y="1256176"/>
                        <a:ext cx="575935" cy="794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111250"/>
              </p:ext>
            </p:extLst>
          </p:nvPr>
        </p:nvGraphicFramePr>
        <p:xfrm>
          <a:off x="539552" y="3291830"/>
          <a:ext cx="3075806" cy="1719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73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6626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</a:rPr>
                        <a:t>Линейная скорость,</a:t>
                      </a:r>
                      <a:r>
                        <a:rPr lang="ru-RU" sz="1100" baseline="0" dirty="0" smtClean="0">
                          <a:solidFill>
                            <a:sysClr val="windowText" lastClr="000000"/>
                          </a:solidFill>
                        </a:rPr>
                        <a:t> мм/с</a:t>
                      </a:r>
                      <a:endParaRPr lang="ru-RU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</a:rPr>
                        <a:t>Шаг времени, с</a:t>
                      </a:r>
                      <a:r>
                        <a:rPr lang="ru-RU" sz="11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ru-RU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269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3,33·10</a:t>
                      </a:r>
                      <a:r>
                        <a:rPr lang="ru-RU" sz="11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-6</a:t>
                      </a:r>
                      <a:endParaRPr lang="ru-RU" sz="11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ru-RU" sz="11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6,67·10</a:t>
                      </a:r>
                      <a:r>
                        <a:rPr lang="ru-RU" sz="11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1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3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24</a:t>
                      </a:r>
                      <a:endParaRPr lang="ru-RU" sz="11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4,17·10</a:t>
                      </a:r>
                      <a:r>
                        <a:rPr lang="ru-RU" sz="11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1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3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30</a:t>
                      </a:r>
                      <a:endParaRPr lang="ru-RU" sz="11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3,34·10</a:t>
                      </a:r>
                      <a:r>
                        <a:rPr lang="ru-RU" sz="11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1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Rectangle 74"/>
          <p:cNvSpPr>
            <a:spLocks noChangeArrowheads="1"/>
          </p:cNvSpPr>
          <p:nvPr/>
        </p:nvSpPr>
        <p:spPr bwMode="auto">
          <a:xfrm>
            <a:off x="543754" y="909009"/>
            <a:ext cx="75493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4287733" y="2297894"/>
                <a:ext cx="1735090" cy="610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12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12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r>
                        <a:rPr lang="ru-RU" sz="1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1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200" b="0" i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733" y="2297894"/>
                <a:ext cx="1735090" cy="61016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4766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Результаты </a:t>
            </a:r>
            <a:r>
              <a:rPr lang="ru-RU" sz="2000" b="1" dirty="0" smtClean="0">
                <a:solidFill>
                  <a:srgbClr val="003399"/>
                </a:solidFill>
              </a:rPr>
              <a:t>моделирования </a:t>
            </a:r>
            <a:r>
              <a:rPr lang="ru-RU" sz="2000" b="1" dirty="0">
                <a:solidFill>
                  <a:srgbClr val="003399"/>
                </a:solidFill>
              </a:rPr>
              <a:t>при разной плотности материла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9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98757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797821655"/>
              </p:ext>
            </p:extLst>
          </p:nvPr>
        </p:nvGraphicFramePr>
        <p:xfrm>
          <a:off x="1331640" y="1491630"/>
          <a:ext cx="6624736" cy="3449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89171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4046</TotalTime>
  <Words>807</Words>
  <Application>Microsoft Office PowerPoint</Application>
  <PresentationFormat>Экран (16:9)</PresentationFormat>
  <Paragraphs>137</Paragraphs>
  <Slides>13</Slides>
  <Notes>12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Symbol</vt:lpstr>
      <vt:lpstr>Times New Roman</vt:lpstr>
      <vt:lpstr>Verdana</vt:lpstr>
      <vt:lpstr>Wingdings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Svetlana</dc:creator>
  <cp:lastModifiedBy>Druzhinin_Vasily</cp:lastModifiedBy>
  <cp:revision>234</cp:revision>
  <cp:lastPrinted>2016-01-28T13:41:37Z</cp:lastPrinted>
  <dcterms:created xsi:type="dcterms:W3CDTF">2013-10-29T10:35:50Z</dcterms:created>
  <dcterms:modified xsi:type="dcterms:W3CDTF">2018-05-29T09:45:38Z</dcterms:modified>
</cp:coreProperties>
</file>