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292" r:id="rId14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4" autoAdjust="0"/>
    <p:restoredTop sz="90057" autoAdjust="0"/>
  </p:normalViewPr>
  <p:slideViewPr>
    <p:cSldViewPr showGuides="1">
      <p:cViewPr varScale="1">
        <p:scale>
          <a:sx n="138" d="100"/>
          <a:sy n="138" d="100"/>
        </p:scale>
        <p:origin x="1152" y="120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>
        <c:manualLayout>
          <c:xMode val="edge"/>
          <c:yMode val="edge"/>
          <c:x val="0.1304919924356230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85360"/>
        <c:axId val="156779376"/>
      </c:scatterChart>
      <c:valAx>
        <c:axId val="15678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79376"/>
        <c:crosses val="autoZero"/>
        <c:crossBetween val="midCat"/>
      </c:valAx>
      <c:valAx>
        <c:axId val="15677937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8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79920"/>
        <c:axId val="156781552"/>
      </c:scatterChart>
      <c:valAx>
        <c:axId val="15677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81552"/>
        <c:crosses val="autoZero"/>
        <c:crossBetween val="midCat"/>
      </c:valAx>
      <c:valAx>
        <c:axId val="15678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79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91344"/>
        <c:axId val="156789168"/>
      </c:scatterChart>
      <c:valAx>
        <c:axId val="15679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89168"/>
        <c:crosses val="autoZero"/>
        <c:crossBetween val="midCat"/>
      </c:valAx>
      <c:valAx>
        <c:axId val="1567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791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9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</a:t>
            </a:r>
            <a:r>
              <a:rPr lang="en-US" dirty="0" smtClean="0"/>
              <a:t>T,N</a:t>
            </a:r>
            <a:r>
              <a:rPr lang="ru-RU" dirty="0" smtClean="0"/>
              <a:t>– тангенциальная и перерезывающая силы;</a:t>
            </a:r>
            <a:r>
              <a:rPr lang="en-US" dirty="0" smtClean="0"/>
              <a:t> M</a:t>
            </a:r>
            <a:r>
              <a:rPr lang="ru-RU" dirty="0" smtClean="0"/>
              <a:t> – изгибающий момент;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Pn</a:t>
            </a:r>
            <a:r>
              <a:rPr lang="ru-RU" dirty="0" smtClean="0"/>
              <a:t>– тангенциальная и нормальная компоненты распределенной нагрузки; </a:t>
            </a:r>
            <a:r>
              <a:rPr lang="en-US" dirty="0" smtClean="0"/>
              <a:t>A </a:t>
            </a:r>
            <a:r>
              <a:rPr lang="ru-RU" dirty="0" smtClean="0"/>
              <a:t>– параметр Ламе; </a:t>
            </a:r>
            <a:r>
              <a:rPr lang="en-US" dirty="0" smtClean="0"/>
              <a:t>R(a)</a:t>
            </a:r>
            <a:r>
              <a:rPr lang="ru-RU" dirty="0" smtClean="0"/>
              <a:t> – радиус  кривизны стержня.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– жесткости на растяжение и изгиб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5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2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368-00B8-4017-863A-6ABC361B8C22}" type="datetime1">
              <a:rPr lang="ru-RU" smtClean="0"/>
              <a:t>29.05.2018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41A-D213-4A1F-A319-B8CDF0038E0C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BCC-1D47-4103-A4CF-04153C48D428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8C1-89F8-4F33-9222-94C9FFAFC368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EFCC-B0E1-4F30-AEE7-11053420714B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54E7-EB1F-4D6A-9946-28F93AB8D68F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_________Microsoft_Visio1.vsdx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0.png"/><Relationship Id="rId12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11" Type="http://schemas.openxmlformats.org/officeDocument/2006/relationships/image" Target="../media/image19.png"/><Relationship Id="rId5" Type="http://schemas.openxmlformats.org/officeDocument/2006/relationships/image" Target="../media/image19.emf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package" Target="../embeddings/_________Microsoft_Visio2.vsdx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61577" y="915566"/>
            <a:ext cx="657066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Модель, описывающая отклонение инъекционной иглы при движении в тканях человека</a:t>
            </a: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разном угле острия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0432" y="312678"/>
            <a:ext cx="50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54434435"/>
              </p:ext>
            </p:extLst>
          </p:nvPr>
        </p:nvGraphicFramePr>
        <p:xfrm>
          <a:off x="1043608" y="1327378"/>
          <a:ext cx="7241996" cy="35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6450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и сравнение </a:t>
            </a:r>
            <a:r>
              <a:rPr lang="ru-RU" sz="2000" b="1" dirty="0">
                <a:solidFill>
                  <a:srgbClr val="003399"/>
                </a:solidFill>
              </a:rPr>
              <a:t>с экспериментом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7574"/>
            <a:ext cx="36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Плотность материала  </a:t>
            </a:r>
            <a:r>
              <a:rPr lang="en-US" dirty="0" smtClean="0"/>
              <a:t>– </a:t>
            </a:r>
            <a:r>
              <a:rPr lang="ru-RU" dirty="0" smtClean="0"/>
              <a:t> 1500 </a:t>
            </a:r>
            <a:r>
              <a:rPr lang="ru-RU" dirty="0" smtClean="0">
                <a:solidFill>
                  <a:schemeClr val="dk1"/>
                </a:solidFill>
              </a:rPr>
              <a:t>кг/м</a:t>
            </a:r>
            <a:r>
              <a:rPr lang="ru-RU" baseline="30000" dirty="0" smtClean="0">
                <a:solidFill>
                  <a:schemeClr val="dk1"/>
                </a:solidFill>
              </a:rPr>
              <a:t>3</a:t>
            </a:r>
            <a:endParaRPr lang="ru-RU" baseline="30000" dirty="0">
              <a:solidFill>
                <a:schemeClr val="dk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987574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72329946"/>
              </p:ext>
            </p:extLst>
          </p:nvPr>
        </p:nvGraphicFramePr>
        <p:xfrm>
          <a:off x="827584" y="1275606"/>
          <a:ext cx="7246168" cy="373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406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Выводы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48458" y="1275606"/>
            <a:ext cx="7567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4309998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Введение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539750" y="915988"/>
            <a:ext cx="7920038" cy="374332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ПНИЭР по теме: </a:t>
            </a:r>
            <a:r>
              <a:rPr lang="ru-RU" sz="1400" dirty="0" smtClean="0">
                <a:latin typeface="Arial" charset="0"/>
                <a:cs typeface="Arial" charset="0"/>
              </a:rPr>
              <a:t>исследование </a:t>
            </a:r>
            <a:r>
              <a:rPr lang="ru-RU" sz="1400" dirty="0">
                <a:latin typeface="Arial" charset="0"/>
                <a:cs typeface="Arial" charset="0"/>
              </a:rPr>
              <a:t>принципов построения и создания робототехнических </a:t>
            </a:r>
            <a:r>
              <a:rPr lang="ru-RU" sz="1400" dirty="0" smtClean="0">
                <a:latin typeface="Arial" charset="0"/>
                <a:cs typeface="Arial" charset="0"/>
              </a:rPr>
              <a:t>средств </a:t>
            </a:r>
            <a:r>
              <a:rPr lang="ru-RU" sz="1400" dirty="0">
                <a:latin typeface="Arial" charset="0"/>
                <a:cs typeface="Arial" charset="0"/>
              </a:rPr>
              <a:t>доставки радионуклидных микроисточников в опухолевую </a:t>
            </a:r>
            <a:r>
              <a:rPr lang="ru-RU" sz="1400" dirty="0" smtClean="0">
                <a:latin typeface="Arial" charset="0"/>
                <a:cs typeface="Arial" charset="0"/>
              </a:rPr>
              <a:t>область </a:t>
            </a:r>
            <a:r>
              <a:rPr lang="ru-RU" sz="1400" dirty="0">
                <a:latin typeface="Arial" charset="0"/>
                <a:cs typeface="Arial" charset="0"/>
              </a:rPr>
              <a:t>при </a:t>
            </a:r>
            <a:r>
              <a:rPr lang="ru-RU" sz="1400" dirty="0" smtClean="0">
                <a:latin typeface="Arial" charset="0"/>
                <a:cs typeface="Arial" charset="0"/>
              </a:rPr>
              <a:t>операциях брахитерапии. (14.575.21.0035)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>
                <a:latin typeface="Arial" charset="0"/>
                <a:cs typeface="Arial" charset="0"/>
              </a:rPr>
              <a:t>Срок реализации проекта: </a:t>
            </a:r>
            <a:r>
              <a:rPr lang="ru-RU" sz="1400" dirty="0" smtClean="0">
                <a:latin typeface="Arial" charset="0"/>
                <a:cs typeface="Arial" charset="0"/>
              </a:rPr>
              <a:t>17.06.2014-31.12.2016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Основные задачи проекта: </a:t>
            </a:r>
            <a:endParaRPr lang="ru-RU" sz="1400" b="1" dirty="0">
              <a:latin typeface="Arial" charset="0"/>
              <a:cs typeface="Arial" charset="0"/>
            </a:endParaRP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подходов к созданию роботизированной системы для проведения манипуляций по введению радионуклидных микроисточников в опухолевую область с минимальной травматичностью для пациента.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Разработка математической модели движения кончика иглы в теле пациента по линейной и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алгоритмов функционирования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Изготовление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Проведение экспериментальных исследований по перемещению иглы по линейной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проекта ТЗ на ОКР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endParaRPr lang="ru-RU" sz="1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51470"/>
            <a:ext cx="82747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Результаты мат. моделирования и экспериментальных исследований выполненных в рамках ПНИЭР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01415"/>
            <a:ext cx="2321432" cy="115282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8816" y="2499742"/>
            <a:ext cx="2376264" cy="1182201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5004048" y="959423"/>
            <a:ext cx="3600400" cy="3916583"/>
            <a:chOff x="5076056" y="911198"/>
            <a:chExt cx="3600400" cy="391658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076056" y="911198"/>
              <a:ext cx="3600400" cy="3028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3507854"/>
              <a:ext cx="2904255" cy="1319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0530" y="912940"/>
              <a:ext cx="3585925" cy="471910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6056" y="1402014"/>
              <a:ext cx="1945285" cy="21884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4373" y="1603695"/>
              <a:ext cx="1616968" cy="468921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8411" y="2576660"/>
              <a:ext cx="1400573" cy="327794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35261" y="2921910"/>
              <a:ext cx="2120767" cy="24385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92080" y="3165761"/>
              <a:ext cx="2377824" cy="336554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4373" y="2071086"/>
              <a:ext cx="1313707" cy="51436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7544" y="911198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мат. модель.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Проведены численные расчёты.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Проведены экспериментальные исследования по реализации криволинейных траекторий.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7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Цель </a:t>
            </a:r>
            <a:r>
              <a:rPr lang="ru-RU" sz="2000" b="1" dirty="0" smtClean="0">
                <a:solidFill>
                  <a:srgbClr val="003399"/>
                </a:solidFill>
              </a:rPr>
              <a:t>работы</a:t>
            </a:r>
            <a:endParaRPr lang="ru-RU" sz="2000" b="1" dirty="0">
              <a:solidFill>
                <a:srgbClr val="003399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70" y="1975786"/>
            <a:ext cx="4496676" cy="1368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8" y="3421622"/>
            <a:ext cx="3679526" cy="775344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245884" y="342162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заданной траектории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70" y="4213710"/>
            <a:ext cx="3675974" cy="734304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5227807" y="4222413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264" y="987574"/>
            <a:ext cx="805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Цель: </a:t>
            </a:r>
            <a:r>
              <a:rPr lang="ru-RU" dirty="0" smtClean="0"/>
              <a:t>расчёт и прогнозирование отклонения иглы от прямолинейного движения при перемещении иглы в мягких тканях пациента в режиме реального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357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5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3" y="987575"/>
            <a:ext cx="4288476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981" y="987575"/>
            <a:ext cx="3888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497429" y="3619129"/>
            <a:ext cx="8166460" cy="1328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Расчет движения иглы в плоскости </a:t>
            </a:r>
            <a:r>
              <a:rPr lang="en-US" i="1" dirty="0" smtClean="0"/>
              <a:t>Oxy</a:t>
            </a:r>
            <a:r>
              <a:rPr lang="ru-RU" i="1" dirty="0" smtClean="0"/>
              <a:t>, </a:t>
            </a:r>
            <a:r>
              <a:rPr lang="ru-RU" dirty="0" smtClean="0"/>
              <a:t>деформация иглы в зависимости от поступательного движения;</a:t>
            </a:r>
          </a:p>
          <a:p>
            <a:r>
              <a:rPr lang="ru-RU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81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985129"/>
            <a:ext cx="8092080" cy="3890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/>
              <a:t>Дополнительные подзадачи, повышающие точность решения:</a:t>
            </a: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движение иглы через материалы различной плотности различной (кожа, мышцы, орган);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влияние сил, создаваемых тканью при деформации на поверхность иглы;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силы трения при внедрении иглы в ткань;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83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 </a:t>
            </a:r>
            <a:r>
              <a:rPr lang="ru-RU" sz="2000" b="1" dirty="0" smtClean="0">
                <a:solidFill>
                  <a:srgbClr val="003399"/>
                </a:solidFill>
              </a:rPr>
              <a:t>Постановка </a:t>
            </a:r>
            <a:r>
              <a:rPr lang="ru-RU" sz="2000" b="1" dirty="0">
                <a:solidFill>
                  <a:srgbClr val="003399"/>
                </a:solidFill>
              </a:rPr>
              <a:t>решаемой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5475" indent="-179388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§"/>
                  <a:tabLst>
                    <a:tab pos="538163" algn="l"/>
                  </a:tabLst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16033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6813" indent="-16668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i="1" dirty="0" smtClean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  <a:blipFill rotWithShape="0">
                <a:blip r:embed="rId4"/>
                <a:stretch>
                  <a:fillRect l="-1016" t="-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2557"/>
              </p:ext>
            </p:extLst>
          </p:nvPr>
        </p:nvGraphicFramePr>
        <p:xfrm>
          <a:off x="6001245" y="843558"/>
          <a:ext cx="2664296" cy="398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5" imgW="1514399" imgH="2266950" progId="Visio.Drawing.15">
                  <p:embed/>
                </p:oleObj>
              </mc:Choice>
              <mc:Fallback>
                <p:oleObj name="Visio" r:id="rId5" imgW="1514399" imgH="2266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45" y="843558"/>
                        <a:ext cx="2664296" cy="398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7595" y="3472612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5803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Модель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8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43032"/>
              </p:ext>
            </p:extLst>
          </p:nvPr>
        </p:nvGraphicFramePr>
        <p:xfrm>
          <a:off x="539552" y="915566"/>
          <a:ext cx="180512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4" imgW="1514399" imgH="2219498" progId="Visio.Drawing.15">
                  <p:embed/>
                </p:oleObj>
              </mc:Choice>
              <mc:Fallback>
                <p:oleObj name="Visio" r:id="rId4" imgW="1514399" imgH="22194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566"/>
                        <a:ext cx="180512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408"/>
              </p:ext>
            </p:extLst>
          </p:nvPr>
        </p:nvGraphicFramePr>
        <p:xfrm>
          <a:off x="3631019" y="941665"/>
          <a:ext cx="5000613" cy="2062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93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Расчет</a:t>
                      </a:r>
                      <a:r>
                        <a:rPr lang="ru-RU" sz="1200" baseline="0" dirty="0" smtClean="0"/>
                        <a:t> отклонения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Воздействие</a:t>
                      </a:r>
                      <a:r>
                        <a:rPr lang="ru-RU" sz="1200" baseline="0" dirty="0" smtClean="0"/>
                        <a:t> внешней среды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878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  <a:blipFill rotWithShape="0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  <a:blipFill rotWithShape="0"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  <a:blipFill rotWithShape="0"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217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dirty="0" smtClean="0"/>
                            <a:t>–</a:t>
                          </a:r>
                          <a:r>
                            <a:rPr lang="ru-RU" sz="1400" dirty="0" smtClean="0"/>
                            <a:t> текущая итерация моделирования</a:t>
                          </a:r>
                          <a:endParaRPr lang="ru-RU" sz="14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– </a:t>
                          </a:r>
                          <a:r>
                            <a:rPr lang="ru-RU" sz="1400" dirty="0" smtClean="0"/>
                            <a:t>плотность</a:t>
                          </a:r>
                          <a:r>
                            <a:rPr lang="ru-RU" sz="1400" baseline="0" dirty="0" smtClean="0"/>
                            <a:t>  </a:t>
                          </a:r>
                          <a:r>
                            <a:rPr lang="en-US" sz="1400" dirty="0" smtClean="0"/>
                            <a:t>– </a:t>
                          </a:r>
                          <a:r>
                            <a:rPr lang="ru-RU" sz="1400" baseline="0" dirty="0" smtClean="0"/>
                            <a:t> 1500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sz="1400" dirty="0" smtClean="0"/>
                            <a:t> – скорость движения иглы</a:t>
                          </a:r>
                          <a:r>
                            <a:rPr lang="ru-RU" sz="1400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sz="1400" dirty="0" smtClean="0"/>
                            <a:t> – длина иглы от 0 до 100 мм – изменяется с</a:t>
                          </a:r>
                          <a:r>
                            <a:rPr lang="ru-RU" sz="1400" baseline="0" dirty="0" smtClean="0"/>
                            <a:t> определённым шагом времени</a:t>
                          </a:r>
                          <a:r>
                            <a:rPr lang="ru-RU" sz="14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400" dirty="0" smtClean="0"/>
                            <a:t> – модуль Юнга</a:t>
                          </a:r>
                          <a:r>
                            <a:rPr lang="ru-RU" sz="1400" baseline="0" dirty="0" smtClean="0"/>
                            <a:t> -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22" t="-16667" r="-366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7227"/>
              </p:ext>
            </p:extLst>
          </p:nvPr>
        </p:nvGraphicFramePr>
        <p:xfrm>
          <a:off x="2619317" y="1256176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12" imgW="666627" imgH="914400" progId="">
                  <p:embed/>
                </p:oleObj>
              </mc:Choice>
              <mc:Fallback>
                <p:oleObj r:id="rId12" imgW="666627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17" y="1256176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11250"/>
              </p:ext>
            </p:extLst>
          </p:nvPr>
        </p:nvGraphicFramePr>
        <p:xfrm>
          <a:off x="539552" y="3291830"/>
          <a:ext cx="3075806" cy="17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7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662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разной плотности материла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97821655"/>
              </p:ext>
            </p:extLst>
          </p:nvPr>
        </p:nvGraphicFramePr>
        <p:xfrm>
          <a:off x="1331640" y="1491630"/>
          <a:ext cx="6624736" cy="344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891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807</Words>
  <Application>Microsoft Office PowerPoint</Application>
  <PresentationFormat>Экран (16:9)</PresentationFormat>
  <Paragraphs>137</Paragraphs>
  <Slides>13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Druzhinin_Vasily</cp:lastModifiedBy>
  <cp:revision>234</cp:revision>
  <cp:lastPrinted>2016-01-28T13:41:37Z</cp:lastPrinted>
  <dcterms:created xsi:type="dcterms:W3CDTF">2013-10-29T10:35:50Z</dcterms:created>
  <dcterms:modified xsi:type="dcterms:W3CDTF">2018-05-29T09:47:49Z</dcterms:modified>
</cp:coreProperties>
</file>