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80" r:id="rId2"/>
    <p:sldId id="281" r:id="rId3"/>
    <p:sldId id="284" r:id="rId4"/>
    <p:sldId id="291" r:id="rId5"/>
    <p:sldId id="285" r:id="rId6"/>
    <p:sldId id="286" r:id="rId7"/>
    <p:sldId id="287" r:id="rId8"/>
    <p:sldId id="288" r:id="rId9"/>
    <p:sldId id="289" r:id="rId10"/>
    <p:sldId id="290" r:id="rId11"/>
    <p:sldId id="278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2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>
      <p:cViewPr varScale="1">
        <p:scale>
          <a:sx n="69" d="100"/>
          <a:sy n="69" d="100"/>
        </p:scale>
        <p:origin x="8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6FABA-D603-46B8-94C7-F73A40963B6B}" type="datetimeFigureOut">
              <a:rPr lang="ru-RU" smtClean="0"/>
              <a:t>19.04.2018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2C539-D2AA-42BB-9DB2-01C91D0B00A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201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C539-D2AA-42BB-9DB2-01C91D0B00A3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6864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90656" cy="1470025"/>
          </a:xfrm>
        </p:spPr>
        <p:txBody>
          <a:bodyPr>
            <a:normAutofit/>
          </a:bodyPr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88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 БЕЛЫЙ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339752" y="274638"/>
            <a:ext cx="6624736" cy="706090"/>
          </a:xfrm>
        </p:spPr>
        <p:txBody>
          <a:bodyPr>
            <a:normAutofit/>
          </a:bodyPr>
          <a:lstStyle>
            <a:lvl1pPr algn="r">
              <a:defRPr sz="2800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22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339752" y="274638"/>
            <a:ext cx="6624736" cy="706090"/>
          </a:xfrm>
        </p:spPr>
        <p:txBody>
          <a:bodyPr>
            <a:normAutofit/>
          </a:bodyPr>
          <a:lstStyle>
            <a:lvl1pPr algn="r">
              <a:defRPr sz="2800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03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 СЕРЫЙ ФО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 userDrawn="1"/>
        </p:nvSpPr>
        <p:spPr>
          <a:xfrm>
            <a:off x="2339752" y="274638"/>
            <a:ext cx="6624736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Колонтитул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57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оследний кад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5436033" y="5373216"/>
            <a:ext cx="314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chemeClr val="bg1"/>
                </a:solidFill>
              </a:rPr>
              <a:t>Санкт-Петербургский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государственный</a:t>
            </a:r>
            <a:r>
              <a:rPr lang="ru-RU" baseline="0" dirty="0" smtClean="0">
                <a:solidFill>
                  <a:schemeClr val="bg1"/>
                </a:solidFill>
              </a:rPr>
              <a:t> университет</a:t>
            </a:r>
            <a:br>
              <a:rPr lang="ru-RU" baseline="0" dirty="0" smtClean="0">
                <a:solidFill>
                  <a:schemeClr val="bg1"/>
                </a:solidFill>
              </a:rPr>
            </a:br>
            <a:r>
              <a:rPr lang="en-US" b="1" baseline="0" dirty="0" smtClean="0">
                <a:solidFill>
                  <a:schemeClr val="bg1"/>
                </a:solidFill>
              </a:rPr>
              <a:t>spbu.ru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77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43867-4E32-4E2D-8739-58246E7E28D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0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5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package" Target="../embeddings/_________Microsoft_Visio1111111.vsdx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990656" cy="1470025"/>
          </a:xfrm>
        </p:spPr>
        <p:txBody>
          <a:bodyPr/>
          <a:lstStyle/>
          <a:p>
            <a:r>
              <a:rPr lang="ru-RU" dirty="0" smtClean="0"/>
              <a:t>Модель деформируемого объекта управления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444208" y="349002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Дружинин В. Г.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8" y="4293096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Научный руководитель:</a:t>
            </a:r>
          </a:p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Морозов В.А.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176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Публикации</a:t>
            </a:r>
            <a:br>
              <a:rPr lang="ru-RU" dirty="0" smtClean="0"/>
            </a:br>
            <a:r>
              <a:rPr lang="ru-RU" dirty="0" smtClean="0"/>
              <a:t>Сотрудничество с </a:t>
            </a:r>
            <a:r>
              <a:rPr lang="ru-RU" dirty="0" err="1" smtClean="0"/>
              <a:t>цнии</a:t>
            </a:r>
            <a:r>
              <a:rPr lang="ru-RU" dirty="0" smtClean="0"/>
              <a:t> </a:t>
            </a:r>
            <a:r>
              <a:rPr lang="ru-RU" dirty="0" err="1" smtClean="0"/>
              <a:t>ртк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948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11560" y="620688"/>
            <a:ext cx="7990656" cy="79208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bg1"/>
                </a:solidFill>
              </a:rPr>
              <a:t>СПАСИБО ЗА ВНИМАНИЕ!!!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44208" y="234888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Дружинин В. Г.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4088" y="3151949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Научный руководитель:</a:t>
            </a:r>
          </a:p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Морозов В.А.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061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768752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Робототехника в современной медицине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80" y="1052736"/>
            <a:ext cx="3979568" cy="1944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2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56992"/>
            <a:ext cx="4320480" cy="2880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993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768752" cy="706090"/>
          </a:xfrm>
        </p:spPr>
        <p:txBody>
          <a:bodyPr>
            <a:normAutofit/>
          </a:bodyPr>
          <a:lstStyle/>
          <a:p>
            <a:r>
              <a:rPr lang="ru-RU" dirty="0" smtClean="0"/>
              <a:t>Общая 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653136"/>
            <a:ext cx="8784976" cy="1656184"/>
          </a:xfrm>
        </p:spPr>
        <p:txBody>
          <a:bodyPr>
            <a:normAutofit/>
          </a:bodyPr>
          <a:lstStyle/>
          <a:p>
            <a:pPr lvl="0"/>
            <a:r>
              <a:rPr lang="ru-RU" sz="2400" dirty="0" smtClean="0"/>
              <a:t>Расчет движения иглы в плоскости </a:t>
            </a:r>
            <a:r>
              <a:rPr lang="en-US" sz="2400" i="1" dirty="0" smtClean="0"/>
              <a:t>Oxy</a:t>
            </a:r>
            <a:r>
              <a:rPr lang="ru-RU" sz="2400" i="1" dirty="0" smtClean="0"/>
              <a:t>, </a:t>
            </a:r>
            <a:r>
              <a:rPr lang="ru-RU" sz="2400" dirty="0" smtClean="0"/>
              <a:t>деформация иглы в зависимости от поступательного движения;</a:t>
            </a:r>
          </a:p>
          <a:p>
            <a:pPr lvl="0"/>
            <a:r>
              <a:rPr lang="ru-RU" sz="2400" dirty="0" smtClean="0"/>
              <a:t>Расчет движения иглы в трехмерном пространстве в зависимости от вращательного и поступательного движения;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3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68760"/>
            <a:ext cx="4896544" cy="230425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79512" y="1275725"/>
            <a:ext cx="38884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000" i="1" baseline="-25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ru-RU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сила, действующая на кончик иглы;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i="1" dirty="0" err="1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000" i="1" baseline="-25000" dirty="0" err="1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000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ru-RU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сила трения, возникающая при движении иглы внутри ткани;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w</a:t>
            </a:r>
            <a:r>
              <a:rPr lang="ru-RU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ru-RU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) – </a:t>
            </a:r>
            <a:r>
              <a:rPr lang="ru-RU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распределенная нагрузка (сила, которую оказывает ткань на поверхность иглы).</a:t>
            </a:r>
            <a:endParaRPr lang="ru-RU" sz="20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05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768752" cy="706090"/>
          </a:xfrm>
        </p:spPr>
        <p:txBody>
          <a:bodyPr>
            <a:normAutofit/>
          </a:bodyPr>
          <a:lstStyle/>
          <a:p>
            <a:r>
              <a:rPr lang="ru-RU" dirty="0" smtClean="0"/>
              <a:t>Общая 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5129"/>
            <a:ext cx="8784976" cy="4433081"/>
          </a:xfrm>
        </p:spPr>
        <p:txBody>
          <a:bodyPr>
            <a:noAutofit/>
          </a:bodyPr>
          <a:lstStyle/>
          <a:p>
            <a:pPr marL="0" lvl="0" indent="0">
              <a:lnSpc>
                <a:spcPct val="114000"/>
              </a:lnSpc>
              <a:buNone/>
            </a:pPr>
            <a:r>
              <a:rPr lang="ru-RU" sz="2400" dirty="0" smtClean="0"/>
              <a:t>Дополнительные подзадачи повышающие точность решения:</a:t>
            </a:r>
            <a:endParaRPr lang="en-US" sz="2400" dirty="0" smtClean="0"/>
          </a:p>
          <a:p>
            <a:pPr lvl="0">
              <a:lnSpc>
                <a:spcPct val="114000"/>
              </a:lnSpc>
            </a:pPr>
            <a:r>
              <a:rPr lang="ru-RU" sz="2400" dirty="0" smtClean="0"/>
              <a:t>Моделирование </a:t>
            </a:r>
            <a:r>
              <a:rPr lang="ru-RU" sz="2400" dirty="0"/>
              <a:t>процесса прокола, получение изгиба иглы перед внедрением ее в вязкоупругие ткани (нагрузка и разгрузка иглы в процессе прокола);</a:t>
            </a:r>
          </a:p>
          <a:p>
            <a:pPr lvl="0">
              <a:lnSpc>
                <a:spcPct val="114000"/>
              </a:lnSpc>
            </a:pPr>
            <a:r>
              <a:rPr lang="ru-RU" sz="2400" dirty="0"/>
              <a:t>Моделирование движение иглы через материалы различной плотности различной (кожа, мышцы, орган);</a:t>
            </a:r>
          </a:p>
          <a:p>
            <a:pPr lvl="0">
              <a:lnSpc>
                <a:spcPct val="114000"/>
              </a:lnSpc>
            </a:pPr>
            <a:r>
              <a:rPr lang="ru-RU" sz="2400" dirty="0"/>
              <a:t>Моделирование влияние сил, создаваемых тканью при деформации на поверхность иглы;</a:t>
            </a:r>
          </a:p>
          <a:p>
            <a:pPr lvl="0">
              <a:lnSpc>
                <a:spcPct val="114000"/>
              </a:lnSpc>
            </a:pPr>
            <a:r>
              <a:rPr lang="ru-RU" sz="2400" dirty="0"/>
              <a:t>Моделирование силы трения при внедрении иглы в вязкоупругие ткани;</a:t>
            </a:r>
          </a:p>
          <a:p>
            <a:pPr lvl="0">
              <a:lnSpc>
                <a:spcPct val="114000"/>
              </a:lnSpc>
            </a:pPr>
            <a:r>
              <a:rPr lang="ru-RU" sz="2400" dirty="0"/>
              <a:t>Моделирование деформации вязкоупругих тканей.</a:t>
            </a:r>
          </a:p>
          <a:p>
            <a:pPr marL="0" indent="0">
              <a:lnSpc>
                <a:spcPct val="114000"/>
              </a:lnSpc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662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768752" cy="706090"/>
          </a:xfrm>
        </p:spPr>
        <p:txBody>
          <a:bodyPr>
            <a:normAutofit/>
          </a:bodyPr>
          <a:lstStyle/>
          <a:p>
            <a:r>
              <a:rPr lang="ru-RU" dirty="0" smtClean="0"/>
              <a:t>Частная постановка задачи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2372" y="1357165"/>
                <a:ext cx="4042792" cy="2764903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2000" i="1" dirty="0"/>
                  <a:t>F</a:t>
                </a:r>
                <a:r>
                  <a:rPr lang="ru-RU" sz="2000" i="1" dirty="0"/>
                  <a:t> – </a:t>
                </a:r>
                <a:r>
                  <a:rPr lang="ru-RU" sz="2000" dirty="0"/>
                  <a:t>сила, действующая на кончик иглы;</a:t>
                </a:r>
              </a:p>
              <a:p>
                <a:pPr lvl="0"/>
                <a:r>
                  <a:rPr lang="en-US" sz="2000" i="1" dirty="0"/>
                  <a:t>v</a:t>
                </a:r>
                <a:r>
                  <a:rPr lang="ru-RU" sz="2000" i="1" dirty="0"/>
                  <a:t> –</a:t>
                </a:r>
                <a:r>
                  <a:rPr lang="ru-RU" sz="2000" dirty="0"/>
                  <a:t> скорость движения иглы в вязкоупругих тканях;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sz="2000" dirty="0"/>
                  <a:t>угол наклона острия иглы;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sz="2000" dirty="0"/>
                  <a:t>угол под которым действует сила.</a:t>
                </a:r>
              </a:p>
              <a:p>
                <a:endParaRPr lang="ru-RU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372" y="1357165"/>
                <a:ext cx="4042792" cy="2764903"/>
              </a:xfrm>
              <a:blipFill rotWithShape="0">
                <a:blip r:embed="rId3"/>
                <a:stretch>
                  <a:fillRect l="-1357" t="-1325" r="-21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83768" y="15659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18436"/>
              </p:ext>
            </p:extLst>
          </p:nvPr>
        </p:nvGraphicFramePr>
        <p:xfrm>
          <a:off x="4742656" y="1268760"/>
          <a:ext cx="4221832" cy="2808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4" imgW="2304913" imgH="1533698" progId="Visio.Drawing.15">
                  <p:embed/>
                </p:oleObj>
              </mc:Choice>
              <mc:Fallback>
                <p:oleObj r:id="rId4" imgW="2304913" imgH="153369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2656" y="1268760"/>
                        <a:ext cx="4221832" cy="28081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611560" y="4662095"/>
            <a:ext cx="81420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 smtClean="0"/>
              <a:t>Постановка задачи</a:t>
            </a:r>
            <a:r>
              <a:rPr lang="en-US" sz="2000" dirty="0" smtClean="0"/>
              <a:t>:</a:t>
            </a:r>
          </a:p>
          <a:p>
            <a:pPr lvl="0"/>
            <a:r>
              <a:rPr lang="ru-RU" sz="2000" dirty="0" smtClean="0"/>
              <a:t>Расчет </a:t>
            </a:r>
            <a:r>
              <a:rPr lang="ru-RU" sz="2000" dirty="0"/>
              <a:t>движения иглы в плоскости </a:t>
            </a:r>
            <a:r>
              <a:rPr lang="en-US" sz="2000" i="1" dirty="0"/>
              <a:t>Oxy</a:t>
            </a:r>
            <a:r>
              <a:rPr lang="ru-RU" sz="2000" i="1" dirty="0"/>
              <a:t>, </a:t>
            </a:r>
            <a:r>
              <a:rPr lang="ru-RU" sz="2000" dirty="0"/>
              <a:t>деформация иглы в зависимости от поступательного движения;</a:t>
            </a:r>
          </a:p>
        </p:txBody>
      </p:sp>
    </p:spTree>
    <p:extLst>
      <p:ext uri="{BB962C8B-B14F-4D97-AF65-F5344CB8AC3E}">
        <p14:creationId xmlns:p14="http://schemas.microsoft.com/office/powerpoint/2010/main" val="156715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деформации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856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моделирования</a:t>
            </a:r>
            <a:br>
              <a:rPr lang="ru-RU" dirty="0" smtClean="0"/>
            </a:br>
            <a:r>
              <a:rPr lang="ru-RU" dirty="0" smtClean="0"/>
              <a:t>сравнение с экспериментом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379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Эксперимент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057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47137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2016_01_SPbU_template_4x3_ру</Template>
  <TotalTime>147</TotalTime>
  <Words>248</Words>
  <Application>Microsoft Office PowerPoint</Application>
  <PresentationFormat>Экран (4:3)</PresentationFormat>
  <Paragraphs>44</Paragraphs>
  <Slides>11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Symbol</vt:lpstr>
      <vt:lpstr>Тема Office</vt:lpstr>
      <vt:lpstr>Visio.Drawing.15</vt:lpstr>
      <vt:lpstr>Модель деформируемого объекта управления</vt:lpstr>
      <vt:lpstr>Робототехника в современной медицине</vt:lpstr>
      <vt:lpstr>Общая постановка задачи</vt:lpstr>
      <vt:lpstr>Общая постановка задачи</vt:lpstr>
      <vt:lpstr>Частная постановка задачи</vt:lpstr>
      <vt:lpstr>Модель деформации</vt:lpstr>
      <vt:lpstr>Результаты моделирования сравнение с экспериментом</vt:lpstr>
      <vt:lpstr>Эксперимент</vt:lpstr>
      <vt:lpstr>ВЫводы</vt:lpstr>
      <vt:lpstr>Публикации Сотрудничество с цнии ртк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деформируемого объекта управления</dc:title>
  <dc:creator>User</dc:creator>
  <cp:lastModifiedBy>User</cp:lastModifiedBy>
  <cp:revision>10</cp:revision>
  <dcterms:created xsi:type="dcterms:W3CDTF">2018-04-19T17:59:03Z</dcterms:created>
  <dcterms:modified xsi:type="dcterms:W3CDTF">2018-04-19T20:29:25Z</dcterms:modified>
</cp:coreProperties>
</file>