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80" r:id="rId2"/>
    <p:sldId id="281" r:id="rId3"/>
    <p:sldId id="294" r:id="rId4"/>
    <p:sldId id="295" r:id="rId5"/>
    <p:sldId id="284" r:id="rId6"/>
    <p:sldId id="291" r:id="rId7"/>
    <p:sldId id="285" r:id="rId8"/>
    <p:sldId id="286" r:id="rId9"/>
    <p:sldId id="293" r:id="rId10"/>
    <p:sldId id="287" r:id="rId11"/>
    <p:sldId id="288" r:id="rId12"/>
    <p:sldId id="292" r:id="rId13"/>
    <p:sldId id="289" r:id="rId14"/>
    <p:sldId id="27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4660"/>
  </p:normalViewPr>
  <p:slideViewPr>
    <p:cSldViewPr>
      <p:cViewPr varScale="1">
        <p:scale>
          <a:sx n="109" d="100"/>
          <a:sy n="109" d="100"/>
        </p:scale>
        <p:origin x="129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/>
              <a:t>Отклонение иглы в зависимости от скорости при различной плотности материала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1500 кг/м3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E25-4459-ACD3-6EA86BD5A999}"/>
            </c:ext>
          </c:extLst>
        </c:ser>
        <c:ser>
          <c:idx val="1"/>
          <c:order val="1"/>
          <c:tx>
            <c:v>1100 кг/м3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Лист1!$F$64:$F$73</c:f>
              <c:numCache>
                <c:formatCode>0.000</c:formatCode>
                <c:ptCount val="10"/>
                <c:pt idx="0">
                  <c:v>2.6834709055307708E-2</c:v>
                </c:pt>
                <c:pt idx="1">
                  <c:v>0.10733883622123103</c:v>
                </c:pt>
                <c:pt idx="2">
                  <c:v>0.24151238149775911</c:v>
                </c:pt>
                <c:pt idx="3">
                  <c:v>0.42935534488492411</c:v>
                </c:pt>
                <c:pt idx="4">
                  <c:v>0.67086772638273295</c:v>
                </c:pt>
                <c:pt idx="5">
                  <c:v>0.966049525991035</c:v>
                </c:pt>
                <c:pt idx="6">
                  <c:v>1.3149007437100699</c:v>
                </c:pt>
                <c:pt idx="7">
                  <c:v>1.7174213795396891</c:v>
                </c:pt>
                <c:pt idx="8">
                  <c:v>2.1736114334798686</c:v>
                </c:pt>
                <c:pt idx="9">
                  <c:v>2.6834709055309309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E25-4459-ACD3-6EA86BD5A999}"/>
            </c:ext>
          </c:extLst>
        </c:ser>
        <c:ser>
          <c:idx val="2"/>
          <c:order val="2"/>
          <c:tx>
            <c:v>900 кг/м3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Лист1!$H$64:$H$73</c:f>
              <c:numCache>
                <c:formatCode>0.000</c:formatCode>
                <c:ptCount val="10"/>
                <c:pt idx="0">
                  <c:v>2.1955671045252197E-2</c:v>
                </c:pt>
                <c:pt idx="1">
                  <c:v>8.7822684181008998E-2</c:v>
                </c:pt>
                <c:pt idx="2">
                  <c:v>0.19760103940725701</c:v>
                </c:pt>
                <c:pt idx="3">
                  <c:v>0.35129073672403599</c:v>
                </c:pt>
                <c:pt idx="4">
                  <c:v>0.54889177613131923</c:v>
                </c:pt>
                <c:pt idx="5">
                  <c:v>0.79040415762902905</c:v>
                </c:pt>
                <c:pt idx="6">
                  <c:v>1.0758278812173998</c:v>
                </c:pt>
                <c:pt idx="7">
                  <c:v>1.40516294689614</c:v>
                </c:pt>
                <c:pt idx="8">
                  <c:v>1.77840935466551</c:v>
                </c:pt>
                <c:pt idx="9">
                  <c:v>2.1955671045252791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E25-4459-ACD3-6EA86BD5A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705456"/>
        <c:axId val="302705848"/>
      </c:scatterChart>
      <c:valAx>
        <c:axId val="302705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Скорость, мм/с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2705848"/>
        <c:crosses val="autoZero"/>
        <c:crossBetween val="midCat"/>
      </c:valAx>
      <c:valAx>
        <c:axId val="302705848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Отклонение, мм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27054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aseline="0" dirty="0"/>
              <a:t>Отклонение иглы в зависимости от  скорости при различных углах острия</a:t>
            </a:r>
            <a:endParaRPr lang="ru-RU" sz="1800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30 градусов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Лист1!$C$49:$C$58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Лист1!$D$49:$D$58</c:f>
              <c:numCache>
                <c:formatCode>0.000</c:formatCode>
                <c:ptCount val="10"/>
                <c:pt idx="0">
                  <c:v>2.5875006470093321E-2</c:v>
                </c:pt>
                <c:pt idx="1">
                  <c:v>0.10350002588037302</c:v>
                </c:pt>
                <c:pt idx="2">
                  <c:v>0.23287505823082993</c:v>
                </c:pt>
                <c:pt idx="3">
                  <c:v>0.41400010352149302</c:v>
                </c:pt>
                <c:pt idx="4">
                  <c:v>0.64687516175232773</c:v>
                </c:pt>
                <c:pt idx="5">
                  <c:v>0.93150023292332118</c:v>
                </c:pt>
                <c:pt idx="6">
                  <c:v>1.2678753170346091</c:v>
                </c:pt>
                <c:pt idx="7">
                  <c:v>1.6560004140859701</c:v>
                </c:pt>
                <c:pt idx="8">
                  <c:v>2.0958755240775191</c:v>
                </c:pt>
                <c:pt idx="9">
                  <c:v>2.5875006470093118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A9E-42A7-9B6E-C9283844DF8F}"/>
            </c:ext>
          </c:extLst>
        </c:ser>
        <c:ser>
          <c:idx val="1"/>
          <c:order val="1"/>
          <c:tx>
            <c:v>45  градусов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A9E-42A7-9B6E-C9283844DF8F}"/>
            </c:ext>
          </c:extLst>
        </c:ser>
        <c:ser>
          <c:idx val="2"/>
          <c:order val="2"/>
          <c:tx>
            <c:v>60 градусов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Лист1!$C$81:$C$90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Лист1!$D$81:$D$90</c:f>
              <c:numCache>
                <c:formatCode>0.000</c:formatCode>
                <c:ptCount val="10"/>
                <c:pt idx="0">
                  <c:v>4.4816825850438946E-2</c:v>
                </c:pt>
                <c:pt idx="1">
                  <c:v>0.17926730340175606</c:v>
                </c:pt>
                <c:pt idx="2">
                  <c:v>0.40335143265391993</c:v>
                </c:pt>
                <c:pt idx="3">
                  <c:v>0.71706921360702225</c:v>
                </c:pt>
                <c:pt idx="4">
                  <c:v>1.1204206462609299</c:v>
                </c:pt>
                <c:pt idx="5">
                  <c:v>1.6134057306156799</c:v>
                </c:pt>
                <c:pt idx="6">
                  <c:v>2.1960244666714601</c:v>
                </c:pt>
                <c:pt idx="7">
                  <c:v>2.868276854428089</c:v>
                </c:pt>
                <c:pt idx="8">
                  <c:v>3.6301628938851191</c:v>
                </c:pt>
                <c:pt idx="9">
                  <c:v>4.4816825850437034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A9E-42A7-9B6E-C9283844D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706632"/>
        <c:axId val="302707024"/>
      </c:scatterChart>
      <c:valAx>
        <c:axId val="302706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2707024"/>
        <c:crosses val="autoZero"/>
        <c:crossBetween val="midCat"/>
      </c:valAx>
      <c:valAx>
        <c:axId val="302707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/>
                  <a:t>Отклонение,</a:t>
                </a:r>
                <a:r>
                  <a:rPr lang="ru-RU" sz="1400" baseline="0" dirty="0"/>
                  <a:t> мм</a:t>
                </a:r>
                <a:endParaRPr lang="ru-RU" sz="14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27066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Эксперимент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Лист1!$C$4:$C$13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Лист1!$D$4:$D$13</c:f>
              <c:numCache>
                <c:formatCode>General</c:formatCode>
                <c:ptCount val="10"/>
                <c:pt idx="0">
                  <c:v>0.1</c:v>
                </c:pt>
                <c:pt idx="1">
                  <c:v>0.16</c:v>
                </c:pt>
                <c:pt idx="2">
                  <c:v>0.24000000000000005</c:v>
                </c:pt>
                <c:pt idx="3">
                  <c:v>0.39000000000000012</c:v>
                </c:pt>
                <c:pt idx="4">
                  <c:v>0.62000000000000022</c:v>
                </c:pt>
                <c:pt idx="5">
                  <c:v>0.93</c:v>
                </c:pt>
                <c:pt idx="6">
                  <c:v>1.44</c:v>
                </c:pt>
                <c:pt idx="7">
                  <c:v>2.2000000000000002</c:v>
                </c:pt>
                <c:pt idx="8">
                  <c:v>3.3</c:v>
                </c:pt>
                <c:pt idx="9">
                  <c:v>4.9400000000000004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CB9-4964-8F69-919FF85D19B2}"/>
            </c:ext>
          </c:extLst>
        </c:ser>
        <c:ser>
          <c:idx val="1"/>
          <c:order val="1"/>
          <c:tx>
            <c:v>Модель 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CB9-4964-8F69-919FF85D1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707808"/>
        <c:axId val="302708200"/>
      </c:scatterChart>
      <c:valAx>
        <c:axId val="302707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2708200"/>
        <c:crosses val="autoZero"/>
        <c:crossBetween val="midCat"/>
      </c:valAx>
      <c:valAx>
        <c:axId val="302708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/>
                  <a:t>Отклонение,</a:t>
                </a:r>
                <a:r>
                  <a:rPr lang="ru-RU" sz="1400" baseline="0" dirty="0"/>
                  <a:t> мм</a:t>
                </a:r>
                <a:endParaRPr lang="ru-RU" sz="14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27078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pPr/>
              <a:t>24.04.2019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C539-D2AA-42BB-9DB2-01C91D0B00A3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86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90656" cy="1470025"/>
          </a:xfrm>
        </p:spPr>
        <p:txBody>
          <a:bodyPr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88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 БЕЛ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03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 СЕРЫЙ ФО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 userDrawn="1"/>
        </p:nvSpPr>
        <p:spPr>
          <a:xfrm>
            <a:off x="2339752" y="274638"/>
            <a:ext cx="6624736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Колонтитул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57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оследний кад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436033" y="5373216"/>
            <a:ext cx="314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Санкт-Петербургский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государственный</a:t>
            </a:r>
            <a:r>
              <a:rPr lang="ru-RU" baseline="0" dirty="0">
                <a:solidFill>
                  <a:schemeClr val="bg1"/>
                </a:solidFill>
              </a:rPr>
              <a:t> университет</a:t>
            </a:r>
            <a:br>
              <a:rPr lang="ru-RU" baseline="0" dirty="0">
                <a:solidFill>
                  <a:schemeClr val="bg1"/>
                </a:solidFill>
              </a:rPr>
            </a:br>
            <a:r>
              <a:rPr lang="en-US" b="1" baseline="0" dirty="0">
                <a:solidFill>
                  <a:schemeClr val="bg1"/>
                </a:solidFill>
              </a:rPr>
              <a:t>spbu.ru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2.emf"/><Relationship Id="rId4" Type="http://schemas.openxmlformats.org/officeDocument/2006/relationships/package" Target="../embeddings/_________Microsoft_Visio111.vsd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_________Microsoft_Visio222.vsdx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0.png"/><Relationship Id="rId11" Type="http://schemas.openxmlformats.org/officeDocument/2006/relationships/package" Target="../embeddings/_________Microsoft_Visio333.vsdx"/><Relationship Id="rId5" Type="http://schemas.openxmlformats.org/officeDocument/2006/relationships/image" Target="../media/image18.png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990656" cy="1470025"/>
          </a:xfrm>
        </p:spPr>
        <p:txBody>
          <a:bodyPr>
            <a:normAutofit fontScale="90000"/>
          </a:bodyPr>
          <a:lstStyle/>
          <a:p>
            <a:r>
              <a:rPr lang="ru-BY" dirty="0"/>
              <a:t>ОПИСАНИЕ ОТКЛОНЕНИЯ МЕДИЦИНСКОЙ ИГЛЫ ПРИ ПРОВЕДЕ</a:t>
            </a:r>
            <a:r>
              <a:rPr lang="ru-RU" dirty="0"/>
              <a:t>Н</a:t>
            </a:r>
            <a:r>
              <a:rPr lang="ru-BY" dirty="0"/>
              <a:t>И</a:t>
            </a:r>
            <a:r>
              <a:rPr lang="ru-RU" dirty="0"/>
              <a:t>И</a:t>
            </a:r>
            <a:r>
              <a:rPr lang="ru-BY" dirty="0"/>
              <a:t> </a:t>
            </a:r>
            <a:r>
              <a:rPr lang="ru-RU" dirty="0"/>
              <a:t>О</a:t>
            </a:r>
            <a:r>
              <a:rPr lang="ru-BY" dirty="0"/>
              <a:t>П</a:t>
            </a:r>
            <a:r>
              <a:rPr lang="ru-RU" dirty="0"/>
              <a:t>Е</a:t>
            </a:r>
            <a:r>
              <a:rPr lang="ru-BY" dirty="0"/>
              <a:t>Р</a:t>
            </a:r>
            <a:r>
              <a:rPr lang="ru-RU" dirty="0"/>
              <a:t>А</a:t>
            </a:r>
            <a:r>
              <a:rPr lang="ru-BY" dirty="0"/>
              <a:t>Ц</a:t>
            </a:r>
            <a:r>
              <a:rPr lang="ru-RU" dirty="0"/>
              <a:t>И</a:t>
            </a:r>
            <a:r>
              <a:rPr lang="ru-BY"/>
              <a:t>Й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444208" y="349002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solidFill>
                  <a:schemeClr val="bg1"/>
                </a:solidFill>
              </a:rPr>
              <a:t>Дружинин В. Г.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4293096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solidFill>
                  <a:schemeClr val="bg1"/>
                </a:solidFill>
              </a:rPr>
              <a:t>Научный руководитель:</a:t>
            </a:r>
          </a:p>
          <a:p>
            <a:pPr algn="r"/>
            <a:r>
              <a:rPr lang="ru-RU" sz="2400" dirty="0" err="1">
                <a:solidFill>
                  <a:schemeClr val="bg1"/>
                </a:solidFill>
              </a:rPr>
              <a:t>д.ф-м.н</a:t>
            </a:r>
            <a:r>
              <a:rPr lang="ru-RU" sz="2400" dirty="0">
                <a:solidFill>
                  <a:schemeClr val="bg1"/>
                </a:solidFill>
              </a:rPr>
              <a:t> Морозов В.А.</a:t>
            </a:r>
          </a:p>
        </p:txBody>
      </p:sp>
    </p:spTree>
    <p:extLst>
      <p:ext uri="{BB962C8B-B14F-4D97-AF65-F5344CB8AC3E}">
        <p14:creationId xmlns:p14="http://schemas.microsoft.com/office/powerpoint/2010/main" val="100017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Результаты Моделирования при разном угле острия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10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932917703"/>
              </p:ext>
            </p:extLst>
          </p:nvPr>
        </p:nvGraphicFramePr>
        <p:xfrm>
          <a:off x="395536" y="1628800"/>
          <a:ext cx="853814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39552" y="1196752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Плотность материала  </a:t>
            </a:r>
            <a:r>
              <a:rPr lang="en-US" dirty="0"/>
              <a:t>– </a:t>
            </a:r>
            <a:r>
              <a:rPr lang="ru-RU" dirty="0"/>
              <a:t> 1500 </a:t>
            </a:r>
            <a:r>
              <a:rPr lang="ru-RU" dirty="0">
                <a:solidFill>
                  <a:schemeClr val="dk1"/>
                </a:solidFill>
              </a:rPr>
              <a:t>кг/м</a:t>
            </a:r>
            <a:r>
              <a:rPr lang="ru-RU" baseline="30000" dirty="0">
                <a:solidFill>
                  <a:schemeClr val="dk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0379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1760" y="1048980"/>
            <a:ext cx="6732240" cy="36004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419872" y="4649381"/>
            <a:ext cx="61926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УПИ – устройство перемещения игл</a:t>
            </a: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Угол острия иглы  - 45 градусов</a:t>
            </a: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Плотность материала </a:t>
            </a:r>
            <a:r>
              <a:rPr lang="ru-RU" sz="2000" dirty="0"/>
              <a:t>1500 </a:t>
            </a:r>
            <a:r>
              <a:rPr lang="ru-RU" sz="2000" dirty="0">
                <a:solidFill>
                  <a:schemeClr val="dk1"/>
                </a:solidFill>
              </a:rPr>
              <a:t>кг/м</a:t>
            </a:r>
            <a:r>
              <a:rPr lang="ru-RU" sz="2000" baseline="30000" dirty="0">
                <a:solidFill>
                  <a:schemeClr val="dk1"/>
                </a:solidFill>
              </a:rPr>
              <a:t>3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512" y="1071550"/>
            <a:ext cx="4320480" cy="2957413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496" y="4028964"/>
            <a:ext cx="4464496" cy="22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7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Результаты моделирования</a:t>
            </a:r>
            <a:br>
              <a:rPr lang="ru-RU" dirty="0"/>
            </a:br>
            <a:r>
              <a:rPr lang="ru-RU" dirty="0"/>
              <a:t>сравнение с экспериментом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12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3914226382"/>
              </p:ext>
            </p:extLst>
          </p:nvPr>
        </p:nvGraphicFramePr>
        <p:xfrm>
          <a:off x="251520" y="1772816"/>
          <a:ext cx="868632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95536" y="118954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Плотность материала  </a:t>
            </a:r>
            <a:r>
              <a:rPr lang="en-US" dirty="0"/>
              <a:t>– </a:t>
            </a:r>
            <a:r>
              <a:rPr lang="ru-RU" dirty="0"/>
              <a:t> 1500 </a:t>
            </a:r>
            <a:r>
              <a:rPr lang="ru-RU" dirty="0">
                <a:solidFill>
                  <a:schemeClr val="dk1"/>
                </a:solidFill>
              </a:rPr>
              <a:t>кг/м</a:t>
            </a:r>
            <a:r>
              <a:rPr lang="ru-RU" baseline="30000" dirty="0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300192" y="118954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18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844824"/>
            <a:ext cx="86546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Разработана модель, описывающая отклонение иглы при движении в тканях человека в реальном времени</a:t>
            </a:r>
            <a:r>
              <a:rPr lang="en-US" dirty="0"/>
              <a:t>;</a:t>
            </a:r>
            <a:endParaRPr lang="ru-RU" dirty="0"/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С помощь разработанной модели проведено моделирование движения иглы при различных начальных параметрах;</a:t>
            </a:r>
          </a:p>
          <a:p>
            <a:pPr algn="just"/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 результате сравнения экспериментальных данных и результатов моделирования было показано, что данная модель после доработки, может быть использована для корректировки робототехнического комплекса </a:t>
            </a:r>
          </a:p>
        </p:txBody>
      </p:sp>
    </p:spTree>
    <p:extLst>
      <p:ext uri="{BB962C8B-B14F-4D97-AF65-F5344CB8AC3E}">
        <p14:creationId xmlns:p14="http://schemas.microsoft.com/office/powerpoint/2010/main" val="3504713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11560" y="620688"/>
            <a:ext cx="7990656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</a:rPr>
              <a:t>СПАСИБО ЗА ВНИМАНИЕ!!!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44208" y="20515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solidFill>
                  <a:schemeClr val="bg1"/>
                </a:solidFill>
              </a:rPr>
              <a:t>Дружинин В. Г.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60032" y="3429000"/>
            <a:ext cx="3987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solidFill>
                  <a:schemeClr val="bg1"/>
                </a:solidFill>
              </a:rPr>
              <a:t>Научный руководитель:</a:t>
            </a:r>
          </a:p>
          <a:p>
            <a:pPr algn="r"/>
            <a:r>
              <a:rPr lang="ru-RU" sz="2400" dirty="0" err="1">
                <a:solidFill>
                  <a:schemeClr val="bg1"/>
                </a:solidFill>
              </a:rPr>
              <a:t>д.ф-м.н</a:t>
            </a:r>
            <a:r>
              <a:rPr lang="ru-RU" sz="2400" dirty="0">
                <a:solidFill>
                  <a:schemeClr val="bg1"/>
                </a:solidFill>
              </a:rPr>
              <a:t>. Морозов В.А.</a:t>
            </a:r>
          </a:p>
        </p:txBody>
      </p:sp>
    </p:spTree>
    <p:extLst>
      <p:ext uri="{BB962C8B-B14F-4D97-AF65-F5344CB8AC3E}">
        <p14:creationId xmlns:p14="http://schemas.microsoft.com/office/powerpoint/2010/main" val="143006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Робототехника в современной медицине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80" y="1052736"/>
            <a:ext cx="3979568" cy="194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40968"/>
            <a:ext cx="4320480" cy="288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993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14" y="1088007"/>
            <a:ext cx="8820472" cy="3241826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4088" y="4235130"/>
            <a:ext cx="3248025" cy="21621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528" y="4437112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Из-за несимметричности кончика иглы, при ее движении в тканях человека она будет отклоняться от  прямолинейного движения</a:t>
            </a:r>
          </a:p>
        </p:txBody>
      </p:sp>
    </p:spTree>
    <p:extLst>
      <p:ext uri="{BB962C8B-B14F-4D97-AF65-F5344CB8AC3E}">
        <p14:creationId xmlns:p14="http://schemas.microsoft.com/office/powerpoint/2010/main" val="112988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управления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479" y="2034414"/>
            <a:ext cx="5946452" cy="1809790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436096" y="4175197"/>
            <a:ext cx="3052029" cy="77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Движение по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заданной траектории</a:t>
            </a:r>
          </a:p>
        </p:txBody>
      </p:sp>
      <p:sp>
        <p:nvSpPr>
          <p:cNvPr id="8" name="Выноска со стрелкой вправо 7"/>
          <p:cNvSpPr/>
          <p:nvPr/>
        </p:nvSpPr>
        <p:spPr>
          <a:xfrm>
            <a:off x="1115616" y="4082210"/>
            <a:ext cx="4015681" cy="83884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95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Поступательное движение,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</a:rPr>
              <a:t>Вращательное движение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341235" y="5182338"/>
            <a:ext cx="3456384" cy="853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Поступательное движение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Вращательное движение</a:t>
            </a:r>
          </a:p>
        </p:txBody>
      </p:sp>
      <p:sp>
        <p:nvSpPr>
          <p:cNvPr id="10" name="Выноска со стрелкой вправо 9"/>
          <p:cNvSpPr/>
          <p:nvPr/>
        </p:nvSpPr>
        <p:spPr>
          <a:xfrm>
            <a:off x="1115616" y="5306346"/>
            <a:ext cx="4044367" cy="80599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789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Заданная траектория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36922" y="1150077"/>
            <a:ext cx="8727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Цель: </a:t>
            </a:r>
            <a:r>
              <a:rPr lang="ru-RU" dirty="0"/>
              <a:t>расчёт и прогнозирование отклонения иглы от прямолинейного движения при перемещении иглы в мягких тканях пациента в режиме реального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317366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/>
              <a:t>Общая 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911011"/>
            <a:ext cx="8784976" cy="1656184"/>
          </a:xfrm>
        </p:spPr>
        <p:txBody>
          <a:bodyPr>
            <a:normAutofit/>
          </a:bodyPr>
          <a:lstStyle/>
          <a:p>
            <a:pPr lvl="0"/>
            <a:r>
              <a:rPr lang="ru-RU" sz="2400" dirty="0"/>
              <a:t>Расчет движения иглы в плоскости </a:t>
            </a:r>
            <a:r>
              <a:rPr lang="en-US" sz="2400" i="1" dirty="0"/>
              <a:t>Oxy</a:t>
            </a:r>
            <a:r>
              <a:rPr lang="ru-RU" sz="2400" i="1" dirty="0"/>
              <a:t>, </a:t>
            </a:r>
            <a:r>
              <a:rPr lang="ru-RU" sz="2400" dirty="0"/>
              <a:t>деформация иглы в зависимости от поступательного движения;</a:t>
            </a:r>
          </a:p>
          <a:p>
            <a:pPr lvl="0"/>
            <a:r>
              <a:rPr lang="ru-RU" sz="2400" dirty="0"/>
              <a:t>Расчет движения иглы в трехмерном пространстве в зависимости от вращательного и поступательного движения;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68760"/>
            <a:ext cx="4896544" cy="23042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79512" y="1275725"/>
            <a:ext cx="388843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i="1" baseline="-25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сила, действующая на кончик иглы;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i="1" baseline="-25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сила трения, возникающая при движении иглы внутри ткани;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–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распределенная нагрузка (сила, которую оказывает ткань на поверхность иглы).</a:t>
            </a:r>
            <a:endParaRPr lang="en-US" sz="20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 err="1"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i="1" baseline="-25000" dirty="0" err="1">
                <a:ea typeface="Calibri" panose="020F0502020204030204" pitchFamily="34" charset="0"/>
                <a:cs typeface="Arial" panose="020B0604020202020204" pitchFamily="34" charset="0"/>
              </a:rPr>
              <a:t>needle</a:t>
            </a:r>
            <a:r>
              <a:rPr lang="en-US" sz="2000" i="1" dirty="0">
                <a:ea typeface="Calibri" panose="020F0502020204030204" pitchFamily="34" charset="0"/>
                <a:cs typeface="Arial" panose="020B0604020202020204" pitchFamily="34" charset="0"/>
              </a:rPr>
              <a:t>  - </a:t>
            </a:r>
            <a:r>
              <a:rPr lang="ru-RU" sz="2000" dirty="0">
                <a:ea typeface="Calibri" panose="020F0502020204030204" pitchFamily="34" charset="0"/>
                <a:cs typeface="Arial" panose="020B0604020202020204" pitchFamily="34" charset="0"/>
              </a:rPr>
              <a:t>сила с которой внедряется игла.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81125" y="3610335"/>
                <a:ext cx="3470181" cy="452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𝑛𝑒𝑒𝑑𝑙𝑒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125" y="3610335"/>
                <a:ext cx="3470181" cy="4522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05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/>
              <a:t>Общая 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5129"/>
            <a:ext cx="8784976" cy="4433081"/>
          </a:xfrm>
        </p:spPr>
        <p:txBody>
          <a:bodyPr>
            <a:noAutofit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lang="ru-RU" sz="2400" dirty="0"/>
              <a:t>Дополнительные подзадачи, повышающие точность решения:</a:t>
            </a:r>
            <a:endParaRPr lang="en-US" sz="2400" dirty="0"/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процесса прокола, получение изгиба иглы перед внедрением ее в ткани (нагрузка и разгрузка иглы в процессе прокола);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движение иглы через материалы различной плотности различной (кожа, мышцы, орган);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влияние сил, создаваемых тканью при деформации на поверхность иглы;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силы трения при внедрении иглы в ткань;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деформации ткани человека.</a:t>
            </a:r>
          </a:p>
          <a:p>
            <a:pPr marL="0" indent="0">
              <a:lnSpc>
                <a:spcPct val="114000"/>
              </a:lnSpc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62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/>
              <a:t> постановка решаемой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2372" y="1357165"/>
                <a:ext cx="4042792" cy="3007939"/>
              </a:xfrm>
            </p:spPr>
            <p:txBody>
              <a:bodyPr>
                <a:normAutofit lnSpcReduction="10000"/>
              </a:bodyPr>
              <a:lstStyle/>
              <a:p>
                <a:pPr lvl="0"/>
                <a:r>
                  <a:rPr lang="en-US" sz="2000" i="1" dirty="0"/>
                  <a:t>F</a:t>
                </a:r>
                <a:r>
                  <a:rPr lang="ru-RU" sz="2000" i="1" dirty="0"/>
                  <a:t> – </a:t>
                </a:r>
                <a:r>
                  <a:rPr lang="ru-RU" sz="2000" dirty="0"/>
                  <a:t>сила, действующая на кончик иглы;</a:t>
                </a:r>
              </a:p>
              <a:p>
                <a:pPr lvl="0"/>
                <a:r>
                  <a:rPr lang="en-US" sz="2000" i="1" dirty="0"/>
                  <a:t>v</a:t>
                </a:r>
                <a:r>
                  <a:rPr lang="ru-RU" sz="2000" i="1" dirty="0"/>
                  <a:t> –</a:t>
                </a:r>
                <a:r>
                  <a:rPr lang="ru-RU" sz="2000" dirty="0"/>
                  <a:t> скорость движения иглы в тканях человека;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наклона острия иглы;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под которым действует сила.</a:t>
                </a:r>
              </a:p>
              <a:p>
                <a:r>
                  <a:rPr lang="en-US" sz="2000" i="1" dirty="0" err="1">
                    <a:ea typeface="Calibri" panose="020F050202020403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2000" i="1" baseline="-25000" dirty="0" err="1">
                    <a:ea typeface="Calibri" panose="020F0502020204030204" pitchFamily="34" charset="0"/>
                    <a:cs typeface="Arial" panose="020B0604020202020204" pitchFamily="34" charset="0"/>
                  </a:rPr>
                  <a:t>needle</a:t>
                </a:r>
                <a:r>
                  <a:rPr lang="en-US" sz="2000" i="1" dirty="0">
                    <a:ea typeface="Calibri" panose="020F0502020204030204" pitchFamily="34" charset="0"/>
                    <a:cs typeface="Arial" panose="020B0604020202020204" pitchFamily="34" charset="0"/>
                  </a:rPr>
                  <a:t>  - </a:t>
                </a:r>
                <a:r>
                  <a:rPr lang="ru-RU" sz="2000" dirty="0">
                    <a:ea typeface="Calibri" panose="020F0502020204030204" pitchFamily="34" charset="0"/>
                    <a:cs typeface="Arial" panose="020B0604020202020204" pitchFamily="34" charset="0"/>
                  </a:rPr>
                  <a:t>сила с которой внедряется игла.</a:t>
                </a:r>
              </a:p>
              <a:p>
                <a:pPr lvl="0"/>
                <a:endParaRPr lang="ru-RU" sz="2000" dirty="0"/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372" y="1357165"/>
                <a:ext cx="4042792" cy="3007939"/>
              </a:xfrm>
              <a:blipFill>
                <a:blip r:embed="rId3"/>
                <a:stretch>
                  <a:fillRect l="-1357" t="-2231" r="-22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83768" y="15659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67542" y="5076860"/>
            <a:ext cx="51845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/>
              <a:t>Постановка задачи</a:t>
            </a:r>
            <a:r>
              <a:rPr lang="en-US" sz="2000" dirty="0"/>
              <a:t>:</a:t>
            </a:r>
          </a:p>
          <a:p>
            <a:pPr lvl="0"/>
            <a:r>
              <a:rPr lang="ru-RU" sz="2000" dirty="0"/>
              <a:t>Расчет движения иглы в плоскости </a:t>
            </a:r>
            <a:r>
              <a:rPr lang="en-US" sz="2000" i="1" dirty="0"/>
              <a:t>Oxy</a:t>
            </a:r>
            <a:r>
              <a:rPr lang="ru-RU" sz="2000" i="1" dirty="0"/>
              <a:t>, </a:t>
            </a:r>
            <a:r>
              <a:rPr lang="ru-RU" sz="2000" dirty="0"/>
              <a:t>отклонение  иглы в зависимости от движения (увеличения </a:t>
            </a:r>
            <a:r>
              <a:rPr lang="en-US" sz="2000" i="1" dirty="0"/>
              <a:t>l(t)</a:t>
            </a:r>
            <a:r>
              <a:rPr lang="ru-RU" sz="2000" dirty="0"/>
              <a:t>);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03930" y="1287731"/>
            <a:ext cx="11789724" cy="47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5652120" y="987231"/>
            <a:ext cx="117773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835879"/>
              </p:ext>
            </p:extLst>
          </p:nvPr>
        </p:nvGraphicFramePr>
        <p:xfrm>
          <a:off x="5652119" y="987232"/>
          <a:ext cx="3412469" cy="510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Visio" r:id="rId4" imgW="1514399" imgH="2266950" progId="Visio.Drawing.15">
                  <p:embed/>
                </p:oleObj>
              </mc:Choice>
              <mc:Fallback>
                <p:oleObj name="Visio" r:id="rId4" imgW="1514399" imgH="2266950" progId="Visio.Drawing.15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19" y="987232"/>
                        <a:ext cx="3412469" cy="510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62371" y="4365104"/>
                <a:ext cx="1900777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𝑛𝑒𝑒𝑑𝑙𝑒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71" y="4365104"/>
                <a:ext cx="1900777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15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281097"/>
            <a:ext cx="6624736" cy="706090"/>
          </a:xfrm>
        </p:spPr>
        <p:txBody>
          <a:bodyPr/>
          <a:lstStyle/>
          <a:p>
            <a:r>
              <a:rPr lang="ru-RU" dirty="0"/>
              <a:t>Модель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197984"/>
              </p:ext>
            </p:extLst>
          </p:nvPr>
        </p:nvGraphicFramePr>
        <p:xfrm>
          <a:off x="3958538" y="1018383"/>
          <a:ext cx="5000613" cy="25824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0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38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Расчет</a:t>
                      </a:r>
                      <a:r>
                        <a:rPr lang="ru-RU" sz="1400" baseline="0" dirty="0"/>
                        <a:t> отклонения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Воздействие</a:t>
                      </a:r>
                      <a:r>
                        <a:rPr lang="ru-RU" sz="1400" baseline="0" dirty="0"/>
                        <a:t> внешней среды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0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137917" y="1328567"/>
                <a:ext cx="2429436" cy="760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        (1)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917" y="1328567"/>
                <a:ext cx="2429436" cy="7609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4117445" y="1970874"/>
                <a:ext cx="24258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445" y="1970874"/>
                <a:ext cx="2425892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520085" y="1502416"/>
                <a:ext cx="240171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ru-RU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085" y="1502416"/>
                <a:ext cx="2401719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6536130" y="2676471"/>
                <a:ext cx="2401718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(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130" y="2676471"/>
                <a:ext cx="2401718" cy="390748"/>
              </a:xfrm>
              <a:prstGeom prst="rect">
                <a:avLst/>
              </a:prstGeom>
              <a:blipFill rotWithShape="0">
                <a:blip r:embed="rId6"/>
                <a:stretch>
                  <a:fillRect r="-761" b="-9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23528" y="30672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2078515"/>
                  </p:ext>
                </p:extLst>
              </p:nvPr>
            </p:nvGraphicFramePr>
            <p:xfrm>
              <a:off x="3949463" y="3631157"/>
              <a:ext cx="5036438" cy="29153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364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41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80022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ru-RU" i="1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/>
                            <a:t>–</a:t>
                          </a:r>
                          <a:r>
                            <a:rPr lang="ru-RU" dirty="0"/>
                            <a:t> текущая итерация моделирования</a:t>
                          </a:r>
                          <a:endParaRPr lang="ru-RU" i="1" dirty="0"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/>
                            <a:t> – </a:t>
                          </a:r>
                          <a:r>
                            <a:rPr lang="ru-RU" dirty="0"/>
                            <a:t>плотность</a:t>
                          </a:r>
                          <a:r>
                            <a:rPr lang="ru-RU" baseline="0" dirty="0"/>
                            <a:t>  </a:t>
                          </a:r>
                          <a:r>
                            <a:rPr lang="en-US" dirty="0"/>
                            <a:t>– </a:t>
                          </a:r>
                          <a:r>
                            <a:rPr lang="ru-RU" baseline="0" dirty="0"/>
                            <a:t> 1500 </a:t>
                          </a:r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кг/м</a:t>
                          </a:r>
                          <a:r>
                            <a:rPr lang="ru-RU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ru-RU" dirty="0"/>
                            <a:t> – скорость движения иглы</a:t>
                          </a:r>
                          <a:r>
                            <a:rPr lang="ru-RU" baseline="0" dirty="0"/>
                            <a:t>  - от 3 до 30 мм/с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2/3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где </a:t>
                          </a:r>
                          <a14:m>
                            <m:oMath xmlns:m="http://schemas.openxmlformats.org/officeDocument/2006/math"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 </m:t>
                              </m:r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объем тела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ru-RU" dirty="0"/>
                            <a:t> – длина иглы от 0 до 100 мм – изменяется с</a:t>
                          </a:r>
                          <a:r>
                            <a:rPr lang="ru-RU" baseline="0" dirty="0"/>
                            <a:t> определённым шагом времени</a:t>
                          </a:r>
                          <a:r>
                            <a:rPr lang="ru-RU" dirty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dirty="0"/>
                            <a:t> – модуль Юнга</a:t>
                          </a:r>
                          <a:r>
                            <a:rPr lang="ru-RU" baseline="0" dirty="0"/>
                            <a:t> - </a:t>
                          </a:r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2.0·10</a:t>
                          </a:r>
                          <a:r>
                            <a:rPr lang="ru-RU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  </a:t>
                          </a:r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н/м</a:t>
                          </a:r>
                          <a:r>
                            <a:rPr lang="ru-RU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r>
                                <a:rPr lang="ru-RU" sz="1800" b="0" i="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− </m:t>
                              </m:r>
                            </m:oMath>
                          </a14:m>
                          <a:r>
                            <a:rPr lang="ru-RU" dirty="0"/>
                            <a:t>модуль толщина</a:t>
                          </a:r>
                          <a:r>
                            <a:rPr lang="ru-RU" baseline="0" dirty="0"/>
                            <a:t> стенки иглы – 0.1 мм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  <m:r>
                                <a:rPr lang="en-US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</m:oMath>
                          </a14:m>
                          <a:r>
                            <a:rPr lang="ru-RU" i="0" baseline="0" dirty="0"/>
                            <a:t>диаметр среднего сечения иглы – 0.9 мм</a:t>
                          </a:r>
                          <a:endParaRPr lang="ru-RU" i="1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2078515"/>
                  </p:ext>
                </p:extLst>
              </p:nvPr>
            </p:nvGraphicFramePr>
            <p:xfrm>
              <a:off x="3949463" y="3631157"/>
              <a:ext cx="5036438" cy="29153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3643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258002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121" t="-13443" r="-242" b="-3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Rectangle 5"/>
          <p:cNvSpPr>
            <a:spLocks noChangeArrowheads="1"/>
          </p:cNvSpPr>
          <p:nvPr/>
        </p:nvSpPr>
        <p:spPr bwMode="auto">
          <a:xfrm flipV="1">
            <a:off x="6536129" y="4840749"/>
            <a:ext cx="55748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401247"/>
              </p:ext>
            </p:extLst>
          </p:nvPr>
        </p:nvGraphicFramePr>
        <p:xfrm>
          <a:off x="3210249" y="2503620"/>
          <a:ext cx="575935" cy="794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" r:id="rId8" imgW="666627" imgH="914400" progId="">
                  <p:embed/>
                </p:oleObj>
              </mc:Choice>
              <mc:Fallback>
                <p:oleObj r:id="rId8" imgW="666627" imgH="914400" progId="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0249" y="2503620"/>
                        <a:ext cx="575935" cy="794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59230"/>
              </p:ext>
            </p:extLst>
          </p:nvPr>
        </p:nvGraphicFramePr>
        <p:xfrm>
          <a:off x="41768" y="4525478"/>
          <a:ext cx="3744416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ysClr val="windowText" lastClr="000000"/>
                          </a:solidFill>
                        </a:rPr>
                        <a:t>Линейная скорость,</a:t>
                      </a:r>
                      <a:r>
                        <a:rPr lang="ru-RU" sz="1400" baseline="0" dirty="0">
                          <a:solidFill>
                            <a:sysClr val="windowText" lastClr="000000"/>
                          </a:solidFill>
                        </a:rPr>
                        <a:t> мм/с</a:t>
                      </a:r>
                      <a:endParaRPr lang="ru-RU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ysClr val="windowText" lastClr="000000"/>
                          </a:solidFill>
                        </a:rPr>
                        <a:t>Шаг времени, с</a:t>
                      </a:r>
                      <a:r>
                        <a:rPr lang="ru-RU" sz="14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ru-RU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3,33·10</a:t>
                      </a:r>
                      <a:r>
                        <a:rPr lang="ru-RU" sz="1600" baseline="30000" dirty="0">
                          <a:solidFill>
                            <a:sysClr val="windowText" lastClr="000000"/>
                          </a:solidFill>
                          <a:effectLst/>
                        </a:rPr>
                        <a:t>-6</a:t>
                      </a:r>
                      <a:endParaRPr lang="ru-RU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ru-RU" sz="16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6,67·10</a:t>
                      </a:r>
                      <a:r>
                        <a:rPr lang="ru-RU" sz="1600" baseline="30000" dirty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24</a:t>
                      </a:r>
                      <a:endParaRPr lang="ru-RU" sz="16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4,17·10</a:t>
                      </a:r>
                      <a:r>
                        <a:rPr lang="ru-RU" sz="1600" baseline="30000" dirty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30</a:t>
                      </a:r>
                      <a:endParaRPr lang="ru-RU" sz="16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3,34·10</a:t>
                      </a:r>
                      <a:r>
                        <a:rPr lang="ru-RU" sz="1600" baseline="30000" dirty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74"/>
          <p:cNvSpPr>
            <a:spLocks noChangeArrowheads="1"/>
          </p:cNvSpPr>
          <p:nvPr/>
        </p:nvSpPr>
        <p:spPr bwMode="auto">
          <a:xfrm>
            <a:off x="543754" y="909009"/>
            <a:ext cx="75493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973272" y="2617205"/>
                <a:ext cx="2506199" cy="869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272" y="2617205"/>
                <a:ext cx="2506199" cy="8690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08"/>
          <p:cNvSpPr>
            <a:spLocks noChangeArrowheads="1"/>
          </p:cNvSpPr>
          <p:nvPr/>
        </p:nvSpPr>
        <p:spPr bwMode="auto">
          <a:xfrm flipV="1">
            <a:off x="772673" y="620227"/>
            <a:ext cx="87227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150210"/>
              </p:ext>
            </p:extLst>
          </p:nvPr>
        </p:nvGraphicFramePr>
        <p:xfrm>
          <a:off x="457569" y="1052276"/>
          <a:ext cx="2560816" cy="3473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" name="Visio" r:id="rId11" imgW="1514399" imgH="2219498" progId="Visio.Drawing.15">
                  <p:embed/>
                </p:oleObj>
              </mc:Choice>
              <mc:Fallback>
                <p:oleObj name="Visio" r:id="rId11" imgW="1514399" imgH="2219498" progId="Visio.Drawing.15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69" y="1052276"/>
                        <a:ext cx="2560816" cy="34732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56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Результаты Моделирования при разной плотности материла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9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4108512707"/>
              </p:ext>
            </p:extLst>
          </p:nvPr>
        </p:nvGraphicFramePr>
        <p:xfrm>
          <a:off x="467544" y="1628800"/>
          <a:ext cx="792088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539552" y="1196752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1371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2016_01_SPbU_template_4x3_ру</Template>
  <TotalTime>2717</TotalTime>
  <Words>653</Words>
  <Application>Microsoft Office PowerPoint</Application>
  <PresentationFormat>Экран (4:3)</PresentationFormat>
  <Paragraphs>109</Paragraphs>
  <Slides>14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Symbol</vt:lpstr>
      <vt:lpstr>Times New Roman</vt:lpstr>
      <vt:lpstr>Тема Office</vt:lpstr>
      <vt:lpstr>Visio</vt:lpstr>
      <vt:lpstr>ОПИСАНИЕ ОТКЛОНЕНИЯ МЕДИЦИНСКОЙ ИГЛЫ ПРИ ПРОВЕДЕНИИ ОПЕРАЦИЙ </vt:lpstr>
      <vt:lpstr>Робототехника в современной медицине</vt:lpstr>
      <vt:lpstr>Операция</vt:lpstr>
      <vt:lpstr>Цель управления</vt:lpstr>
      <vt:lpstr>Общая постановка задачи</vt:lpstr>
      <vt:lpstr>Общая постановка задачи</vt:lpstr>
      <vt:lpstr> постановка решаемой задачи</vt:lpstr>
      <vt:lpstr>Модель</vt:lpstr>
      <vt:lpstr>Результаты Моделирования при разной плотности материла</vt:lpstr>
      <vt:lpstr>Результаты Моделирования при разном угле острия</vt:lpstr>
      <vt:lpstr>Эксперимент</vt:lpstr>
      <vt:lpstr>Результаты моделирования сравнение с экспериментом</vt:lpstr>
      <vt:lpstr>Выводы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деформируемого объекта управления</dc:title>
  <dc:creator>User</dc:creator>
  <cp:lastModifiedBy>Vasily Druzhinin</cp:lastModifiedBy>
  <cp:revision>81</cp:revision>
  <dcterms:created xsi:type="dcterms:W3CDTF">2018-04-19T17:59:03Z</dcterms:created>
  <dcterms:modified xsi:type="dcterms:W3CDTF">2019-04-25T07:33:23Z</dcterms:modified>
</cp:coreProperties>
</file>