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292" r:id="rId14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pos="2880">
          <p15:clr>
            <a:srgbClr val="A4A3A4"/>
          </p15:clr>
        </p15:guide>
        <p15:guide id="3" pos="431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  <p15:guide id="6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4" autoAdjust="0"/>
    <p:restoredTop sz="77423" autoAdjust="0"/>
  </p:normalViewPr>
  <p:slideViewPr>
    <p:cSldViewPr showGuides="1">
      <p:cViewPr varScale="1">
        <p:scale>
          <a:sx n="124" d="100"/>
          <a:sy n="124" d="100"/>
        </p:scale>
        <p:origin x="1542" y="102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layout>
        <c:manualLayout>
          <c:xMode val="edge"/>
          <c:yMode val="edge"/>
          <c:x val="0.1304919924356230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754920"/>
        <c:axId val="245445824"/>
      </c:scatterChart>
      <c:valAx>
        <c:axId val="245754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445824"/>
        <c:crosses val="autoZero"/>
        <c:crossBetween val="midCat"/>
      </c:valAx>
      <c:valAx>
        <c:axId val="245445824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754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386120"/>
        <c:axId val="245507016"/>
      </c:scatterChart>
      <c:valAx>
        <c:axId val="245386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507016"/>
        <c:crosses val="autoZero"/>
        <c:crossBetween val="midCat"/>
      </c:valAx>
      <c:valAx>
        <c:axId val="24550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386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690760"/>
        <c:axId val="245691144"/>
      </c:scatterChart>
      <c:valAx>
        <c:axId val="245690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691144"/>
        <c:crosses val="autoZero"/>
        <c:crossBetween val="midCat"/>
      </c:valAx>
      <c:valAx>
        <c:axId val="245691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690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50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4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95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1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6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</a:t>
            </a:r>
            <a:r>
              <a:rPr lang="en-US" dirty="0" smtClean="0"/>
              <a:t>T,N</a:t>
            </a:r>
            <a:r>
              <a:rPr lang="ru-RU" dirty="0" smtClean="0"/>
              <a:t>– тангенциальная и перерезывающая силы;</a:t>
            </a:r>
            <a:r>
              <a:rPr lang="en-US" dirty="0" smtClean="0"/>
              <a:t> M</a:t>
            </a:r>
            <a:r>
              <a:rPr lang="ru-RU" dirty="0" smtClean="0"/>
              <a:t> – изгибающий момент;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Pn</a:t>
            </a:r>
            <a:r>
              <a:rPr lang="ru-RU" dirty="0" smtClean="0"/>
              <a:t>– тангенциальная и нормальная компоненты распределенной нагрузки; </a:t>
            </a:r>
            <a:r>
              <a:rPr lang="en-US" dirty="0" smtClean="0"/>
              <a:t>A </a:t>
            </a:r>
            <a:r>
              <a:rPr lang="ru-RU" dirty="0" smtClean="0"/>
              <a:t>– параметр Ламе; </a:t>
            </a:r>
            <a:r>
              <a:rPr lang="en-US" dirty="0" smtClean="0"/>
              <a:t>R(a)</a:t>
            </a:r>
            <a:r>
              <a:rPr lang="ru-RU" dirty="0" smtClean="0"/>
              <a:t> – радиус  кривизны стержня.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ru-RU" dirty="0" smtClean="0"/>
              <a:t> и </a:t>
            </a:r>
            <a:r>
              <a:rPr lang="en-US" dirty="0" smtClean="0"/>
              <a:t>G </a:t>
            </a:r>
            <a:r>
              <a:rPr lang="ru-RU" dirty="0" smtClean="0"/>
              <a:t>– жесткости на растяжение и изгиб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5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3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5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3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2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80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0368-00B8-4017-863A-6ABC361B8C22}" type="datetime1">
              <a:rPr lang="ru-RU" smtClean="0"/>
              <a:t>29.05.2018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41A-D213-4A1F-A319-B8CDF0038E0C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FBCC-1D47-4103-A4CF-04153C48D428}" type="datetime1">
              <a:rPr lang="ru-RU" smtClean="0"/>
              <a:t>29.05.2018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88C1-89F8-4F33-9222-94C9FFAFC368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EFCC-B0E1-4F30-AEE7-11053420714B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54E7-EB1F-4D6A-9946-28F93AB8D68F}" type="datetime1">
              <a:rPr lang="ru-RU" smtClean="0"/>
              <a:t>29.05.2018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_________Microsoft_Visio111111111.vsdx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package" Target="../embeddings/_________Microsoft_Visio233333333.vsdx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0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11" Type="http://schemas.openxmlformats.org/officeDocument/2006/relationships/image" Target="../media/image190.png"/><Relationship Id="rId5" Type="http://schemas.openxmlformats.org/officeDocument/2006/relationships/package" Target="../embeddings/_________Microsoft_Visio322222222.vsdx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0.png"/><Relationship Id="rId1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61577" y="915566"/>
            <a:ext cx="6570663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Модель, описывающая отклонение инъекционной иглы при движении в тканях человека</a:t>
            </a: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разном угле острия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0432" y="312678"/>
            <a:ext cx="50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54434435"/>
              </p:ext>
            </p:extLst>
          </p:nvPr>
        </p:nvGraphicFramePr>
        <p:xfrm>
          <a:off x="1043608" y="1327378"/>
          <a:ext cx="7241996" cy="359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6450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сравнение </a:t>
            </a:r>
            <a:r>
              <a:rPr lang="ru-RU" sz="2000" b="1" dirty="0">
                <a:solidFill>
                  <a:srgbClr val="003399"/>
                </a:solidFill>
              </a:rPr>
              <a:t>с экспериментом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87574"/>
            <a:ext cx="366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Плотность материала  </a:t>
            </a:r>
            <a:r>
              <a:rPr lang="en-US" dirty="0" smtClean="0"/>
              <a:t>– </a:t>
            </a:r>
            <a:r>
              <a:rPr lang="ru-RU" dirty="0" smtClean="0"/>
              <a:t> 1500 </a:t>
            </a:r>
            <a:r>
              <a:rPr lang="ru-RU" dirty="0" smtClean="0">
                <a:solidFill>
                  <a:schemeClr val="dk1"/>
                </a:solidFill>
              </a:rPr>
              <a:t>кг/м</a:t>
            </a:r>
            <a:r>
              <a:rPr lang="ru-RU" baseline="30000" dirty="0" smtClean="0">
                <a:solidFill>
                  <a:schemeClr val="dk1"/>
                </a:solidFill>
              </a:rPr>
              <a:t>3</a:t>
            </a:r>
            <a:endParaRPr lang="ru-RU" baseline="30000" dirty="0">
              <a:solidFill>
                <a:schemeClr val="dk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40152" y="987574"/>
            <a:ext cx="254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772329946"/>
              </p:ext>
            </p:extLst>
          </p:nvPr>
        </p:nvGraphicFramePr>
        <p:xfrm>
          <a:off x="827584" y="1275606"/>
          <a:ext cx="7246168" cy="3737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4063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Выводы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48458" y="1275606"/>
            <a:ext cx="7567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Разработана модель, описывающая отклонение иглы при движении в тканях человека в реальном времени</a:t>
            </a:r>
            <a:r>
              <a:rPr lang="en-US" dirty="0"/>
              <a:t>;</a:t>
            </a:r>
            <a:endParaRPr lang="ru-RU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4309998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Робототехника в современной медицине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2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539750" y="915988"/>
            <a:ext cx="7920038" cy="3743325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ПНИЭР по теме: </a:t>
            </a:r>
            <a:r>
              <a:rPr lang="ru-RU" sz="1400" dirty="0" smtClean="0">
                <a:latin typeface="Arial" charset="0"/>
                <a:cs typeface="Arial" charset="0"/>
              </a:rPr>
              <a:t>исследование </a:t>
            </a:r>
            <a:r>
              <a:rPr lang="ru-RU" sz="1400" dirty="0">
                <a:latin typeface="Arial" charset="0"/>
                <a:cs typeface="Arial" charset="0"/>
              </a:rPr>
              <a:t>принципов построения и создания робототехнических </a:t>
            </a:r>
            <a:r>
              <a:rPr lang="ru-RU" sz="1400" dirty="0" smtClean="0">
                <a:latin typeface="Arial" charset="0"/>
                <a:cs typeface="Arial" charset="0"/>
              </a:rPr>
              <a:t>средств </a:t>
            </a:r>
            <a:r>
              <a:rPr lang="ru-RU" sz="1400" dirty="0">
                <a:latin typeface="Arial" charset="0"/>
                <a:cs typeface="Arial" charset="0"/>
              </a:rPr>
              <a:t>доставки радионуклидных микроисточников в опухолевую </a:t>
            </a:r>
            <a:r>
              <a:rPr lang="ru-RU" sz="1400" dirty="0" smtClean="0">
                <a:latin typeface="Arial" charset="0"/>
                <a:cs typeface="Arial" charset="0"/>
              </a:rPr>
              <a:t>область </a:t>
            </a:r>
            <a:r>
              <a:rPr lang="ru-RU" sz="1400" dirty="0">
                <a:latin typeface="Arial" charset="0"/>
                <a:cs typeface="Arial" charset="0"/>
              </a:rPr>
              <a:t>при </a:t>
            </a:r>
            <a:r>
              <a:rPr lang="ru-RU" sz="1400" dirty="0" smtClean="0">
                <a:latin typeface="Arial" charset="0"/>
                <a:cs typeface="Arial" charset="0"/>
              </a:rPr>
              <a:t>операциях брахитерапии.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u-RU" sz="1400" b="1" dirty="0">
                <a:latin typeface="Arial" charset="0"/>
                <a:cs typeface="Arial" charset="0"/>
              </a:rPr>
              <a:t>Срок реализации проекта: </a:t>
            </a:r>
            <a:r>
              <a:rPr lang="ru-RU" sz="1400" dirty="0" smtClean="0">
                <a:latin typeface="Arial" charset="0"/>
                <a:cs typeface="Arial" charset="0"/>
              </a:rPr>
              <a:t>17.06.2014-31.12.2016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Основные задачи проекта: </a:t>
            </a:r>
            <a:endParaRPr lang="ru-RU" sz="1400" b="1" dirty="0">
              <a:latin typeface="Arial" charset="0"/>
              <a:cs typeface="Arial" charset="0"/>
            </a:endParaRP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подходов к созданию роботизированной системы для проведения манипуляций по введению радионуклидных микроисточников в опухолевую область с минимальной травматичностью для пациента.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Разработка математической модели движения кончика иглы в теле пациента по линейной и криволинейной траекториям.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алгоритмов функционирования макета роботизированной системы.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Изготовление макета роботизированной системы.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b="1" dirty="0" smtClean="0">
                <a:latin typeface="Arial" charset="0"/>
                <a:cs typeface="Arial" charset="0"/>
              </a:rPr>
              <a:t>Проведение экспериментальных исследований по перемещению иглы по линейной криволинейной траекториям.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r>
              <a:rPr lang="ru-RU" sz="1400" dirty="0" smtClean="0">
                <a:latin typeface="Arial" charset="0"/>
                <a:cs typeface="Arial" charset="0"/>
              </a:rPr>
              <a:t>Разработка проекта ТЗ на ОКР</a:t>
            </a:r>
          </a:p>
          <a:p>
            <a:pPr marL="285750" indent="-285750" algn="just" fontAlgn="auto">
              <a:spcAft>
                <a:spcPts val="0"/>
              </a:spcAft>
              <a:buFontTx/>
              <a:buChar char="-"/>
              <a:defRPr/>
            </a:pPr>
            <a:endParaRPr lang="ru-RU" sz="1400" dirty="0" smtClean="0">
              <a:latin typeface="Arial" charset="0"/>
              <a:cs typeface="Arial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Результаты мат. моделирования и экспериментальных исследований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3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74" y="2842108"/>
            <a:ext cx="3146558" cy="144016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9693" y="911198"/>
            <a:ext cx="3146558" cy="173256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11198"/>
            <a:ext cx="282949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27" y="2707396"/>
            <a:ext cx="4008599" cy="5439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3259684"/>
            <a:ext cx="1945285" cy="2188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774" y="3475881"/>
            <a:ext cx="1616968" cy="4689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201" y="3878355"/>
            <a:ext cx="1790700" cy="4191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661" y="4265285"/>
            <a:ext cx="2733675" cy="3143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817" y="4500561"/>
            <a:ext cx="2822777" cy="3995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9189" y="3322986"/>
            <a:ext cx="1313707" cy="5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98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Цель управления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68" y="987574"/>
            <a:ext cx="6450508" cy="196319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18" y="3225498"/>
            <a:ext cx="3679526" cy="775344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245884" y="3225498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заданной траектории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870" y="4017586"/>
            <a:ext cx="3675974" cy="734304"/>
          </a:xfrm>
          <a:prstGeom prst="rect">
            <a:avLst/>
          </a:prstGeom>
        </p:spPr>
      </p:pic>
      <p:sp>
        <p:nvSpPr>
          <p:cNvPr id="14" name="Объект 2"/>
          <p:cNvSpPr txBox="1">
            <a:spLocks/>
          </p:cNvSpPr>
          <p:nvPr/>
        </p:nvSpPr>
        <p:spPr>
          <a:xfrm>
            <a:off x="5227807" y="4026289"/>
            <a:ext cx="3052029" cy="7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Вращательное движение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5357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5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3" y="987575"/>
            <a:ext cx="4288476" cy="20162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981" y="987575"/>
            <a:ext cx="3888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dirty="0" smtClean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i="1" dirty="0" smtClean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dirty="0" smtClean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/>
          <p:cNvSpPr txBox="1">
            <a:spLocks/>
          </p:cNvSpPr>
          <p:nvPr/>
        </p:nvSpPr>
        <p:spPr>
          <a:xfrm>
            <a:off x="497429" y="3619129"/>
            <a:ext cx="8166460" cy="13288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Расчет движения иглы в плоскости </a:t>
            </a:r>
            <a:r>
              <a:rPr lang="en-US" i="1" dirty="0" smtClean="0"/>
              <a:t>Oxy</a:t>
            </a:r>
            <a:r>
              <a:rPr lang="ru-RU" i="1" dirty="0" smtClean="0"/>
              <a:t>, </a:t>
            </a:r>
            <a:r>
              <a:rPr lang="ru-RU" dirty="0" smtClean="0"/>
              <a:t>деформация иглы в зависимости от поступательного движения;</a:t>
            </a:r>
          </a:p>
          <a:p>
            <a:r>
              <a:rPr lang="ru-RU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0817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985129"/>
            <a:ext cx="8092080" cy="3890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r>
              <a:rPr lang="ru-RU" sz="2000" dirty="0" smtClean="0"/>
              <a:t>Дополнительные подзадачи, повышающие точность решения:</a:t>
            </a: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процесса прокола, получение изгиба иглы перед внедрением ее в ткани (нагрузка и разгрузка иглы в процессе прокола);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движение иглы через материалы различной плотности различной (кожа, мышцы, орган);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влияние сил, создаваемых тканью при деформации на поверхность иглы;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силы трения при внедрении иглы в ткань;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деформации ткани человека.</a:t>
            </a:r>
          </a:p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18833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 </a:t>
            </a:r>
            <a:r>
              <a:rPr lang="ru-RU" sz="2000" b="1" dirty="0" smtClean="0">
                <a:solidFill>
                  <a:srgbClr val="003399"/>
                </a:solidFill>
              </a:rPr>
              <a:t>Постановка </a:t>
            </a:r>
            <a:r>
              <a:rPr lang="ru-RU" sz="2000" b="1" dirty="0">
                <a:solidFill>
                  <a:srgbClr val="003399"/>
                </a:solidFill>
              </a:rPr>
              <a:t>решаемой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q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5475" indent="-179388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§"/>
                  <a:tabLst>
                    <a:tab pos="538163" algn="l"/>
                  </a:tabLst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8525" indent="-16033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66813" indent="-16668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i="1" dirty="0" smtClean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</a:t>
                </a:r>
                <a:r>
                  <a:rPr lang="ru-RU" sz="2000" dirty="0" smtClean="0"/>
                  <a:t>тканях человека;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</a:t>
                </a:r>
                <a:r>
                  <a:rPr lang="ru-RU" sz="2000" dirty="0" smtClean="0"/>
                  <a:t>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  <a:blipFill rotWithShape="0">
                <a:blip r:embed="rId4"/>
                <a:stretch>
                  <a:fillRect l="-1016" t="-10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32557"/>
              </p:ext>
            </p:extLst>
          </p:nvPr>
        </p:nvGraphicFramePr>
        <p:xfrm>
          <a:off x="6001245" y="843558"/>
          <a:ext cx="2664296" cy="398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6" imgW="1514399" imgH="2266950" progId="Visio.Drawing.15">
                  <p:embed/>
                </p:oleObj>
              </mc:Choice>
              <mc:Fallback>
                <p:oleObj name="Visio" r:id="rId6" imgW="1514399" imgH="2266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45" y="843558"/>
                        <a:ext cx="2664296" cy="3986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87595" y="3472612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167844" y="3147814"/>
                <a:ext cx="190077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44" y="3147814"/>
                <a:ext cx="1900777" cy="5064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8035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Модель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8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43032"/>
              </p:ext>
            </p:extLst>
          </p:nvPr>
        </p:nvGraphicFramePr>
        <p:xfrm>
          <a:off x="539552" y="915566"/>
          <a:ext cx="180512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5" imgW="1514399" imgH="2219498" progId="Visio.Drawing.15">
                  <p:embed/>
                </p:oleObj>
              </mc:Choice>
              <mc:Fallback>
                <p:oleObj name="Visio" r:id="rId5" imgW="1514399" imgH="22194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5566"/>
                        <a:ext cx="1805128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804248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8408"/>
              </p:ext>
            </p:extLst>
          </p:nvPr>
        </p:nvGraphicFramePr>
        <p:xfrm>
          <a:off x="3631019" y="941665"/>
          <a:ext cx="5000613" cy="20621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93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Расчет</a:t>
                      </a:r>
                      <a:r>
                        <a:rPr lang="ru-RU" sz="1200" baseline="0" dirty="0" smtClean="0"/>
                        <a:t> отклонения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Воздействие</a:t>
                      </a:r>
                      <a:r>
                        <a:rPr lang="ru-RU" sz="1200" baseline="0" dirty="0" smtClean="0"/>
                        <a:t> внешней среды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8781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  <a:blipFill rotWithShape="0"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  <a:blipFill rotWithShape="0">
                <a:blip r:embed="rId9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  <a:blipFill rotWithShape="0"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217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dirty="0" smtClean="0"/>
                            <a:t>–</a:t>
                          </a:r>
                          <a:r>
                            <a:rPr lang="ru-RU" sz="1400" dirty="0" smtClean="0"/>
                            <a:t> текущая итерация моделирования</a:t>
                          </a:r>
                          <a:endParaRPr lang="ru-RU" sz="14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– </a:t>
                          </a:r>
                          <a:r>
                            <a:rPr lang="ru-RU" sz="1400" dirty="0" smtClean="0"/>
                            <a:t>плотность</a:t>
                          </a:r>
                          <a:r>
                            <a:rPr lang="ru-RU" sz="1400" baseline="0" dirty="0" smtClean="0"/>
                            <a:t>  </a:t>
                          </a:r>
                          <a:r>
                            <a:rPr lang="en-US" sz="1400" dirty="0" smtClean="0"/>
                            <a:t>– </a:t>
                          </a:r>
                          <a:r>
                            <a:rPr lang="ru-RU" sz="1400" baseline="0" dirty="0" smtClean="0"/>
                            <a:t> 1500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sz="1400" dirty="0" smtClean="0"/>
                            <a:t> – скорость движения иглы</a:t>
                          </a:r>
                          <a:r>
                            <a:rPr lang="ru-RU" sz="1400" baseline="0" dirty="0" smtClean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sz="1400" dirty="0" smtClean="0"/>
                            <a:t> – длина иглы от 0 до 100 мм – изменяется с</a:t>
                          </a:r>
                          <a:r>
                            <a:rPr lang="ru-RU" sz="1400" baseline="0" dirty="0" smtClean="0"/>
                            <a:t> определённым шагом времени</a:t>
                          </a:r>
                          <a:r>
                            <a:rPr lang="ru-RU" sz="1400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400" dirty="0" smtClean="0"/>
                            <a:t> – модуль Юнга</a:t>
                          </a:r>
                          <a:r>
                            <a:rPr lang="ru-RU" sz="1400" baseline="0" dirty="0" smtClean="0"/>
                            <a:t> -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22" t="-16667" r="-366" b="-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67227"/>
              </p:ext>
            </p:extLst>
          </p:nvPr>
        </p:nvGraphicFramePr>
        <p:xfrm>
          <a:off x="2619317" y="1256176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r:id="rId13" imgW="666627" imgH="914400" progId="">
                  <p:embed/>
                </p:oleObj>
              </mc:Choice>
              <mc:Fallback>
                <p:oleObj r:id="rId13" imgW="666627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17" y="1256176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11250"/>
              </p:ext>
            </p:extLst>
          </p:nvPr>
        </p:nvGraphicFramePr>
        <p:xfrm>
          <a:off x="539552" y="3291830"/>
          <a:ext cx="3075806" cy="171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4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7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6626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1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76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разной плотности материла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797821655"/>
              </p:ext>
            </p:extLst>
          </p:nvPr>
        </p:nvGraphicFramePr>
        <p:xfrm>
          <a:off x="1331640" y="1491630"/>
          <a:ext cx="6624736" cy="344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8917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763</Words>
  <Application>Microsoft Office PowerPoint</Application>
  <PresentationFormat>Экран (16:9)</PresentationFormat>
  <Paragraphs>134</Paragraphs>
  <Slides>13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User</cp:lastModifiedBy>
  <cp:revision>232</cp:revision>
  <cp:lastPrinted>2016-01-28T13:41:37Z</cp:lastPrinted>
  <dcterms:created xsi:type="dcterms:W3CDTF">2013-10-29T10:35:50Z</dcterms:created>
  <dcterms:modified xsi:type="dcterms:W3CDTF">2018-05-29T05:45:43Z</dcterms:modified>
</cp:coreProperties>
</file>