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284" r:id="rId4"/>
    <p:sldId id="291" r:id="rId5"/>
    <p:sldId id="285" r:id="rId6"/>
    <p:sldId id="286" r:id="rId7"/>
    <p:sldId id="293" r:id="rId8"/>
    <p:sldId id="287" r:id="rId9"/>
    <p:sldId id="288" r:id="rId10"/>
    <p:sldId id="292" r:id="rId11"/>
    <p:sldId id="289" r:id="rId12"/>
    <p:sldId id="278" r:id="rId13"/>
    <p:sldId id="29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0" d="100"/>
          <a:sy n="80" d="100"/>
        </p:scale>
        <p:origin x="96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ruzhinin_Vasily\Documents\My_Project\GAM\trunk\Dissertacia\MyWork\DocWork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/>
              <a:t>Отклонение </a:t>
            </a:r>
            <a:r>
              <a:rPr lang="ru-RU" sz="1800" dirty="0"/>
              <a:t>иглы в зависимости от плотности материала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1500 кг/м3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1"/>
          <c:order val="1"/>
          <c:tx>
            <c:v>1100 кг/м3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Лист1!$F$64:$F$73</c:f>
              <c:numCache>
                <c:formatCode>0.000</c:formatCode>
                <c:ptCount val="10"/>
                <c:pt idx="0">
                  <c:v>2.6834709055307705E-2</c:v>
                </c:pt>
                <c:pt idx="1">
                  <c:v>0.10733883622123101</c:v>
                </c:pt>
                <c:pt idx="2">
                  <c:v>0.24151238149775905</c:v>
                </c:pt>
                <c:pt idx="3">
                  <c:v>0.42935534488492405</c:v>
                </c:pt>
                <c:pt idx="4">
                  <c:v>0.67086772638273295</c:v>
                </c:pt>
                <c:pt idx="5">
                  <c:v>0.966049525991035</c:v>
                </c:pt>
                <c:pt idx="6">
                  <c:v>1.3149007437100699</c:v>
                </c:pt>
                <c:pt idx="7">
                  <c:v>1.7174213795396895</c:v>
                </c:pt>
                <c:pt idx="8">
                  <c:v>2.1736114334798695</c:v>
                </c:pt>
                <c:pt idx="9">
                  <c:v>2.6834709055309305</c:v>
                </c:pt>
              </c:numCache>
            </c:numRef>
          </c:yVal>
          <c:smooth val="1"/>
        </c:ser>
        <c:ser>
          <c:idx val="2"/>
          <c:order val="2"/>
          <c:tx>
            <c:v>900 кг/м3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Лист1!$H$64:$H$73</c:f>
              <c:numCache>
                <c:formatCode>0.000</c:formatCode>
                <c:ptCount val="10"/>
                <c:pt idx="0">
                  <c:v>2.1955671045252197E-2</c:v>
                </c:pt>
                <c:pt idx="1">
                  <c:v>8.7822684181008998E-2</c:v>
                </c:pt>
                <c:pt idx="2">
                  <c:v>0.19760103940725701</c:v>
                </c:pt>
                <c:pt idx="3">
                  <c:v>0.35129073672403599</c:v>
                </c:pt>
                <c:pt idx="4">
                  <c:v>0.54889177613131912</c:v>
                </c:pt>
                <c:pt idx="5">
                  <c:v>0.79040415762902905</c:v>
                </c:pt>
                <c:pt idx="6">
                  <c:v>1.0758278812173998</c:v>
                </c:pt>
                <c:pt idx="7">
                  <c:v>1.40516294689614</c:v>
                </c:pt>
                <c:pt idx="8">
                  <c:v>1.77840935466551</c:v>
                </c:pt>
                <c:pt idx="9">
                  <c:v>2.1955671045252796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8078240"/>
        <c:axId val="868080960"/>
      </c:scatterChart>
      <c:valAx>
        <c:axId val="86807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Скорость, мм/с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8080960"/>
        <c:crosses val="autoZero"/>
        <c:crossBetween val="midCat"/>
      </c:valAx>
      <c:valAx>
        <c:axId val="868080960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Отклонение, </a:t>
                </a:r>
                <a:r>
                  <a:rPr lang="ru-RU" dirty="0"/>
                  <a:t>мм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8078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aseline="0" dirty="0" smtClean="0"/>
              <a:t>Отклонение иглы </a:t>
            </a:r>
            <a:r>
              <a:rPr lang="ru-RU" sz="1800" baseline="0" dirty="0"/>
              <a:t>в зависимости от угла острия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30 градусов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Лист1!$C$49:$C$58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Лист1!$D$49:$D$58</c:f>
              <c:numCache>
                <c:formatCode>0.000</c:formatCode>
                <c:ptCount val="10"/>
                <c:pt idx="0">
                  <c:v>2.5875006470093311E-2</c:v>
                </c:pt>
                <c:pt idx="1">
                  <c:v>0.10350002588037302</c:v>
                </c:pt>
                <c:pt idx="2">
                  <c:v>0.23287505823082996</c:v>
                </c:pt>
                <c:pt idx="3">
                  <c:v>0.41400010352149302</c:v>
                </c:pt>
                <c:pt idx="4">
                  <c:v>0.64687516175232784</c:v>
                </c:pt>
                <c:pt idx="5">
                  <c:v>0.93150023292332107</c:v>
                </c:pt>
                <c:pt idx="6">
                  <c:v>1.2678753170346095</c:v>
                </c:pt>
                <c:pt idx="7">
                  <c:v>1.6560004140859701</c:v>
                </c:pt>
                <c:pt idx="8">
                  <c:v>2.0958755240775195</c:v>
                </c:pt>
                <c:pt idx="9">
                  <c:v>2.5875006470093109</c:v>
                </c:pt>
              </c:numCache>
            </c:numRef>
          </c:yVal>
          <c:smooth val="1"/>
        </c:ser>
        <c:ser>
          <c:idx val="1"/>
          <c:order val="1"/>
          <c:tx>
            <c:v>45  градусов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ser>
          <c:idx val="2"/>
          <c:order val="2"/>
          <c:tx>
            <c:v>60 градусов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Лист1!$C$81:$C$90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Лист1!$D$81:$D$90</c:f>
              <c:numCache>
                <c:formatCode>0.000</c:formatCode>
                <c:ptCount val="10"/>
                <c:pt idx="0">
                  <c:v>4.4816825850438925E-2</c:v>
                </c:pt>
                <c:pt idx="1">
                  <c:v>0.17926730340175603</c:v>
                </c:pt>
                <c:pt idx="2">
                  <c:v>0.40335143265391993</c:v>
                </c:pt>
                <c:pt idx="3">
                  <c:v>0.71706921360702214</c:v>
                </c:pt>
                <c:pt idx="4">
                  <c:v>1.1204206462609299</c:v>
                </c:pt>
                <c:pt idx="5">
                  <c:v>1.6134057306156799</c:v>
                </c:pt>
                <c:pt idx="6">
                  <c:v>2.1960244666714601</c:v>
                </c:pt>
                <c:pt idx="7">
                  <c:v>2.8682768544280894</c:v>
                </c:pt>
                <c:pt idx="8">
                  <c:v>3.6301628938851196</c:v>
                </c:pt>
                <c:pt idx="9">
                  <c:v>4.4816825850437016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8067360"/>
        <c:axId val="868075520"/>
      </c:scatterChart>
      <c:valAx>
        <c:axId val="868067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8075520"/>
        <c:crosses val="autoZero"/>
        <c:crossBetween val="midCat"/>
      </c:valAx>
      <c:valAx>
        <c:axId val="868075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8067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Эксперимент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Лист1!$C$4:$C$13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Лист1!$D$4:$D$13</c:f>
              <c:numCache>
                <c:formatCode>General</c:formatCode>
                <c:ptCount val="10"/>
                <c:pt idx="0">
                  <c:v>0.1</c:v>
                </c:pt>
                <c:pt idx="1">
                  <c:v>0.16</c:v>
                </c:pt>
                <c:pt idx="2">
                  <c:v>0.24000000000000002</c:v>
                </c:pt>
                <c:pt idx="3">
                  <c:v>0.39000000000000007</c:v>
                </c:pt>
                <c:pt idx="4">
                  <c:v>0.62000000000000011</c:v>
                </c:pt>
                <c:pt idx="5">
                  <c:v>0.93</c:v>
                </c:pt>
                <c:pt idx="6">
                  <c:v>1.44</c:v>
                </c:pt>
                <c:pt idx="7">
                  <c:v>2.2000000000000002</c:v>
                </c:pt>
                <c:pt idx="8">
                  <c:v>3.3</c:v>
                </c:pt>
                <c:pt idx="9">
                  <c:v>4.9400000000000004</c:v>
                </c:pt>
              </c:numCache>
            </c:numRef>
          </c:yVal>
          <c:smooth val="1"/>
        </c:ser>
        <c:ser>
          <c:idx val="1"/>
          <c:order val="1"/>
          <c:tx>
            <c:v>Модель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Лист1!$C$64:$C$73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  <c:pt idx="7">
                  <c:v>24</c:v>
                </c:pt>
                <c:pt idx="8">
                  <c:v>27</c:v>
                </c:pt>
                <c:pt idx="9">
                  <c:v>30</c:v>
                </c:pt>
              </c:numCache>
            </c:numRef>
          </c:xVal>
          <c:yVal>
            <c:numRef>
              <c:f>Лист1!$D$64:$D$73</c:f>
              <c:numCache>
                <c:formatCode>0.000</c:formatCode>
                <c:ptCount val="10"/>
                <c:pt idx="0">
                  <c:v>3.6592785075420499E-2</c:v>
                </c:pt>
                <c:pt idx="1">
                  <c:v>0.146371140301682</c:v>
                </c:pt>
                <c:pt idx="2">
                  <c:v>0.32933506567877607</c:v>
                </c:pt>
                <c:pt idx="3">
                  <c:v>0.58548456120672776</c:v>
                </c:pt>
                <c:pt idx="4">
                  <c:v>0.91481962688549712</c:v>
                </c:pt>
                <c:pt idx="5">
                  <c:v>1.3173402627151098</c:v>
                </c:pt>
                <c:pt idx="6">
                  <c:v>1.79304646869567</c:v>
                </c:pt>
                <c:pt idx="7">
                  <c:v>2.3419382448269106</c:v>
                </c:pt>
                <c:pt idx="8">
                  <c:v>2.9640155911088697</c:v>
                </c:pt>
                <c:pt idx="9">
                  <c:v>3.6592785075419898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8079872"/>
        <c:axId val="868074432"/>
      </c:scatterChart>
      <c:valAx>
        <c:axId val="86807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aseline="0"/>
                  <a:t>Скорость, мм/с</a:t>
                </a:r>
                <a:endParaRPr lang="ru-RU" sz="14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8074432"/>
        <c:crosses val="autoZero"/>
        <c:crossBetween val="midCat"/>
      </c:valAx>
      <c:valAx>
        <c:axId val="86807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dirty="0" smtClean="0"/>
                  <a:t>Отклонение,</a:t>
                </a:r>
                <a:r>
                  <a:rPr lang="ru-RU" sz="1400" baseline="0" dirty="0" smtClean="0"/>
                  <a:t> </a:t>
                </a:r>
                <a:r>
                  <a:rPr lang="ru-RU" sz="1400" baseline="0" dirty="0"/>
                  <a:t>мм</a:t>
                </a:r>
                <a:endParaRPr lang="ru-RU" sz="1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8079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28.04.2018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8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</a:rPr>
              <a:t>Санкт-Петербургский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 smtClean="0">
                <a:solidFill>
                  <a:schemeClr val="bg1"/>
                </a:solidFill>
              </a:rPr>
              <a:t> университет</a:t>
            </a:r>
            <a:br>
              <a:rPr lang="ru-RU" baseline="0" dirty="0" smtClean="0">
                <a:solidFill>
                  <a:schemeClr val="bg1"/>
                </a:solidFill>
              </a:rPr>
            </a:br>
            <a:r>
              <a:rPr lang="en-US" b="1" baseline="0" dirty="0" smtClean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package" Target="../embeddings/_________Microsoft_Visio1.vsd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_________Microsoft_Visio2.vsdx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11" Type="http://schemas.openxmlformats.org/officeDocument/2006/relationships/image" Target="../media/image11.emf"/><Relationship Id="rId5" Type="http://schemas.openxmlformats.org/officeDocument/2006/relationships/image" Target="../media/image15.png"/><Relationship Id="rId10" Type="http://schemas.openxmlformats.org/officeDocument/2006/relationships/package" Target="../embeddings/_________Microsoft_Visio3.vsdx"/><Relationship Id="rId4" Type="http://schemas.openxmlformats.org/officeDocument/2006/relationships/image" Target="../media/image14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990656" cy="1470025"/>
          </a:xfrm>
        </p:spPr>
        <p:txBody>
          <a:bodyPr/>
          <a:lstStyle/>
          <a:p>
            <a:r>
              <a:rPr lang="ru-RU" dirty="0" smtClean="0"/>
              <a:t>Модель деформируемого объекта управления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349002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 smtClean="0">
                <a:solidFill>
                  <a:schemeClr val="bg1"/>
                </a:solidFill>
              </a:rPr>
              <a:t>д.ф-м.н</a:t>
            </a:r>
            <a:r>
              <a:rPr lang="ru-RU" sz="2400" dirty="0" smtClean="0">
                <a:solidFill>
                  <a:schemeClr val="bg1"/>
                </a:solidFill>
              </a:rPr>
              <a:t>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7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</a:t>
            </a:r>
            <a:br>
              <a:rPr lang="ru-RU" dirty="0" smtClean="0"/>
            </a:br>
            <a:r>
              <a:rPr lang="ru-RU" dirty="0" smtClean="0"/>
              <a:t>сравнение с экспериментом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10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914226382"/>
              </p:ext>
            </p:extLst>
          </p:nvPr>
        </p:nvGraphicFramePr>
        <p:xfrm>
          <a:off x="251520" y="1772816"/>
          <a:ext cx="86863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300192" y="1189544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844824"/>
            <a:ext cx="86546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Разработана модель, описывающая отклонение иглы при движении в вязкоупругих материалах в реальном времени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 помощь разработанной модели проведено моделирование движения иглы при различных начальных параметрах;</a:t>
            </a:r>
          </a:p>
          <a:p>
            <a:pPr algn="just"/>
            <a:endParaRPr lang="ru-RU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 результате сравнения экспериментальных данных и результатов моделирования было показано, что данная модель после доработки, может быть использована для корректировки робототехнического комплекса </a:t>
            </a:r>
          </a:p>
        </p:txBody>
      </p:sp>
    </p:spTree>
    <p:extLst>
      <p:ext uri="{BB962C8B-B14F-4D97-AF65-F5344CB8AC3E}">
        <p14:creationId xmlns:p14="http://schemas.microsoft.com/office/powerpoint/2010/main" val="35047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11560" y="620688"/>
            <a:ext cx="7990656" cy="7920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20515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Дружинин В. Г.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0032" y="3429000"/>
            <a:ext cx="3987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solidFill>
                  <a:schemeClr val="bg1"/>
                </a:solidFill>
              </a:rPr>
              <a:t>Научный руководитель:</a:t>
            </a:r>
          </a:p>
          <a:p>
            <a:pPr algn="r"/>
            <a:r>
              <a:rPr lang="ru-RU" sz="2400" dirty="0" err="1">
                <a:solidFill>
                  <a:schemeClr val="bg1"/>
                </a:solidFill>
              </a:rPr>
              <a:t>д</a:t>
            </a:r>
            <a:r>
              <a:rPr lang="ru-RU" sz="2400" dirty="0" err="1" smtClean="0">
                <a:solidFill>
                  <a:schemeClr val="bg1"/>
                </a:solidFill>
              </a:rPr>
              <a:t>.ф-м.н</a:t>
            </a:r>
            <a:r>
              <a:rPr lang="ru-RU" sz="2400" dirty="0" smtClean="0">
                <a:solidFill>
                  <a:schemeClr val="bg1"/>
                </a:solidFill>
              </a:rPr>
              <a:t>. Морозов В.А.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Публикации</a:t>
            </a:r>
            <a:br>
              <a:rPr lang="ru-RU" dirty="0" smtClean="0"/>
            </a:br>
            <a:r>
              <a:rPr lang="ru-RU" dirty="0" smtClean="0"/>
              <a:t>Сотрудничество с </a:t>
            </a:r>
            <a:r>
              <a:rPr lang="ru-RU" dirty="0" err="1" smtClean="0"/>
              <a:t>цнии</a:t>
            </a:r>
            <a:r>
              <a:rPr lang="ru-RU" dirty="0" smtClean="0"/>
              <a:t> </a:t>
            </a:r>
            <a:r>
              <a:rPr lang="ru-RU" dirty="0" err="1" smtClean="0"/>
              <a:t>ртк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9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Робототехника в современной медицине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280" y="1052736"/>
            <a:ext cx="3979568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140968"/>
            <a:ext cx="4320480" cy="288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99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653136"/>
            <a:ext cx="8784976" cy="1656184"/>
          </a:xfrm>
        </p:spPr>
        <p:txBody>
          <a:bodyPr>
            <a:normAutofit/>
          </a:bodyPr>
          <a:lstStyle/>
          <a:p>
            <a:pPr lvl="0"/>
            <a:r>
              <a:rPr lang="ru-RU" sz="2400" dirty="0" smtClean="0"/>
              <a:t>Расчет движения иглы в плоскости </a:t>
            </a:r>
            <a:r>
              <a:rPr lang="en-US" sz="2400" i="1" dirty="0" smtClean="0"/>
              <a:t>Oxy</a:t>
            </a:r>
            <a:r>
              <a:rPr lang="ru-RU" sz="2400" i="1" dirty="0" smtClean="0"/>
              <a:t>, </a:t>
            </a:r>
            <a:r>
              <a:rPr lang="ru-RU" sz="2400" dirty="0" smtClean="0"/>
              <a:t>деформация иглы в зависимости от поступательного движения;</a:t>
            </a:r>
          </a:p>
          <a:p>
            <a:pPr lvl="0"/>
            <a:r>
              <a:rPr lang="ru-RU" sz="2400" dirty="0" smtClean="0"/>
              <a:t>Расчет движения иглы в трехмерном пространстве в зависимости от вращательного и поступательного движения;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896544" cy="23042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127572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сила, действующая на кончик иглы;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i="1" baseline="-25000" dirty="0" err="1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сила трения, возникающая при движении иглы внутри ткани;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ru-RU" sz="2000" i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– </a:t>
            </a:r>
            <a:r>
              <a:rPr lang="ru-RU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распределенная нагрузка (сила, которую оказывает ткань на поверхность иглы).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0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Общая 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5129"/>
            <a:ext cx="8784976" cy="4433081"/>
          </a:xfrm>
        </p:spPr>
        <p:txBody>
          <a:bodyPr>
            <a:no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ru-RU" sz="2400" dirty="0" smtClean="0"/>
              <a:t>Дополнительные подзадачи, повышающие точность решения:</a:t>
            </a:r>
            <a:endParaRPr lang="en-US" sz="2400" dirty="0" smtClean="0"/>
          </a:p>
          <a:p>
            <a:pPr lvl="0">
              <a:lnSpc>
                <a:spcPct val="114000"/>
              </a:lnSpc>
            </a:pPr>
            <a:r>
              <a:rPr lang="ru-RU" sz="2400" dirty="0" smtClean="0"/>
              <a:t>Моделирование </a:t>
            </a:r>
            <a:r>
              <a:rPr lang="ru-RU" sz="2400" dirty="0"/>
              <a:t>процесса прокола, получение изгиба иглы перед внедрением ее в вязкоупругие ткани (нагрузка и разгрузка иглы в процессе прокола);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движение иглы через материалы различной плотности различной (кожа, мышцы, орган);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влияние сил, создаваемых тканью при деформации на поверхность иглы;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силы трения при внедрении иглы в вязкоупругие ткани;</a:t>
            </a:r>
          </a:p>
          <a:p>
            <a:pPr lvl="0">
              <a:lnSpc>
                <a:spcPct val="114000"/>
              </a:lnSpc>
            </a:pPr>
            <a:r>
              <a:rPr lang="ru-RU" sz="2400" dirty="0"/>
              <a:t>Моделирование деформации вязкоупругих тканей.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5736" y="274638"/>
            <a:ext cx="6768752" cy="706090"/>
          </a:xfrm>
        </p:spPr>
        <p:txBody>
          <a:bodyPr>
            <a:normAutofit/>
          </a:bodyPr>
          <a:lstStyle/>
          <a:p>
            <a:r>
              <a:rPr lang="ru-RU" dirty="0" smtClean="0"/>
              <a:t> постановка решаемой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000" i="1" dirty="0"/>
                  <a:t>F</a:t>
                </a:r>
                <a:r>
                  <a:rPr lang="ru-RU" sz="2000" i="1" dirty="0"/>
                  <a:t> – </a:t>
                </a:r>
                <a:r>
                  <a:rPr lang="ru-RU" sz="2000" dirty="0"/>
                  <a:t>сила, действующая на кончик иглы;</a:t>
                </a:r>
              </a:p>
              <a:p>
                <a:pPr lvl="0"/>
                <a:r>
                  <a:rPr lang="en-US" sz="2000" i="1" dirty="0"/>
                  <a:t>v</a:t>
                </a:r>
                <a:r>
                  <a:rPr lang="ru-RU" sz="2000" i="1" dirty="0"/>
                  <a:t> –</a:t>
                </a:r>
                <a:r>
                  <a:rPr lang="ru-RU" sz="2000" dirty="0"/>
                  <a:t> скорость движения иглы в вязкоупругих тканях;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наклона острия иглы;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000" dirty="0"/>
                  <a:t>угол под которым действует сила.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57165"/>
                <a:ext cx="4042792" cy="2764903"/>
              </a:xfrm>
              <a:blipFill rotWithShape="0">
                <a:blip r:embed="rId3" cstate="print"/>
                <a:stretch>
                  <a:fillRect l="-1357" t="-1325" r="-21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83768" y="1565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11560" y="4662095"/>
            <a:ext cx="51845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/>
              <a:t>Постановка задачи</a:t>
            </a:r>
            <a:r>
              <a:rPr lang="en-US" sz="2000" dirty="0" smtClean="0"/>
              <a:t>:</a:t>
            </a:r>
          </a:p>
          <a:p>
            <a:pPr lvl="0"/>
            <a:r>
              <a:rPr lang="ru-RU" sz="2000" dirty="0" smtClean="0"/>
              <a:t>Расчет </a:t>
            </a:r>
            <a:r>
              <a:rPr lang="ru-RU" sz="2000" dirty="0"/>
              <a:t>движения иглы в плоскости </a:t>
            </a:r>
            <a:r>
              <a:rPr lang="en-US" sz="2000" i="1" dirty="0"/>
              <a:t>Oxy</a:t>
            </a:r>
            <a:r>
              <a:rPr lang="ru-RU" sz="2000" i="1" dirty="0"/>
              <a:t>, </a:t>
            </a:r>
            <a:r>
              <a:rPr lang="ru-RU" sz="2000" dirty="0" smtClean="0"/>
              <a:t>отклонение  </a:t>
            </a:r>
            <a:r>
              <a:rPr lang="ru-RU" sz="2000" dirty="0"/>
              <a:t>иглы в зависимости от </a:t>
            </a:r>
            <a:r>
              <a:rPr lang="ru-RU" sz="2000" dirty="0" smtClean="0"/>
              <a:t>движения (увеличения </a:t>
            </a:r>
            <a:r>
              <a:rPr lang="en-US" sz="2000" i="1" dirty="0" smtClean="0"/>
              <a:t>l(t)</a:t>
            </a:r>
            <a:r>
              <a:rPr lang="ru-RU" sz="2000" dirty="0" smtClean="0"/>
              <a:t>);</a:t>
            </a:r>
            <a:endParaRPr lang="ru-RU" sz="20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03930" y="1287731"/>
            <a:ext cx="11789724" cy="47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99815"/>
              </p:ext>
            </p:extLst>
          </p:nvPr>
        </p:nvGraphicFramePr>
        <p:xfrm>
          <a:off x="5364088" y="929895"/>
          <a:ext cx="3573760" cy="528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1533485" imgH="2266950" progId="Visio.Drawing.15">
                  <p:embed/>
                </p:oleObj>
              </mc:Choice>
              <mc:Fallback>
                <p:oleObj name="Visio" r:id="rId4" imgW="1533485" imgH="22669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929895"/>
                        <a:ext cx="3573760" cy="5280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1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81097"/>
            <a:ext cx="6624736" cy="706090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8427"/>
              </p:ext>
            </p:extLst>
          </p:nvPr>
        </p:nvGraphicFramePr>
        <p:xfrm>
          <a:off x="4067944" y="1107345"/>
          <a:ext cx="4892422" cy="22185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8272"/>
                <a:gridCol w="2444150"/>
              </a:tblGrid>
              <a:tr h="3121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Расчет</a:t>
                      </a:r>
                      <a:r>
                        <a:rPr lang="ru-RU" baseline="0" dirty="0" smtClean="0"/>
                        <a:t> отклонения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Воздействие</a:t>
                      </a:r>
                      <a:r>
                        <a:rPr lang="ru-RU" baseline="0" dirty="0" smtClean="0"/>
                        <a:t> внешней среды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78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09" y="1872131"/>
                <a:ext cx="2160240" cy="7019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7" y="2548679"/>
                <a:ext cx="2160240" cy="64633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(3)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29" y="1857289"/>
                <a:ext cx="2401719" cy="646331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(4)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30" y="2676471"/>
                <a:ext cx="2401718" cy="390748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r="-761"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23528" y="30672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291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 smtClean="0"/>
                            <a:t> – </a:t>
                          </a:r>
                          <a:r>
                            <a:rPr lang="ru-RU" dirty="0" smtClean="0"/>
                            <a:t>плотность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ru-RU" baseline="0" dirty="0" smtClean="0"/>
                            <a:t> 1500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кг/м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  <a:p>
                          <a:endParaRPr lang="ru-RU" sz="1800" kern="1200" baseline="300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ru-RU" dirty="0" smtClean="0"/>
                            <a:t> – скорость движения иглы</a:t>
                          </a:r>
                          <a:r>
                            <a:rPr lang="ru-RU" baseline="0" dirty="0" smtClean="0"/>
                            <a:t>  - от 3 до 30 мм/с</a:t>
                          </a:r>
                        </a:p>
                        <a:p>
                          <a:endParaRPr lang="ru-RU" baseline="0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2/3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где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 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объем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тела</a:t>
                          </a:r>
                        </a:p>
                        <a:p>
                          <a:endParaRPr lang="ru-RU" sz="18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ru-RU" dirty="0" smtClean="0"/>
                            <a:t> – длина иглы от 0 до 100 мм – изменяется с</a:t>
                          </a:r>
                          <a:r>
                            <a:rPr lang="ru-RU" baseline="0" dirty="0" smtClean="0"/>
                            <a:t> определённым шагом времени</a:t>
                          </a:r>
                          <a:r>
                            <a:rPr lang="ru-RU" dirty="0" smtClean="0"/>
                            <a:t> </a:t>
                          </a:r>
                        </a:p>
                        <a:p>
                          <a:endParaRPr lang="ru-RU" dirty="0" smtClean="0"/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ru-RU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dirty="0" smtClean="0"/>
                            <a:t> – модуль Юнга</a:t>
                          </a:r>
                          <a:r>
                            <a:rPr lang="ru-RU" baseline="0" dirty="0" smtClean="0"/>
                            <a:t> -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2.0·10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  </a:t>
                          </a:r>
                          <a:r>
                            <a:rPr lang="ru-RU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н/м</a:t>
                          </a:r>
                          <a:r>
                            <a:rPr lang="ru-RU" sz="1800" kern="1200" baseline="300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Таблица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37321"/>
                  </p:ext>
                </p:extLst>
              </p:nvPr>
            </p:nvGraphicFramePr>
            <p:xfrm>
              <a:off x="4058980" y="3442683"/>
              <a:ext cx="4903137" cy="3119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03137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>
                              <a:solidFill>
                                <a:sysClr val="windowText" lastClr="000000"/>
                              </a:solidFill>
                            </a:rPr>
                            <a:t>Параметры </a:t>
                          </a:r>
                          <a:endParaRPr lang="ru-R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275342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24" t="-14349" r="-248" b="-35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Rectangle 5"/>
          <p:cNvSpPr>
            <a:spLocks noChangeArrowheads="1"/>
          </p:cNvSpPr>
          <p:nvPr/>
        </p:nvSpPr>
        <p:spPr bwMode="auto">
          <a:xfrm flipV="1">
            <a:off x="6536129" y="4840749"/>
            <a:ext cx="5574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401247"/>
              </p:ext>
            </p:extLst>
          </p:nvPr>
        </p:nvGraphicFramePr>
        <p:xfrm>
          <a:off x="3210249" y="2503620"/>
          <a:ext cx="575935" cy="7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r:id="rId8" imgW="666627" imgH="914400" progId="">
                  <p:embed/>
                </p:oleObj>
              </mc:Choice>
              <mc:Fallback>
                <p:oleObj r:id="rId8" imgW="666627" imgH="9144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249" y="2503620"/>
                        <a:ext cx="575935" cy="794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33540"/>
              </p:ext>
            </p:extLst>
          </p:nvPr>
        </p:nvGraphicFramePr>
        <p:xfrm>
          <a:off x="179512" y="4546326"/>
          <a:ext cx="3744416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304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Линейная скорость,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мм/с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ysClr val="windowText" lastClr="000000"/>
                          </a:solidFill>
                        </a:rPr>
                        <a:t>Шаг времени, с</a:t>
                      </a:r>
                      <a:r>
                        <a:rPr lang="ru-RU" sz="140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ru-RU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3,33·10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6,67·10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-6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24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4,17·10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30</a:t>
                      </a:r>
                      <a:endParaRPr lang="ru-RU" sz="1600" b="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3,34·10</a:t>
                      </a:r>
                      <a:r>
                        <a:rPr lang="ru-RU" sz="1600" baseline="300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-7</a:t>
                      </a:r>
                      <a:endParaRPr lang="ru-RU" sz="1600" dirty="0" smtClean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74"/>
          <p:cNvSpPr>
            <a:spLocks noChangeArrowheads="1"/>
          </p:cNvSpPr>
          <p:nvPr/>
        </p:nvSpPr>
        <p:spPr bwMode="auto">
          <a:xfrm>
            <a:off x="543754" y="909009"/>
            <a:ext cx="75493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12202"/>
              </p:ext>
            </p:extLst>
          </p:nvPr>
        </p:nvGraphicFramePr>
        <p:xfrm>
          <a:off x="543755" y="909010"/>
          <a:ext cx="2571512" cy="377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Visio" r:id="rId10" imgW="1514399" imgH="2219498" progId="Visio.Drawing.15">
                  <p:embed/>
                </p:oleObj>
              </mc:Choice>
              <mc:Fallback>
                <p:oleObj name="Visio" r:id="rId10" imgW="1514399" imgH="2219498" progId="Visio.Drawing.15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55" y="909010"/>
                        <a:ext cx="2571512" cy="37746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5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разной плотности материла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108512707"/>
              </p:ext>
            </p:extLst>
          </p:nvPr>
        </p:nvGraphicFramePr>
        <p:xfrm>
          <a:off x="467544" y="1628800"/>
          <a:ext cx="792088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Угол острия 45 градусов</a:t>
            </a:r>
            <a:endParaRPr lang="ru-RU" baseline="30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Моделирования при разном угле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8</a:t>
            </a:fld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932917703"/>
              </p:ext>
            </p:extLst>
          </p:nvPr>
        </p:nvGraphicFramePr>
        <p:xfrm>
          <a:off x="395536" y="1628800"/>
          <a:ext cx="85381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9552" y="1196752"/>
            <a:ext cx="3888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лотность материала  </a:t>
            </a:r>
            <a:r>
              <a:rPr lang="en-US" dirty="0"/>
              <a:t>– </a:t>
            </a:r>
            <a:r>
              <a:rPr lang="ru-RU" dirty="0"/>
              <a:t> 1500 </a:t>
            </a:r>
            <a:r>
              <a:rPr lang="ru-RU" dirty="0">
                <a:solidFill>
                  <a:schemeClr val="dk1"/>
                </a:solidFill>
              </a:rPr>
              <a:t>кг/м</a:t>
            </a:r>
            <a:r>
              <a:rPr lang="ru-RU" baseline="30000" dirty="0">
                <a:solidFill>
                  <a:schemeClr val="dk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37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1048980"/>
            <a:ext cx="6732240" cy="36004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19872" y="4649381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УПИ – устройство перемещения </a:t>
            </a: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игл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Угол острия иглы  - 45 градусов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материала </a:t>
            </a:r>
            <a:r>
              <a:rPr lang="ru-RU" sz="2000" dirty="0" smtClean="0"/>
              <a:t>1500 </a:t>
            </a:r>
            <a:r>
              <a:rPr lang="ru-RU" sz="2000" dirty="0">
                <a:solidFill>
                  <a:schemeClr val="dk1"/>
                </a:solidFill>
              </a:rPr>
              <a:t>кг/м</a:t>
            </a:r>
            <a:r>
              <a:rPr lang="ru-RU" sz="2000" baseline="30000" dirty="0">
                <a:solidFill>
                  <a:schemeClr val="dk1"/>
                </a:solidFill>
              </a:rPr>
              <a:t>3</a:t>
            </a:r>
            <a:endParaRPr lang="ru-RU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1071550"/>
            <a:ext cx="4320480" cy="295741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96" y="4028964"/>
            <a:ext cx="4464496" cy="22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725</TotalTime>
  <Words>433</Words>
  <Application>Microsoft Office PowerPoint</Application>
  <PresentationFormat>Экран (4:3)</PresentationFormat>
  <Paragraphs>94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Тема Office</vt:lpstr>
      <vt:lpstr>Visio</vt:lpstr>
      <vt:lpstr>Модель деформируемого объекта управления</vt:lpstr>
      <vt:lpstr>Робототехника в современной медицине</vt:lpstr>
      <vt:lpstr>Общая постановка задачи</vt:lpstr>
      <vt:lpstr>Общая постановка задачи</vt:lpstr>
      <vt:lpstr> постановка решаемой задачи</vt:lpstr>
      <vt:lpstr>Модель</vt:lpstr>
      <vt:lpstr>Результаты Моделирования при разной плотности материла</vt:lpstr>
      <vt:lpstr>Результаты Моделирования при разном угле острия</vt:lpstr>
      <vt:lpstr>Эксперимент</vt:lpstr>
      <vt:lpstr>Результаты моделирования сравнение с экспериментом</vt:lpstr>
      <vt:lpstr>Выводы</vt:lpstr>
      <vt:lpstr>Презентация PowerPoint</vt:lpstr>
      <vt:lpstr>Публикации Сотрудничество с цнии ртк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деформируемого объекта управления</dc:title>
  <dc:creator>User</dc:creator>
  <cp:lastModifiedBy>Druzhinin_Vasily</cp:lastModifiedBy>
  <cp:revision>49</cp:revision>
  <dcterms:created xsi:type="dcterms:W3CDTF">2018-04-19T17:59:03Z</dcterms:created>
  <dcterms:modified xsi:type="dcterms:W3CDTF">2018-04-28T10:33:36Z</dcterms:modified>
</cp:coreProperties>
</file>