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0" r:id="rId2"/>
    <p:sldId id="281" r:id="rId3"/>
    <p:sldId id="294" r:id="rId4"/>
    <p:sldId id="295" r:id="rId5"/>
    <p:sldId id="284" r:id="rId6"/>
    <p:sldId id="291" r:id="rId7"/>
    <p:sldId id="285" r:id="rId8"/>
    <p:sldId id="286" r:id="rId9"/>
    <p:sldId id="293" r:id="rId10"/>
    <p:sldId id="287" r:id="rId11"/>
    <p:sldId id="288" r:id="rId12"/>
    <p:sldId id="292" r:id="rId13"/>
    <p:sldId id="289" r:id="rId14"/>
    <p:sldId id="27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>
      <p:cViewPr>
        <p:scale>
          <a:sx n="125" d="100"/>
          <a:sy n="125" d="100"/>
        </p:scale>
        <p:origin x="90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705456"/>
        <c:axId val="302705848"/>
      </c:scatterChart>
      <c:valAx>
        <c:axId val="30270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5848"/>
        <c:crosses val="autoZero"/>
        <c:crossBetween val="midCat"/>
      </c:valAx>
      <c:valAx>
        <c:axId val="302705848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5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706632"/>
        <c:axId val="302707024"/>
      </c:scatterChart>
      <c:valAx>
        <c:axId val="302706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7024"/>
        <c:crosses val="autoZero"/>
        <c:crossBetween val="midCat"/>
      </c:valAx>
      <c:valAx>
        <c:axId val="30270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6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707808"/>
        <c:axId val="302708200"/>
      </c:scatterChart>
      <c:valAx>
        <c:axId val="30270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8200"/>
        <c:crosses val="autoZero"/>
        <c:crossBetween val="midCat"/>
      </c:valAx>
      <c:valAx>
        <c:axId val="302708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2707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04.06.2018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2.emf"/><Relationship Id="rId4" Type="http://schemas.openxmlformats.org/officeDocument/2006/relationships/package" Target="../embeddings/_________Microsoft_Visio111.vsd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222.vsdx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0.png"/><Relationship Id="rId11" Type="http://schemas.openxmlformats.org/officeDocument/2006/relationships/package" Target="../embeddings/_________Microsoft_Visio333.vsdx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</a:rPr>
              <a:t>д.ф-м.н</a:t>
            </a:r>
            <a:r>
              <a:rPr lang="ru-RU" sz="2400" dirty="0" smtClean="0">
                <a:solidFill>
                  <a:schemeClr val="bg1"/>
                </a:solidFill>
              </a:rPr>
              <a:t>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разном угле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sz="2000" dirty="0" smtClean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модель, описывающая отклонение иглы при движении в тканях человека в реальном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</a:t>
            </a:r>
            <a:r>
              <a:rPr lang="ru-RU" sz="2400" dirty="0" err="1" smtClean="0">
                <a:solidFill>
                  <a:schemeClr val="bg1"/>
                </a:solidFill>
              </a:rPr>
              <a:t>.ф-м.н</a:t>
            </a:r>
            <a:r>
              <a:rPr lang="ru-RU" sz="2400" dirty="0" smtClean="0">
                <a:solidFill>
                  <a:schemeClr val="bg1"/>
                </a:solidFill>
              </a:rPr>
              <a:t>.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4" y="1088007"/>
            <a:ext cx="8820472" cy="324182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088" y="4235130"/>
            <a:ext cx="3248025" cy="2162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44371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Из-за несимметричности кончика иглы, при ее движении в тканях человека она будет отклоняться от  прямолинейного движения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8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управления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79" y="2034414"/>
            <a:ext cx="5946452" cy="180979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436096" y="4175197"/>
            <a:ext cx="3052029" cy="77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заданной траектории</a:t>
            </a:r>
            <a:endParaRPr lang="ru-RU" sz="2000" dirty="0"/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1115616" y="4082210"/>
            <a:ext cx="4015681" cy="83884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95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Поступательное </a:t>
            </a:r>
            <a:r>
              <a:rPr lang="ru-RU" sz="2000" dirty="0" smtClean="0">
                <a:solidFill>
                  <a:schemeClr val="tx1"/>
                </a:solidFill>
              </a:rPr>
              <a:t>движение,</a:t>
            </a:r>
            <a:endParaRPr lang="ru-RU" sz="2000" dirty="0">
              <a:solidFill>
                <a:schemeClr val="tx1"/>
              </a:solidFill>
            </a:endParaRP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Вращательное движение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341235" y="5182338"/>
            <a:ext cx="3456384" cy="85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Вращательное движение</a:t>
            </a:r>
            <a:endParaRPr lang="ru-RU" sz="2000" dirty="0"/>
          </a:p>
        </p:txBody>
      </p:sp>
      <p:sp>
        <p:nvSpPr>
          <p:cNvPr id="10" name="Выноска со стрелкой вправо 9"/>
          <p:cNvSpPr/>
          <p:nvPr/>
        </p:nvSpPr>
        <p:spPr>
          <a:xfrm>
            <a:off x="1115616" y="5306346"/>
            <a:ext cx="4044367" cy="80599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78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Заданная траектория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6922" y="1150077"/>
            <a:ext cx="8727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Цель: </a:t>
            </a:r>
            <a:r>
              <a:rPr lang="ru-RU" dirty="0"/>
              <a:t>расчёт и прогнозирование отклонения иглы от прямолинейного движения при перемещении иглы в мягких тканях пациента в режиме реального времени.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6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911011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2000" dirty="0" smtClean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sz="2000" i="1" dirty="0" smtClean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1125" y="3610335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25" y="3610335"/>
                <a:ext cx="3470181" cy="452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подзадачи,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</a:t>
            </a:r>
            <a:r>
              <a:rPr lang="ru-RU" sz="2400" dirty="0" smtClean="0"/>
              <a:t>ткани </a:t>
            </a:r>
            <a:r>
              <a:rPr lang="ru-RU" sz="2400" dirty="0"/>
              <a:t>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</a:t>
            </a:r>
            <a:r>
              <a:rPr lang="ru-RU" sz="2400" dirty="0" smtClean="0"/>
              <a:t>ткань;</a:t>
            </a:r>
            <a:endParaRPr lang="ru-RU" sz="2400" dirty="0"/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</a:t>
            </a:r>
            <a:r>
              <a:rPr lang="ru-RU" sz="2400" dirty="0" smtClean="0"/>
              <a:t>деформации ткани человека.</a:t>
            </a:r>
            <a:endParaRPr lang="ru-RU" sz="2400" dirty="0"/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 постановка решаемой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3007939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</a:t>
                </a:r>
                <a:r>
                  <a:rPr lang="ru-RU" sz="2000" dirty="0" smtClean="0"/>
                  <a:t>тканях человека;</a:t>
                </a:r>
                <a:endParaRPr lang="ru-RU" sz="2000" dirty="0"/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</a:t>
                </a:r>
                <a:r>
                  <a:rPr lang="ru-RU" sz="2000" dirty="0" smtClean="0"/>
                  <a:t>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pPr lvl="0"/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3007939"/>
              </a:xfrm>
              <a:blipFill>
                <a:blip r:embed="rId3"/>
                <a:stretch>
                  <a:fillRect l="-1357" t="-2231" r="-22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2" y="5076860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3930" y="1287731"/>
            <a:ext cx="11789724" cy="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652120" y="987231"/>
            <a:ext cx="11777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35879"/>
              </p:ext>
            </p:extLst>
          </p:nvPr>
        </p:nvGraphicFramePr>
        <p:xfrm>
          <a:off x="5652119" y="987232"/>
          <a:ext cx="3412469" cy="510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4" imgW="1514399" imgH="2266950" progId="Visio.Drawing.15">
                  <p:embed/>
                </p:oleObj>
              </mc:Choice>
              <mc:Fallback>
                <p:oleObj name="Visio" r:id="rId4" imgW="1514399" imgH="2266950" progId="Visio.Drawing.15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19" y="987232"/>
                        <a:ext cx="3412469" cy="510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62371" y="4365104"/>
                <a:ext cx="190077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1" y="4365104"/>
                <a:ext cx="1900777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97984"/>
              </p:ext>
            </p:extLst>
          </p:nvPr>
        </p:nvGraphicFramePr>
        <p:xfrm>
          <a:off x="3958538" y="1018383"/>
          <a:ext cx="5000613" cy="25824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38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Расчет</a:t>
                      </a:r>
                      <a:r>
                        <a:rPr lang="ru-RU" sz="1400" baseline="0" dirty="0" smtClean="0"/>
                        <a:t> отклонения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Воздействие</a:t>
                      </a:r>
                      <a:r>
                        <a:rPr lang="ru-RU" sz="1400" baseline="0" dirty="0" smtClean="0"/>
                        <a:t> внешней среды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60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137917" y="1328567"/>
                <a:ext cx="2429436" cy="76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17" y="1328567"/>
                <a:ext cx="2429436" cy="7609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4117445" y="1970874"/>
                <a:ext cx="24258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445" y="1970874"/>
                <a:ext cx="242589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6520085" y="1502416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85" y="1502416"/>
                <a:ext cx="240171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078515"/>
                  </p:ext>
                </p:extLst>
              </p:nvPr>
            </p:nvGraphicFramePr>
            <p:xfrm>
              <a:off x="3949463" y="3631157"/>
              <a:ext cx="5036438" cy="2915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3141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58002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smtClean="0"/>
                            <a:t>–</a:t>
                          </a:r>
                          <a:r>
                            <a:rPr lang="ru-RU" dirty="0" smtClean="0"/>
                            <a:t> текущая итерация моделирования</a:t>
                          </a:r>
                          <a:endParaRPr lang="ru-RU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ru-RU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− </m:t>
                              </m:r>
                            </m:oMath>
                          </a14:m>
                          <a:r>
                            <a:rPr lang="ru-RU" dirty="0" smtClean="0"/>
                            <a:t>модуль толщина</a:t>
                          </a:r>
                          <a:r>
                            <a:rPr lang="ru-RU" baseline="0" dirty="0" smtClean="0"/>
                            <a:t> стенки иглы – 0.1 мм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𝐷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</m:oMath>
                          </a14:m>
                          <a:r>
                            <a:rPr lang="ru-RU" i="0" baseline="0" dirty="0" smtClean="0"/>
                            <a:t>диаметр среднего сечения иглы – 0.9 мм</a:t>
                          </a:r>
                          <a:endParaRPr lang="ru-RU" i="1" baseline="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078515"/>
                  </p:ext>
                </p:extLst>
              </p:nvPr>
            </p:nvGraphicFramePr>
            <p:xfrm>
              <a:off x="3949463" y="3631157"/>
              <a:ext cx="5036438" cy="2915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5800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1" t="-13443" r="-242" b="-3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r:id="rId8" imgW="666627" imgH="914400" progId="">
                  <p:embed/>
                </p:oleObj>
              </mc:Choice>
              <mc:Fallback>
                <p:oleObj r:id="rId8" imgW="666627" imgH="9144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9230"/>
              </p:ext>
            </p:extLst>
          </p:nvPr>
        </p:nvGraphicFramePr>
        <p:xfrm>
          <a:off x="41768" y="4525478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973272" y="2617205"/>
                <a:ext cx="2506199" cy="869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72" y="2617205"/>
                <a:ext cx="2506199" cy="8690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8"/>
          <p:cNvSpPr>
            <a:spLocks noChangeArrowheads="1"/>
          </p:cNvSpPr>
          <p:nvPr/>
        </p:nvSpPr>
        <p:spPr bwMode="auto">
          <a:xfrm flipV="1">
            <a:off x="772673" y="620227"/>
            <a:ext cx="87227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50210"/>
              </p:ext>
            </p:extLst>
          </p:nvPr>
        </p:nvGraphicFramePr>
        <p:xfrm>
          <a:off x="457569" y="1052276"/>
          <a:ext cx="2560816" cy="347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Visio" r:id="rId11" imgW="1514399" imgH="2219498" progId="Visio.Drawing.15">
                  <p:embed/>
                </p:oleObj>
              </mc:Choice>
              <mc:Fallback>
                <p:oleObj name="Visio" r:id="rId11" imgW="1514399" imgH="2219498" progId="Visio.Drawing.15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69" y="1052276"/>
                        <a:ext cx="2560816" cy="3473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разной плотности материла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1753</TotalTime>
  <Words>513</Words>
  <Application>Microsoft Office PowerPoint</Application>
  <PresentationFormat>Экран (4:3)</PresentationFormat>
  <Paragraphs>109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Times New Roman</vt:lpstr>
      <vt:lpstr>Тема Office</vt:lpstr>
      <vt:lpstr>Visio</vt:lpstr>
      <vt:lpstr>Модель деформируемого объекта управления</vt:lpstr>
      <vt:lpstr>Робототехника в современной медицине</vt:lpstr>
      <vt:lpstr>Операция</vt:lpstr>
      <vt:lpstr>Цель управления</vt:lpstr>
      <vt:lpstr>Общая постановка задачи</vt:lpstr>
      <vt:lpstr>Общая постановка задачи</vt:lpstr>
      <vt:lpstr> постановка решаемой задачи</vt:lpstr>
      <vt:lpstr>Модель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User</cp:lastModifiedBy>
  <cp:revision>78</cp:revision>
  <dcterms:created xsi:type="dcterms:W3CDTF">2018-04-19T17:59:03Z</dcterms:created>
  <dcterms:modified xsi:type="dcterms:W3CDTF">2018-06-05T05:57:32Z</dcterms:modified>
</cp:coreProperties>
</file>