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299" r:id="rId12"/>
    <p:sldId id="295" r:id="rId13"/>
    <p:sldId id="296" r:id="rId14"/>
    <p:sldId id="297" r:id="rId15"/>
    <p:sldId id="298" r:id="rId16"/>
    <p:sldId id="292" r:id="rId17"/>
  </p:sldIdLst>
  <p:sldSz cx="9144000" cy="5143500" type="screen16x9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2880">
          <p15:clr>
            <a:srgbClr val="A4A3A4"/>
          </p15:clr>
        </p15:guide>
        <p15:guide id="3" pos="431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4" autoAdjust="0"/>
    <p:restoredTop sz="98514" autoAdjust="0"/>
  </p:normalViewPr>
  <p:slideViewPr>
    <p:cSldViewPr showGuides="1">
      <p:cViewPr varScale="1">
        <p:scale>
          <a:sx n="85" d="100"/>
          <a:sy n="85" d="100"/>
        </p:scale>
        <p:origin x="54" y="1116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5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6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93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5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3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2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4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0368-00B8-4017-863A-6ABC361B8C22}" type="datetime1">
              <a:rPr lang="ru-RU" smtClean="0"/>
              <a:t>14.05.2018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E41A-D213-4A1F-A319-B8CDF0038E0C}" type="datetime1">
              <a:rPr lang="ru-RU" smtClean="0"/>
              <a:t>14.05.2018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FBCC-1D47-4103-A4CF-04153C48D428}" type="datetime1">
              <a:rPr lang="ru-RU" smtClean="0"/>
              <a:t>14.05.2018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88C1-89F8-4F33-9222-94C9FFAFC368}" type="datetime1">
              <a:rPr lang="ru-RU" smtClean="0"/>
              <a:t>14.05.2018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EFCC-B0E1-4F30-AEE7-11053420714B}" type="datetime1">
              <a:rPr lang="ru-RU" smtClean="0"/>
              <a:t>14.05.2018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54E7-EB1F-4D6A-9946-28F93AB8D68F}" type="datetime1">
              <a:rPr lang="ru-RU" smtClean="0"/>
              <a:t>14.05.2018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package" Target="../embeddings/_________Microsoft_Visio11.vsdx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11" Type="http://schemas.openxmlformats.org/officeDocument/2006/relationships/package" Target="../embeddings/_________Microsoft_Visio23.vsdx"/><Relationship Id="rId5" Type="http://schemas.openxmlformats.org/officeDocument/2006/relationships/image" Target="../media/image15.emf"/><Relationship Id="rId10" Type="http://schemas.openxmlformats.org/officeDocument/2006/relationships/image" Target="../media/image190.png"/><Relationship Id="rId4" Type="http://schemas.openxmlformats.org/officeDocument/2006/relationships/package" Target="../embeddings/_________Microsoft_Visio32.vsdx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  <a:endParaRPr lang="ru-RU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Модель описывающая отклонение инъекционной иглы при движении в тканях человека</a:t>
            </a: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endParaRPr lang="ru-RU" sz="2800" b="1" i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364508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Актуальность работы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2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4572000" y="915566"/>
            <a:ext cx="4122217" cy="39604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Актуальность: </a:t>
            </a: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При решении задач сближения и стыковки космических аппаратов, а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 также при управлении робототехническими системами необходимо использование методов лазерной локации. Существующие системы поточечного сканирования пространства и системы типа «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Flash-</a:t>
            </a:r>
            <a:r>
              <a:rPr lang="ru-RU" sz="1400" kern="0" dirty="0" err="1" smtClean="0">
                <a:latin typeface="+mj-lt"/>
                <a:cs typeface="Arial" charset="0"/>
              </a:rPr>
              <a:t>лидар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» имеют существенные недостатки при практическом использовании. Первые обладают недостаточной для систем реального времени скоростью сканирования, в то время как вторые не обеспечивают необходимого разрешения и используют уникальную технологическую базу.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kern="0" baseline="0" dirty="0" smtClean="0">
                <a:latin typeface="+mj-lt"/>
                <a:cs typeface="Arial" charset="0"/>
              </a:rPr>
              <a:t>Перспективным</a:t>
            </a:r>
            <a:r>
              <a:rPr lang="ru-RU" sz="1400" kern="0" dirty="0" smtClean="0">
                <a:latin typeface="+mj-lt"/>
                <a:cs typeface="Arial" charset="0"/>
              </a:rPr>
              <a:t> представляется использование гибридных схем лазерных локаторов обеспечивающих технический компромисс между противоречивыми требованиями к системам такого класса.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4" y="1491627"/>
            <a:ext cx="1812786" cy="318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491629"/>
            <a:ext cx="1940721" cy="318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752" y="968407"/>
            <a:ext cx="181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Система поточечного</a:t>
            </a:r>
          </a:p>
          <a:p>
            <a:pPr algn="ctr"/>
            <a:r>
              <a:rPr lang="ru-RU" sz="1400" dirty="0" smtClean="0"/>
              <a:t>сканирования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83767" y="1086951"/>
            <a:ext cx="194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«Flash-</a:t>
            </a:r>
            <a:r>
              <a:rPr lang="ru-RU" sz="1400" dirty="0" err="1"/>
              <a:t>лидар</a:t>
            </a:r>
            <a:r>
              <a:rPr lang="ru-RU" sz="1400" dirty="0"/>
              <a:t>»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7888" y="968410"/>
            <a:ext cx="1812786" cy="3907596"/>
          </a:xfrm>
          <a:prstGeom prst="rect">
            <a:avLst/>
          </a:prstGeom>
          <a:noFill/>
          <a:ln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483766" y="968410"/>
            <a:ext cx="1940721" cy="3907596"/>
          </a:xfrm>
          <a:prstGeom prst="rect">
            <a:avLst/>
          </a:prstGeom>
          <a:noFill/>
          <a:ln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7264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Цель и задачи работы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3</a:t>
            </a:r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611559" y="1707653"/>
            <a:ext cx="7888287" cy="28569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Задачи: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charset="0"/>
              </a:rPr>
              <a:t>Анализ особенностей</a:t>
            </a:r>
            <a:r>
              <a:rPr kumimoji="0" lang="ru-RU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charset="0"/>
              </a:rPr>
              <a:t> существующих систем лазерной локации, использующих МФПУ:</a:t>
            </a:r>
            <a:endParaRPr lang="ru-RU" sz="1400" kern="0" dirty="0">
              <a:latin typeface="+mj-lt"/>
              <a:cs typeface="Arial" charset="0"/>
            </a:endParaRPr>
          </a:p>
          <a:p>
            <a:pPr marL="800100" lvl="1" indent="-342900" algn="just" eaLnBrk="0" fontAlgn="base" hangingPunct="0">
              <a:spcAft>
                <a:spcPct val="0"/>
              </a:spcAft>
              <a:buFont typeface="+mj-lt"/>
              <a:buAutoNum type="alphaLcParenR"/>
              <a:defRPr/>
            </a:pPr>
            <a:r>
              <a:rPr kumimoji="0" lang="ru-RU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charset="0"/>
              </a:rPr>
              <a:t>Системы на основе матричных ФПУ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charset="0"/>
              </a:rPr>
              <a:t> </a:t>
            </a:r>
            <a:r>
              <a:rPr kumimoji="0" lang="ru-RU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charset="0"/>
              </a:rPr>
              <a:t>(</a:t>
            </a:r>
            <a:r>
              <a:rPr kumimoji="0" lang="en-US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charset="0"/>
              </a:rPr>
              <a:t>Flash-</a:t>
            </a:r>
            <a:r>
              <a:rPr kumimoji="0" lang="ru-RU" sz="14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charset="0"/>
              </a:rPr>
              <a:t>лидары</a:t>
            </a:r>
            <a:r>
              <a:rPr kumimoji="0" lang="ru-RU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charset="0"/>
              </a:rPr>
              <a:t>);</a:t>
            </a:r>
          </a:p>
          <a:p>
            <a:pPr marL="800100" lvl="1" indent="-342900" algn="just" eaLnBrk="0" fontAlgn="base" hangingPunct="0">
              <a:spcAft>
                <a:spcPct val="0"/>
              </a:spcAft>
              <a:buFontTx/>
              <a:buAutoNum type="alphaLcParenR"/>
              <a:defRPr/>
            </a:pPr>
            <a:r>
              <a:rPr lang="ru-RU" sz="1400" kern="0" dirty="0" smtClean="0">
                <a:latin typeface="+mj-lt"/>
                <a:cs typeface="Arial" charset="0"/>
              </a:rPr>
              <a:t>Системы на основе МО</a:t>
            </a:r>
            <a:r>
              <a:rPr lang="en-US" sz="1400" kern="0" dirty="0" smtClean="0">
                <a:latin typeface="+mj-lt"/>
                <a:cs typeface="Arial" charset="0"/>
              </a:rPr>
              <a:t> </a:t>
            </a:r>
            <a:r>
              <a:rPr lang="ru-RU" sz="1400" kern="0" dirty="0" smtClean="0">
                <a:latin typeface="+mj-lt"/>
                <a:cs typeface="Arial" charset="0"/>
              </a:rPr>
              <a:t>ФПУ;</a:t>
            </a:r>
          </a:p>
          <a:p>
            <a:pPr marL="342900" indent="-342900" algn="just" eaLnBrk="0" fontAlgn="base" hangingPunct="0">
              <a:spcAft>
                <a:spcPct val="0"/>
              </a:spcAft>
              <a:buFont typeface="+mj-lt"/>
              <a:buAutoNum type="arabicParenR"/>
              <a:defRPr/>
            </a:pPr>
            <a:r>
              <a:rPr lang="ru-RU" sz="1400" kern="0" dirty="0">
                <a:cs typeface="Arial" charset="0"/>
              </a:rPr>
              <a:t>Анализ </a:t>
            </a:r>
            <a:r>
              <a:rPr lang="ru-RU" sz="1400" kern="0" dirty="0" smtClean="0">
                <a:cs typeface="Arial" charset="0"/>
              </a:rPr>
              <a:t>особенностей систем управления ВЛЛ на основе МО</a:t>
            </a:r>
            <a:r>
              <a:rPr lang="en-US" sz="1400" kern="0" dirty="0" smtClean="0">
                <a:cs typeface="Arial" charset="0"/>
              </a:rPr>
              <a:t> </a:t>
            </a:r>
            <a:r>
              <a:rPr lang="ru-RU" sz="1400" kern="0" dirty="0" smtClean="0">
                <a:cs typeface="Arial" charset="0"/>
              </a:rPr>
              <a:t>ФПУ:</a:t>
            </a:r>
          </a:p>
          <a:p>
            <a:pPr marL="800100" lvl="1" indent="-342900" algn="just" eaLnBrk="0" fontAlgn="base" hangingPunct="0"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1400" kern="0" dirty="0" smtClean="0">
                <a:latin typeface="+mj-lt"/>
                <a:cs typeface="Arial" charset="0"/>
              </a:rPr>
              <a:t>Особенности измерения временных интервалов;</a:t>
            </a:r>
          </a:p>
          <a:p>
            <a:pPr marL="800100" lvl="1" indent="-342900" algn="just" eaLnBrk="0" fontAlgn="base" hangingPunct="0"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1400" kern="0" dirty="0" smtClean="0">
                <a:latin typeface="+mj-lt"/>
                <a:cs typeface="Arial" charset="0"/>
              </a:rPr>
              <a:t>Особенности вычисления координат зондируемых точек объекта;</a:t>
            </a:r>
          </a:p>
          <a:p>
            <a:pPr marL="800100" lvl="1" indent="-342900" algn="just" eaLnBrk="0" fontAlgn="base" hangingPunct="0"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1400" kern="0" dirty="0" smtClean="0">
                <a:latin typeface="+mj-lt"/>
                <a:cs typeface="Arial" charset="0"/>
              </a:rPr>
              <a:t>Особенности построения 2.5</a:t>
            </a:r>
            <a:r>
              <a:rPr lang="en-US" sz="1400" kern="0" dirty="0" smtClean="0">
                <a:latin typeface="+mj-lt"/>
                <a:cs typeface="Arial" charset="0"/>
              </a:rPr>
              <a:t>D</a:t>
            </a:r>
            <a:r>
              <a:rPr lang="ru-RU" sz="1400" kern="0" dirty="0" smtClean="0">
                <a:latin typeface="+mj-lt"/>
                <a:cs typeface="Arial" charset="0"/>
              </a:rPr>
              <a:t> изображений</a:t>
            </a:r>
            <a:r>
              <a:rPr lang="en-US" sz="1400" kern="0" dirty="0" smtClean="0">
                <a:latin typeface="+mj-lt"/>
                <a:cs typeface="Arial" charset="0"/>
              </a:rPr>
              <a:t> </a:t>
            </a:r>
            <a:r>
              <a:rPr lang="ru-RU" sz="1400" kern="0" dirty="0" smtClean="0">
                <a:latin typeface="+mj-lt"/>
                <a:cs typeface="Arial" charset="0"/>
              </a:rPr>
              <a:t>и 3</a:t>
            </a:r>
            <a:r>
              <a:rPr lang="en-US" sz="1400" kern="0" dirty="0" smtClean="0">
                <a:latin typeface="+mj-lt"/>
                <a:cs typeface="Arial" charset="0"/>
              </a:rPr>
              <a:t>D </a:t>
            </a:r>
            <a:r>
              <a:rPr lang="ru-RU" sz="1400" kern="0" dirty="0" smtClean="0">
                <a:latin typeface="+mj-lt"/>
                <a:cs typeface="Arial" charset="0"/>
              </a:rPr>
              <a:t>облаков точек;</a:t>
            </a:r>
          </a:p>
          <a:p>
            <a:pPr marL="342900" indent="-342900" algn="just" eaLnBrk="0" fontAlgn="base" hangingPunct="0">
              <a:spcAft>
                <a:spcPct val="0"/>
              </a:spcAft>
              <a:buFont typeface="+mj-lt"/>
              <a:buAutoNum type="arabicParenR"/>
              <a:defRPr/>
            </a:pPr>
            <a:r>
              <a:rPr lang="ru-RU" sz="1400" kern="0" dirty="0" smtClean="0">
                <a:latin typeface="+mj-lt"/>
                <a:cs typeface="Arial" charset="0"/>
              </a:rPr>
              <a:t>Выделение основных проблем построения систем управления ВЛЛ:</a:t>
            </a:r>
          </a:p>
          <a:p>
            <a:pPr marL="800100" lvl="1" indent="-342900" algn="just" eaLnBrk="0" fontAlgn="base" hangingPunct="0"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1400" kern="0" dirty="0" smtClean="0">
                <a:latin typeface="+mj-lt"/>
                <a:cs typeface="Arial" charset="0"/>
              </a:rPr>
              <a:t>Проблемы регистрации временных интервалов;</a:t>
            </a:r>
          </a:p>
          <a:p>
            <a:pPr marL="800100" lvl="1" indent="-342900" algn="just" eaLnBrk="0" fontAlgn="base" hangingPunct="0"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1400" kern="0" dirty="0" smtClean="0">
                <a:latin typeface="+mj-lt"/>
                <a:cs typeface="Arial" charset="0"/>
              </a:rPr>
              <a:t>Проблемы вычисления координат </a:t>
            </a:r>
            <a:r>
              <a:rPr lang="ru-RU" sz="1400" kern="0" dirty="0">
                <a:cs typeface="Arial" charset="0"/>
              </a:rPr>
              <a:t>зондируемых точек </a:t>
            </a:r>
            <a:r>
              <a:rPr lang="ru-RU" sz="1400" kern="0" dirty="0" smtClean="0">
                <a:cs typeface="Arial" charset="0"/>
              </a:rPr>
              <a:t>объекта;</a:t>
            </a:r>
          </a:p>
          <a:p>
            <a:pPr marL="342900" indent="-342900" algn="just" eaLnBrk="0" fontAlgn="base" hangingPunct="0">
              <a:spcAft>
                <a:spcPct val="0"/>
              </a:spcAft>
              <a:buFont typeface="+mj-lt"/>
              <a:buAutoNum type="arabicParenR"/>
              <a:defRPr/>
            </a:pPr>
            <a:r>
              <a:rPr lang="ru-RU" sz="1400" kern="0" dirty="0" smtClean="0">
                <a:latin typeface="+mj-lt"/>
                <a:cs typeface="Arial" charset="0"/>
              </a:rPr>
              <a:t>Разработка оптимизированной системы управления ВЛЛ на базе МО</a:t>
            </a:r>
            <a:r>
              <a:rPr lang="en-US" sz="1400" kern="0" dirty="0" smtClean="0">
                <a:latin typeface="+mj-lt"/>
                <a:cs typeface="Arial" charset="0"/>
              </a:rPr>
              <a:t> </a:t>
            </a:r>
            <a:r>
              <a:rPr lang="ru-RU" sz="1400" kern="0" dirty="0" smtClean="0">
                <a:latin typeface="+mj-lt"/>
                <a:cs typeface="Arial" charset="0"/>
              </a:rPr>
              <a:t>ФПУ.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 bwMode="auto">
          <a:xfrm>
            <a:off x="611560" y="1075344"/>
            <a:ext cx="7888287" cy="6323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Цель</a:t>
            </a:r>
            <a:r>
              <a:rPr kumimoji="0" lang="ru-RU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 работы</a:t>
            </a:r>
            <a:r>
              <a: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: </a:t>
            </a:r>
            <a:r>
              <a:rPr lang="ru-RU" sz="1400" dirty="0" smtClean="0"/>
              <a:t>Создание </a:t>
            </a:r>
            <a:r>
              <a:rPr lang="ru-RU" sz="1400" dirty="0"/>
              <a:t>системы управления времяпролетным лазерным локатором (ВЛЛ) на базе массива одиночных </a:t>
            </a:r>
            <a:r>
              <a:rPr lang="ru-RU" sz="1400" dirty="0" err="1"/>
              <a:t>фотоприемных</a:t>
            </a:r>
            <a:r>
              <a:rPr lang="ru-RU" sz="1400" dirty="0"/>
              <a:t> устройств (МО ФПУ).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581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Объект и предмет исследования, научная новизна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3399"/>
                </a:solidFill>
              </a:rPr>
              <a:t>4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 bwMode="auto">
          <a:xfrm>
            <a:off x="5652120" y="1131590"/>
            <a:ext cx="2898078" cy="3600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kumimoji="0" lang="ru-RU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Объект исследования:</a:t>
            </a:r>
            <a:r>
              <a:rPr lang="ru-RU" sz="1400" kern="0" dirty="0" smtClean="0">
                <a:solidFill>
                  <a:prstClr val="black"/>
                </a:solidFill>
                <a:cs typeface="Arial" charset="0"/>
              </a:rPr>
              <a:t> Сканирующие лазерные локационные системы (ЛЛС) гибридного типа.</a:t>
            </a:r>
          </a:p>
          <a:p>
            <a:pPr lvl="0" algn="just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ru-RU" b="1" kern="0" dirty="0">
                <a:solidFill>
                  <a:prstClr val="black"/>
                </a:solidFill>
              </a:rPr>
              <a:t>Предмет исследования:</a:t>
            </a:r>
            <a:r>
              <a:rPr lang="ru-RU" sz="1400" kern="0" dirty="0">
                <a:solidFill>
                  <a:prstClr val="black"/>
                </a:solidFill>
                <a:cs typeface="Arial" charset="0"/>
              </a:rPr>
              <a:t> Системы управления работой ЛЛС гибридного типа, регистрации и обработки получаемых данных</a:t>
            </a:r>
            <a:r>
              <a:rPr lang="ru-RU" sz="1400" kern="0" dirty="0" smtClean="0">
                <a:solidFill>
                  <a:prstClr val="black"/>
                </a:solidFill>
                <a:cs typeface="Arial" charset="0"/>
              </a:rPr>
              <a:t>.</a:t>
            </a:r>
            <a:endParaRPr lang="ru-RU" sz="1400" kern="0" dirty="0">
              <a:solidFill>
                <a:prstClr val="black"/>
              </a:solidFill>
              <a:cs typeface="Arial" charset="0"/>
            </a:endParaRPr>
          </a:p>
          <a:p>
            <a:pPr lvl="0" algn="just"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ru-RU" b="1" kern="0" dirty="0">
                <a:solidFill>
                  <a:prstClr val="black"/>
                </a:solidFill>
                <a:cs typeface="Arial" charset="0"/>
              </a:rPr>
              <a:t>Научная новизна: </a:t>
            </a:r>
            <a:r>
              <a:rPr lang="ru-RU" sz="1400" kern="0" dirty="0">
                <a:solidFill>
                  <a:prstClr val="black"/>
                </a:solidFill>
                <a:cs typeface="Arial" charset="0"/>
              </a:rPr>
              <a:t>Разработка ЛЛС нового типа, позволяющей сочетать достоинства сканирующих и «</a:t>
            </a:r>
            <a:r>
              <a:rPr lang="en-US" sz="1400" kern="0" dirty="0">
                <a:solidFill>
                  <a:prstClr val="black"/>
                </a:solidFill>
                <a:cs typeface="Arial" charset="0"/>
              </a:rPr>
              <a:t>Flash-</a:t>
            </a:r>
            <a:r>
              <a:rPr lang="ru-RU" sz="1400" kern="0" dirty="0" err="1">
                <a:solidFill>
                  <a:prstClr val="black"/>
                </a:solidFill>
                <a:cs typeface="Arial" charset="0"/>
              </a:rPr>
              <a:t>лидарных</a:t>
            </a:r>
            <a:r>
              <a:rPr lang="ru-RU" sz="1400" kern="0" dirty="0">
                <a:solidFill>
                  <a:prstClr val="black"/>
                </a:solidFill>
                <a:cs typeface="Arial" charset="0"/>
              </a:rPr>
              <a:t>» систем, избегая существенных недостатков каждой из этих систем.</a:t>
            </a:r>
            <a:endParaRPr kumimoji="0" lang="ru-RU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1590"/>
            <a:ext cx="511256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9316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Промежуточные результаты работы 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3399"/>
                </a:solidFill>
              </a:rPr>
              <a:t>5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13" y="915566"/>
            <a:ext cx="2564696" cy="359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 bwMode="auto">
          <a:xfrm>
            <a:off x="467544" y="915566"/>
            <a:ext cx="5328592" cy="38006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fontAlgn="base" hangingPunct="0">
              <a:spcBef>
                <a:spcPts val="600"/>
              </a:spcBef>
              <a:spcAft>
                <a:spcPct val="0"/>
              </a:spcAft>
              <a:buAutoNum type="arabicParenR"/>
              <a:defRPr/>
            </a:pPr>
            <a:r>
              <a: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Создана многоканальная система измерения временных интервалов</a:t>
            </a:r>
            <a:r>
              <a:rPr kumimoji="0" lang="ru-RU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 на 64 канала. СКО измеренных временных интервалов составляет 45 </a:t>
            </a:r>
            <a:r>
              <a:rPr kumimoji="0" lang="ru-RU" sz="14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пс</a:t>
            </a:r>
            <a:r>
              <a:rPr kumimoji="0" lang="ru-RU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ct val="0"/>
              </a:spcAft>
              <a:buAutoNum type="arabicParenR"/>
              <a:defRPr/>
            </a:pPr>
            <a:r>
              <a: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Получен патент </a:t>
            </a:r>
            <a:r>
              <a:rPr lang="ru-RU" sz="1400" kern="0" dirty="0">
                <a:cs typeface="Arial" charset="0"/>
              </a:rPr>
              <a:t>на </a:t>
            </a:r>
            <a:r>
              <a:rPr lang="ru-RU" sz="1400" kern="0" dirty="0" smtClean="0">
                <a:cs typeface="Arial" charset="0"/>
              </a:rPr>
              <a:t>многоканальную систему </a:t>
            </a:r>
            <a:r>
              <a:rPr lang="ru-RU" sz="1400" kern="0" dirty="0">
                <a:cs typeface="Arial" charset="0"/>
              </a:rPr>
              <a:t>измерения временных </a:t>
            </a:r>
            <a:r>
              <a:rPr lang="ru-RU" sz="1400" kern="0" dirty="0" smtClean="0">
                <a:cs typeface="Arial" charset="0"/>
              </a:rPr>
              <a:t>интервалов (в одноканальном и многоканальном исполнении). Патент №2627136 от 03 августа 2017г., приоритет 18.10.2016г. 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ct val="0"/>
              </a:spcAft>
              <a:buAutoNum type="arabicParenR"/>
              <a:defRPr/>
            </a:pPr>
            <a:r>
              <a: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Проведена</a:t>
            </a:r>
            <a:r>
              <a:rPr kumimoji="0" lang="ru-RU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charset="0"/>
              </a:rPr>
              <a:t> работа по адаптации системы к реализации в виде заказной микросхемы отечественного производства</a:t>
            </a:r>
            <a:endParaRPr kumimoji="0" lang="ru-RU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charset="0"/>
            </a:endParaRPr>
          </a:p>
        </p:txBody>
      </p:sp>
      <p:pic>
        <p:nvPicPr>
          <p:cNvPr id="3" name="Picture 3" descr="D:\Artamonov\_Work\LINAR\docs\Презентации\Презентация_2016_03_17\route6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38" y="2836927"/>
            <a:ext cx="1255575" cy="227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065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Дальнейшее направление работы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6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467544" y="915566"/>
            <a:ext cx="8208912" cy="39604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fontAlgn="base" hangingPunct="0">
              <a:spcBef>
                <a:spcPts val="600"/>
              </a:spcBef>
              <a:spcAft>
                <a:spcPct val="0"/>
              </a:spcAft>
              <a:buAutoNum type="arabicParenR"/>
              <a:defRPr/>
            </a:pPr>
            <a:r>
              <a:rPr kumimoji="0" lang="ru-RU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Оптимизация многоканальной системы измерения временных интервалов</a:t>
            </a:r>
            <a:r>
              <a:rPr kumimoji="0" lang="ru-RU" sz="14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charset="0"/>
              </a:rPr>
              <a:t> для работы с нормированным сигналом.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ct val="0"/>
              </a:spcAft>
              <a:buAutoNum type="arabicParenR"/>
              <a:defRPr/>
            </a:pPr>
            <a:r>
              <a:rPr lang="ru-RU" sz="1400" kern="0" dirty="0" smtClean="0">
                <a:cs typeface="Arial" charset="0"/>
              </a:rPr>
              <a:t>Проработка различных вариантов активных лазерных локационных систем, под конкретные задачи.</a:t>
            </a:r>
          </a:p>
          <a:p>
            <a:pPr marL="800100" lvl="1" indent="-342900" algn="just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ru-RU" sz="1400" kern="0" dirty="0" smtClean="0">
                <a:cs typeface="Arial" charset="0"/>
              </a:rPr>
              <a:t>Стробирование по дальности, для СТЗ работающих в условиях плохой видимости.</a:t>
            </a:r>
          </a:p>
          <a:p>
            <a:pPr marL="800100" lvl="1" indent="-342900" algn="just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ru-RU" sz="1400" kern="0" dirty="0" smtClean="0">
                <a:cs typeface="Arial" charset="0"/>
              </a:rPr>
              <a:t>Активные триангуляционные системы</a:t>
            </a:r>
            <a:r>
              <a:rPr lang="ru-RU" sz="1400" kern="0" dirty="0">
                <a:cs typeface="Arial" charset="0"/>
              </a:rPr>
              <a:t> со стробированием</a:t>
            </a:r>
            <a:r>
              <a:rPr lang="ru-RU" sz="1400" kern="0" dirty="0" smtClean="0">
                <a:cs typeface="Arial" charset="0"/>
              </a:rPr>
              <a:t>, для решения задач навигации РТК.</a:t>
            </a:r>
          </a:p>
          <a:p>
            <a:pPr marL="800100" lvl="1" indent="-342900" algn="just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lphaLcPeriod"/>
              <a:defRPr/>
            </a:pPr>
            <a:r>
              <a:rPr lang="ru-RU" sz="1400" kern="0" dirty="0" err="1" smtClean="0">
                <a:cs typeface="Arial" charset="0"/>
              </a:rPr>
              <a:t>Лидары</a:t>
            </a:r>
            <a:r>
              <a:rPr lang="ru-RU" sz="1400" kern="0" dirty="0" smtClean="0">
                <a:cs typeface="Arial" charset="0"/>
              </a:rPr>
              <a:t> без механических систем развертки (</a:t>
            </a:r>
            <a:r>
              <a:rPr lang="en-US" sz="1400" kern="0" dirty="0" smtClean="0">
                <a:cs typeface="Arial" charset="0"/>
              </a:rPr>
              <a:t>Solid-State </a:t>
            </a:r>
            <a:r>
              <a:rPr lang="en-US" sz="1400" kern="0" dirty="0" err="1" smtClean="0">
                <a:cs typeface="Arial" charset="0"/>
              </a:rPr>
              <a:t>Lidars</a:t>
            </a:r>
            <a:r>
              <a:rPr lang="ru-RU" sz="1400" kern="0" dirty="0" smtClean="0">
                <a:cs typeface="Arial" charset="0"/>
              </a:rPr>
              <a:t>), перспективное направление экономически эффективных ЛЛС, повышенной надежности.</a:t>
            </a:r>
          </a:p>
        </p:txBody>
      </p:sp>
      <p:pic>
        <p:nvPicPr>
          <p:cNvPr id="3074" name="Picture 2" descr="D:\Artamonov\Docs\Архив\Work\Документы\Док-ты со старой машины\Стенд Снимки\ЭОП\101.ti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1863"/>
            <a:ext cx="2664296" cy="1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Artamonov\_Work\Structured_lighting\Experiment 1(12.10.17)\E3 - комната, подсветка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4" r="8206"/>
          <a:stretch/>
        </p:blipFill>
        <p:spPr bwMode="auto">
          <a:xfrm>
            <a:off x="3216027" y="2851863"/>
            <a:ext cx="3423053" cy="199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ddar VU8 multi element sensor modu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571750"/>
            <a:ext cx="1656184" cy="247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0366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750985" y="3035931"/>
            <a:ext cx="43862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Руководитель</a:t>
            </a: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В.В. Харламов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endParaRPr lang="ru-RU" sz="1800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Докладчик</a:t>
            </a:r>
            <a:endParaRPr lang="ru-RU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В.Г. Дружинин</a:t>
            </a:r>
            <a:endParaRPr lang="ru-RU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Робототехника в современной медицине</a:t>
            </a:r>
            <a:endParaRPr lang="ru-RU" sz="2000" b="1" dirty="0">
              <a:solidFill>
                <a:srgbClr val="003399"/>
              </a:solidFill>
            </a:endParaRPr>
          </a:p>
        </p:txBody>
      </p:sp>
      <p:pic>
        <p:nvPicPr>
          <p:cNvPr id="12" name="Объект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66" y="1059582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9742"/>
            <a:ext cx="3672408" cy="2448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Проводимая операция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764" y="3507854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  <a:endParaRPr lang="ru-RU" dirty="0"/>
          </a:p>
        </p:txBody>
      </p:sp>
      <p:pic>
        <p:nvPicPr>
          <p:cNvPr id="7" name="Объект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13946"/>
            <a:ext cx="6706360" cy="246481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28" y="3507854"/>
            <a:ext cx="2097848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798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Цель управления</a:t>
            </a:r>
            <a:endParaRPr lang="ru-RU" sz="2000" b="1" dirty="0">
              <a:solidFill>
                <a:srgbClr val="003399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68" y="987574"/>
            <a:ext cx="6450508" cy="196319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18" y="3225498"/>
            <a:ext cx="3679526" cy="775344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245884" y="3225498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заданной траектории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70" y="4017586"/>
            <a:ext cx="3675974" cy="734304"/>
          </a:xfrm>
          <a:prstGeom prst="rect">
            <a:avLst/>
          </a:prstGeom>
        </p:spPr>
      </p:pic>
      <p:sp>
        <p:nvSpPr>
          <p:cNvPr id="14" name="Объект 2"/>
          <p:cNvSpPr txBox="1">
            <a:spLocks/>
          </p:cNvSpPr>
          <p:nvPr/>
        </p:nvSpPr>
        <p:spPr>
          <a:xfrm>
            <a:off x="5227807" y="4026289"/>
            <a:ext cx="3052029" cy="72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Вращательное движение</a:t>
            </a:r>
            <a:endParaRPr lang="ru-RU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53575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5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13" y="987575"/>
            <a:ext cx="4288476" cy="20162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981" y="987575"/>
            <a:ext cx="38884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860" y="3080561"/>
                <a:ext cx="3470181" cy="4522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бъект 2"/>
          <p:cNvSpPr txBox="1">
            <a:spLocks/>
          </p:cNvSpPr>
          <p:nvPr/>
        </p:nvSpPr>
        <p:spPr>
          <a:xfrm>
            <a:off x="497429" y="3619129"/>
            <a:ext cx="8166460" cy="13288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Расчет движения иглы в плоскости </a:t>
            </a:r>
            <a:r>
              <a:rPr lang="en-US" i="1" dirty="0" smtClean="0"/>
              <a:t>Oxy</a:t>
            </a:r>
            <a:r>
              <a:rPr lang="ru-RU" i="1" dirty="0" smtClean="0"/>
              <a:t>, </a:t>
            </a:r>
            <a:r>
              <a:rPr lang="ru-RU" dirty="0" smtClean="0"/>
              <a:t>деформация иглы в зависимости от поступательного движения;</a:t>
            </a:r>
          </a:p>
          <a:p>
            <a:r>
              <a:rPr lang="ru-RU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0817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6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39552" y="985129"/>
            <a:ext cx="8092080" cy="38908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 smtClean="0"/>
              <a:t>Дополнительные подзадачи, повышающие точность решения:</a:t>
            </a: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процесса прокола, получение изгиба иглы перед внедрением ее в ткани (нагрузка и разгрузка иглы в процессе прокола);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движение иглы через материалы различной плотности различной (кожа, мышцы, орган);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влияние сил, создаваемых тканью при деформации на поверхность иглы;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силы трения при внедрении иглы в ткань;</a:t>
            </a:r>
          </a:p>
          <a:p>
            <a:pPr>
              <a:lnSpc>
                <a:spcPct val="114000"/>
              </a:lnSpc>
            </a:pPr>
            <a:r>
              <a:rPr lang="ru-RU" sz="2000" dirty="0" smtClean="0"/>
              <a:t>Моделирование деформации ткани человека.</a:t>
            </a:r>
          </a:p>
          <a:p>
            <a:pPr marL="0" indent="0">
              <a:lnSpc>
                <a:spcPct val="114000"/>
              </a:lnSpc>
              <a:buFont typeface="Wingdings" pitchFamily="2" charset="2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1883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 </a:t>
            </a:r>
            <a:r>
              <a:rPr lang="ru-RU" sz="2000" b="1" dirty="0" smtClean="0">
                <a:solidFill>
                  <a:srgbClr val="003399"/>
                </a:solidFill>
              </a:rPr>
              <a:t>Постановка </a:t>
            </a:r>
            <a:r>
              <a:rPr lang="ru-RU" sz="2000" b="1" dirty="0">
                <a:solidFill>
                  <a:srgbClr val="003399"/>
                </a:solidFill>
              </a:rPr>
              <a:t>решаемой задачи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q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5475" indent="-179388" algn="l" defTabSz="914400" rtl="0" eaLnBrk="1" latinLnBrk="0" hangingPunct="1">
                  <a:spcBef>
                    <a:spcPct val="20000"/>
                  </a:spcBef>
                  <a:buClr>
                    <a:srgbClr val="003399"/>
                  </a:buClr>
                  <a:buFont typeface="Wingdings" pitchFamily="2" charset="2"/>
                  <a:buChar char="§"/>
                  <a:tabLst>
                    <a:tab pos="538163" algn="l"/>
                  </a:tabLst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8525" indent="-16033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66813" indent="-166688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i="1" dirty="0" smtClean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7574"/>
                <a:ext cx="5400600" cy="3007939"/>
              </a:xfrm>
              <a:prstGeom prst="rect">
                <a:avLst/>
              </a:prstGeom>
              <a:blipFill rotWithShape="0">
                <a:blip r:embed="rId4"/>
                <a:stretch>
                  <a:fillRect l="-1016" t="-10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32557"/>
              </p:ext>
            </p:extLst>
          </p:nvPr>
        </p:nvGraphicFramePr>
        <p:xfrm>
          <a:off x="6001245" y="843558"/>
          <a:ext cx="2664296" cy="398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5" imgW="1514399" imgH="2266950" progId="Visio.Drawing.15">
                  <p:embed/>
                </p:oleObj>
              </mc:Choice>
              <mc:Fallback>
                <p:oleObj name="Visio" r:id="rId5" imgW="1514399" imgH="226695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45" y="843558"/>
                        <a:ext cx="2664296" cy="398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7595" y="3472612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58035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Модель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8</a:t>
            </a:r>
            <a:endParaRPr lang="ru-RU" sz="2000" b="1" dirty="0" smtClean="0">
              <a:solidFill>
                <a:srgbClr val="003399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425137"/>
              </p:ext>
            </p:extLst>
          </p:nvPr>
        </p:nvGraphicFramePr>
        <p:xfrm>
          <a:off x="539552" y="915566"/>
          <a:ext cx="2176772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1514399" imgH="2219498" progId="Visio.Drawing.15">
                  <p:embed/>
                </p:oleObj>
              </mc:Choice>
              <mc:Fallback>
                <p:oleObj name="Visio" r:id="rId4" imgW="1514399" imgH="221949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15566"/>
                        <a:ext cx="2176772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804248" y="6237312"/>
            <a:ext cx="2133600" cy="365125"/>
          </a:xfrm>
          <a:prstGeom prst="rect">
            <a:avLst/>
          </a:prstGeom>
        </p:spPr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10043"/>
              </p:ext>
            </p:extLst>
          </p:nvPr>
        </p:nvGraphicFramePr>
        <p:xfrm>
          <a:off x="3631019" y="941665"/>
          <a:ext cx="5000613" cy="29001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0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0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3779912" y="1633254"/>
                <a:ext cx="2429436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633254"/>
                <a:ext cx="2429436" cy="7609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760212" y="2391730"/>
                <a:ext cx="24258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12" y="2391730"/>
                <a:ext cx="2425892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6186104" y="174539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04" y="1745399"/>
                <a:ext cx="240171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6173240" y="2520740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40" y="2520740"/>
                <a:ext cx="2401718" cy="390748"/>
              </a:xfrm>
              <a:prstGeom prst="rect">
                <a:avLst/>
              </a:prstGeom>
              <a:blipFill rotWithShape="0">
                <a:blip r:embed="rId9"/>
                <a:stretch>
                  <a:fillRect r="-761" b="-7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626068"/>
                  </p:ext>
                </p:extLst>
              </p:nvPr>
            </p:nvGraphicFramePr>
            <p:xfrm>
              <a:off x="3949038" y="3970459"/>
              <a:ext cx="5036438" cy="25565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42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1140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smtClean="0"/>
                            <a:t>–</a:t>
                          </a:r>
                          <a:r>
                            <a:rPr lang="ru-RU" dirty="0" smtClean="0"/>
                            <a:t> текущая итерация моделирования</a:t>
                          </a:r>
                          <a:endParaRPr lang="ru-RU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68305"/>
                  </p:ext>
                </p:extLst>
              </p:nvPr>
            </p:nvGraphicFramePr>
            <p:xfrm>
              <a:off x="3949038" y="3970459"/>
              <a:ext cx="5036438" cy="25565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442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1140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21" t="-22478" r="-363" b="-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641644"/>
              </p:ext>
            </p:extLst>
          </p:nvPr>
        </p:nvGraphicFramePr>
        <p:xfrm>
          <a:off x="2267744" y="1600439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11" imgW="666627" imgH="914400" progId="">
                  <p:embed/>
                </p:oleObj>
              </mc:Choice>
              <mc:Fallback>
                <p:oleObj r:id="rId11" imgW="666627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600439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67348"/>
              </p:ext>
            </p:extLst>
          </p:nvPr>
        </p:nvGraphicFramePr>
        <p:xfrm>
          <a:off x="41768" y="4525478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3632744" y="2999508"/>
                <a:ext cx="2506199" cy="869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44" y="2999508"/>
                <a:ext cx="2506199" cy="8690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458" y="312738"/>
            <a:ext cx="8274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3399"/>
                </a:solidFill>
              </a:rPr>
              <a:t>Общая постановка задачи</a:t>
            </a:r>
            <a:endParaRPr lang="ru-RU" sz="2000" b="1" dirty="0">
              <a:solidFill>
                <a:srgbClr val="00339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31632" y="312678"/>
            <a:ext cx="33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3399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18917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916</Words>
  <Application>Microsoft Office PowerPoint</Application>
  <PresentationFormat>Экран (16:9)</PresentationFormat>
  <Paragraphs>138</Paragraphs>
  <Slides>16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User</cp:lastModifiedBy>
  <cp:revision>215</cp:revision>
  <cp:lastPrinted>2016-01-28T13:41:37Z</cp:lastPrinted>
  <dcterms:created xsi:type="dcterms:W3CDTF">2013-10-29T10:35:50Z</dcterms:created>
  <dcterms:modified xsi:type="dcterms:W3CDTF">2018-05-14T06:01:43Z</dcterms:modified>
</cp:coreProperties>
</file>