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80" r:id="rId2"/>
    <p:sldId id="281" r:id="rId3"/>
    <p:sldId id="294" r:id="rId4"/>
    <p:sldId id="295" r:id="rId5"/>
    <p:sldId id="284" r:id="rId6"/>
    <p:sldId id="291" r:id="rId7"/>
    <p:sldId id="285" r:id="rId8"/>
    <p:sldId id="286" r:id="rId9"/>
    <p:sldId id="293" r:id="rId10"/>
    <p:sldId id="287" r:id="rId11"/>
    <p:sldId id="288" r:id="rId12"/>
    <p:sldId id="292" r:id="rId13"/>
    <p:sldId id="289" r:id="rId14"/>
    <p:sldId id="278" r:id="rId15"/>
    <p:sldId id="29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>
      <p:cViewPr varScale="1">
        <p:scale>
          <a:sx n="72" d="100"/>
          <a:sy n="72" d="100"/>
        </p:scale>
        <p:origin x="-282" y="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</a:t>
            </a:r>
            <a:r>
              <a:rPr lang="ru-RU" sz="1800" dirty="0" smtClean="0"/>
              <a:t>от скорости при различной </a:t>
            </a:r>
            <a:r>
              <a:rPr lang="ru-RU" sz="1800" dirty="0"/>
              <a:t>плотности материала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E25-4459-ACD3-6EA86BD5A999}"/>
            </c:ext>
          </c:extLst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2.6834709055307708E-2</c:v>
                </c:pt>
                <c:pt idx="1">
                  <c:v>0.10733883622123103</c:v>
                </c:pt>
                <c:pt idx="2">
                  <c:v>0.24151238149775911</c:v>
                </c:pt>
                <c:pt idx="3">
                  <c:v>0.42935534488492411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1.7174213795396891</c:v>
                </c:pt>
                <c:pt idx="8">
                  <c:v>2.1736114334798686</c:v>
                </c:pt>
                <c:pt idx="9">
                  <c:v>2.6834709055309309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E25-4459-ACD3-6EA86BD5A999}"/>
            </c:ext>
          </c:extLst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0.54889177613131923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BE25-4459-ACD3-6EA86BD5A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832728"/>
        <c:axId val="280833120"/>
      </c:scatterChart>
      <c:valAx>
        <c:axId val="280832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833120"/>
        <c:crosses val="autoZero"/>
        <c:crossBetween val="midCat"/>
      </c:valAx>
      <c:valAx>
        <c:axId val="280833120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0832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</a:t>
            </a:r>
            <a:r>
              <a:rPr lang="ru-RU" sz="1800" baseline="0" dirty="0" smtClean="0"/>
              <a:t> скорости при различных углах </a:t>
            </a:r>
            <a:r>
              <a:rPr lang="ru-RU" sz="1800" baseline="0" dirty="0"/>
              <a:t>острия</a:t>
            </a:r>
            <a:endParaRPr lang="ru-RU" sz="18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2.5875006470093321E-2</c:v>
                </c:pt>
                <c:pt idx="1">
                  <c:v>0.10350002588037302</c:v>
                </c:pt>
                <c:pt idx="2">
                  <c:v>0.23287505823082993</c:v>
                </c:pt>
                <c:pt idx="3">
                  <c:v>0.41400010352149302</c:v>
                </c:pt>
                <c:pt idx="4">
                  <c:v>0.64687516175232773</c:v>
                </c:pt>
                <c:pt idx="5">
                  <c:v>0.93150023292332118</c:v>
                </c:pt>
                <c:pt idx="6">
                  <c:v>1.2678753170346091</c:v>
                </c:pt>
                <c:pt idx="7">
                  <c:v>1.6560004140859701</c:v>
                </c:pt>
                <c:pt idx="8">
                  <c:v>2.0958755240775191</c:v>
                </c:pt>
                <c:pt idx="9">
                  <c:v>2.5875006470093118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A9E-42A7-9B6E-C9283844DF8F}"/>
            </c:ext>
          </c:extLst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A9E-42A7-9B6E-C9283844DF8F}"/>
            </c:ext>
          </c:extLst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4.4816825850438946E-2</c:v>
                </c:pt>
                <c:pt idx="1">
                  <c:v>0.17926730340175606</c:v>
                </c:pt>
                <c:pt idx="2">
                  <c:v>0.40335143265391993</c:v>
                </c:pt>
                <c:pt idx="3">
                  <c:v>0.71706921360702225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</c:v>
                </c:pt>
                <c:pt idx="8">
                  <c:v>3.6301628938851191</c:v>
                </c:pt>
                <c:pt idx="9">
                  <c:v>4.4816825850437034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0A9E-42A7-9B6E-C9283844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443168"/>
        <c:axId val="281443560"/>
      </c:scatterChart>
      <c:valAx>
        <c:axId val="281443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1443560"/>
        <c:crosses val="autoZero"/>
        <c:crossBetween val="midCat"/>
      </c:valAx>
      <c:valAx>
        <c:axId val="281443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1443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0.24000000000000005</c:v>
                </c:pt>
                <c:pt idx="3">
                  <c:v>0.39000000000000012</c:v>
                </c:pt>
                <c:pt idx="4">
                  <c:v>0.62000000000000022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CB9-4964-8F69-919FF85D19B2}"/>
            </c:ext>
          </c:extLst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0.32933506567877613</c:v>
                </c:pt>
                <c:pt idx="3">
                  <c:v>0.58548456120672754</c:v>
                </c:pt>
                <c:pt idx="4">
                  <c:v>0.91481962688549723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2.341938244826911</c:v>
                </c:pt>
                <c:pt idx="8">
                  <c:v>2.9640155911088693</c:v>
                </c:pt>
                <c:pt idx="9">
                  <c:v>3.6592785075419898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DCB9-4964-8F69-919FF85D1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444344"/>
        <c:axId val="281549672"/>
      </c:scatterChart>
      <c:valAx>
        <c:axId val="281444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1549672"/>
        <c:crosses val="autoZero"/>
        <c:crossBetween val="midCat"/>
      </c:valAx>
      <c:valAx>
        <c:axId val="28154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14443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14.05.2018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2.emf"/><Relationship Id="rId4" Type="http://schemas.openxmlformats.org/officeDocument/2006/relationships/package" Target="../embeddings/_________Microsoft_Visio11.vsd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_________Microsoft_Visio22.vsdx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11" Type="http://schemas.openxmlformats.org/officeDocument/2006/relationships/package" Target="../embeddings/_________Microsoft_Visio33.vsdx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/>
          <a:lstStyle/>
          <a:p>
            <a:r>
              <a:rPr lang="ru-RU" dirty="0" smtClean="0"/>
              <a:t>Модель деформируемого объекта управления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 smtClean="0">
                <a:solidFill>
                  <a:schemeClr val="bg1"/>
                </a:solidFill>
              </a:rPr>
              <a:t>д.ф-м.н</a:t>
            </a:r>
            <a:r>
              <a:rPr lang="ru-RU" sz="2400" dirty="0" smtClean="0">
                <a:solidFill>
                  <a:schemeClr val="bg1"/>
                </a:solidFill>
              </a:rPr>
              <a:t>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разном угле острия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32917703"/>
              </p:ext>
            </p:extLst>
          </p:nvPr>
        </p:nvGraphicFramePr>
        <p:xfrm>
          <a:off x="395536" y="1628800"/>
          <a:ext cx="85381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1048980"/>
            <a:ext cx="6732240" cy="36004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19872" y="4649381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УПИ – устройство перемещения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игл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Угол острия иглы  - 45 градусов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Плотность материала </a:t>
            </a:r>
            <a:r>
              <a:rPr lang="ru-RU" sz="2000" dirty="0" smtClean="0"/>
              <a:t>1500 </a:t>
            </a:r>
            <a:r>
              <a:rPr lang="ru-RU" sz="2000" dirty="0">
                <a:solidFill>
                  <a:schemeClr val="dk1"/>
                </a:solidFill>
              </a:rPr>
              <a:t>кг/м</a:t>
            </a:r>
            <a:r>
              <a:rPr lang="ru-RU" sz="2000" baseline="30000" dirty="0">
                <a:solidFill>
                  <a:schemeClr val="dk1"/>
                </a:solidFill>
              </a:rPr>
              <a:t>3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071550"/>
            <a:ext cx="4320480" cy="295741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96" y="4028964"/>
            <a:ext cx="4464496" cy="22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</a:t>
            </a:r>
            <a:br>
              <a:rPr lang="ru-RU" dirty="0" smtClean="0"/>
            </a:br>
            <a:r>
              <a:rPr lang="ru-RU" dirty="0" smtClean="0"/>
              <a:t>сравнение с экспериментом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12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14226382"/>
              </p:ext>
            </p:extLst>
          </p:nvPr>
        </p:nvGraphicFramePr>
        <p:xfrm>
          <a:off x="251520" y="1772816"/>
          <a:ext cx="86863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844824"/>
            <a:ext cx="8654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Разработана модель, описывающая отклонение иглы при движении в тканях человека в реальном времени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35047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0515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98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</a:t>
            </a:r>
            <a:r>
              <a:rPr lang="ru-RU" sz="2400" dirty="0" err="1" smtClean="0">
                <a:solidFill>
                  <a:schemeClr val="bg1"/>
                </a:solidFill>
              </a:rPr>
              <a:t>.ф-м.н</a:t>
            </a:r>
            <a:r>
              <a:rPr lang="ru-RU" sz="2400" dirty="0" smtClean="0">
                <a:solidFill>
                  <a:schemeClr val="bg1"/>
                </a:solidFill>
              </a:rPr>
              <a:t>.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Публикации</a:t>
            </a:r>
            <a:br>
              <a:rPr lang="ru-RU" dirty="0" smtClean="0"/>
            </a:br>
            <a:r>
              <a:rPr lang="ru-RU" dirty="0" smtClean="0"/>
              <a:t>Сотрудничество с </a:t>
            </a:r>
            <a:r>
              <a:rPr lang="ru-RU" dirty="0" err="1" smtClean="0"/>
              <a:t>цнии</a:t>
            </a:r>
            <a:r>
              <a:rPr lang="ru-RU" dirty="0" smtClean="0"/>
              <a:t> </a:t>
            </a:r>
            <a:r>
              <a:rPr lang="ru-RU" dirty="0" err="1" smtClean="0"/>
              <a:t>ртк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9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Робототехника в современной медицине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4" y="1088007"/>
            <a:ext cx="8820472" cy="3241826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088" y="4235130"/>
            <a:ext cx="3248025" cy="2162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4437112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Из-за несимметричности кончика иглы, при ее движении в тканях человека она будет отклоняться от  прямолинейного движения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88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управления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95272"/>
            <a:ext cx="6450508" cy="1963198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712848" y="3681954"/>
            <a:ext cx="3052029" cy="9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 smtClean="0"/>
              <a:t>Движение по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 smtClean="0"/>
              <a:t>заданной траектории</a:t>
            </a:r>
            <a:endParaRPr lang="ru-RU" sz="2200" dirty="0"/>
          </a:p>
        </p:txBody>
      </p:sp>
      <p:sp>
        <p:nvSpPr>
          <p:cNvPr id="8" name="Выноска со стрелкой вправо 7"/>
          <p:cNvSpPr/>
          <p:nvPr/>
        </p:nvSpPr>
        <p:spPr>
          <a:xfrm>
            <a:off x="467544" y="3682814"/>
            <a:ext cx="4980471" cy="98200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95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Поступательное </a:t>
            </a:r>
            <a:r>
              <a:rPr lang="ru-RU" sz="2400" dirty="0" smtClean="0">
                <a:solidFill>
                  <a:schemeClr val="tx1"/>
                </a:solidFill>
              </a:rPr>
              <a:t>движение,</a:t>
            </a:r>
            <a:endParaRPr lang="ru-RU" sz="2400" dirty="0">
              <a:solidFill>
                <a:schemeClr val="tx1"/>
              </a:solidFill>
            </a:endParaRP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Вращательное движение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629267" y="5177200"/>
            <a:ext cx="3456384" cy="853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200" dirty="0" smtClean="0"/>
              <a:t>Поступательное движение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200" dirty="0" smtClean="0"/>
              <a:t>Вращательное движение</a:t>
            </a:r>
            <a:endParaRPr lang="ru-RU" sz="2200" dirty="0"/>
          </a:p>
        </p:txBody>
      </p:sp>
      <p:sp>
        <p:nvSpPr>
          <p:cNvPr id="10" name="Выноска со стрелкой вправо 9"/>
          <p:cNvSpPr/>
          <p:nvPr/>
        </p:nvSpPr>
        <p:spPr>
          <a:xfrm>
            <a:off x="467544" y="5113100"/>
            <a:ext cx="5012868" cy="98200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78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Заданная траектория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911011"/>
            <a:ext cx="8784976" cy="1656184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Расчет движения иглы в плоскости </a:t>
            </a:r>
            <a:r>
              <a:rPr lang="en-US" sz="2400" i="1" dirty="0" smtClean="0"/>
              <a:t>Oxy</a:t>
            </a:r>
            <a:r>
              <a:rPr lang="ru-RU" sz="2400" i="1" dirty="0" smtClean="0"/>
              <a:t>, </a:t>
            </a:r>
            <a:r>
              <a:rPr lang="ru-RU" sz="2400" dirty="0" smtClean="0"/>
              <a:t>деформация иглы в зависимости от поступательного движения;</a:t>
            </a:r>
          </a:p>
          <a:p>
            <a:pPr lvl="0"/>
            <a:r>
              <a:rPr lang="ru-RU" sz="2400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896544" cy="23042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1275725"/>
            <a:ext cx="38884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2000" dirty="0" smtClean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ea typeface="Calibri" panose="020F0502020204030204" pitchFamily="34" charset="0"/>
                <a:cs typeface="Arial" panose="020B0604020202020204" pitchFamily="34" charset="0"/>
              </a:rPr>
              <a:t>needle</a:t>
            </a:r>
            <a:r>
              <a:rPr lang="en-US" sz="2000" i="1" dirty="0" smtClean="0">
                <a:ea typeface="Calibri" panose="020F0502020204030204" pitchFamily="34" charset="0"/>
                <a:cs typeface="Arial" panose="020B0604020202020204" pitchFamily="34" charset="0"/>
              </a:rPr>
              <a:t>  - </a:t>
            </a:r>
            <a:r>
              <a:rPr lang="ru-RU" sz="2000" dirty="0" smtClean="0">
                <a:ea typeface="Calibri" panose="020F0502020204030204" pitchFamily="34" charset="0"/>
                <a:cs typeface="Arial" panose="020B0604020202020204" pitchFamily="34" charset="0"/>
              </a:rPr>
              <a:t>сила с которой внедряется игла.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81125" y="3610335"/>
                <a:ext cx="3470181" cy="45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25" y="3610335"/>
                <a:ext cx="3470181" cy="452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05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5129"/>
            <a:ext cx="8784976" cy="4433081"/>
          </a:xfrm>
        </p:spPr>
        <p:txBody>
          <a:bodyPr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ru-RU" sz="2400" dirty="0" smtClean="0"/>
              <a:t>Дополнительные подзадачи, повышающие точность решения:</a:t>
            </a:r>
            <a:endParaRPr lang="en-US" sz="2400" dirty="0" smtClean="0"/>
          </a:p>
          <a:p>
            <a:pPr lvl="0">
              <a:lnSpc>
                <a:spcPct val="114000"/>
              </a:lnSpc>
            </a:pPr>
            <a:r>
              <a:rPr lang="ru-RU" sz="2400" dirty="0" smtClean="0"/>
              <a:t>Моделирование </a:t>
            </a:r>
            <a:r>
              <a:rPr lang="ru-RU" sz="2400" dirty="0"/>
              <a:t>процесса прокола, получение изгиба иглы перед внедрением ее в </a:t>
            </a:r>
            <a:r>
              <a:rPr lang="ru-RU" sz="2400" dirty="0" smtClean="0"/>
              <a:t>ткани </a:t>
            </a:r>
            <a:r>
              <a:rPr lang="ru-RU" sz="2400" dirty="0"/>
              <a:t>(нагрузка и разгрузка иглы в процессе прокола);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движение иглы через материалы различной плотности различной (кожа, мышцы, орган);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влияние сил, создаваемых тканью при деформации на поверхность иглы;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силы трения при внедрении иглы в </a:t>
            </a:r>
            <a:r>
              <a:rPr lang="ru-RU" sz="2400" dirty="0" smtClean="0"/>
              <a:t>ткань;</a:t>
            </a:r>
            <a:endParaRPr lang="ru-RU" sz="2400" dirty="0"/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</a:t>
            </a:r>
            <a:r>
              <a:rPr lang="ru-RU" sz="2400" dirty="0" smtClean="0"/>
              <a:t>деформации ткани человека.</a:t>
            </a:r>
            <a:endParaRPr lang="ru-RU" sz="2400" dirty="0"/>
          </a:p>
          <a:p>
            <a:pPr marL="0" indent="0">
              <a:lnSpc>
                <a:spcPct val="114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2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 постановка решаемой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57165"/>
                <a:ext cx="4042792" cy="3007939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US" sz="2000" i="1" dirty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pPr lvl="0"/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</a:t>
                </a:r>
                <a:r>
                  <a:rPr lang="ru-RU" sz="2000" dirty="0" smtClean="0"/>
                  <a:t>тканях человека;</a:t>
                </a:r>
                <a:endParaRPr lang="ru-RU" sz="2000" dirty="0"/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</a:t>
                </a:r>
                <a:r>
                  <a:rPr lang="ru-RU" sz="2000" dirty="0" smtClean="0"/>
                  <a:t>.</a:t>
                </a:r>
              </a:p>
              <a:p>
                <a:r>
                  <a:rPr lang="en-US" sz="2000" i="1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i="1" baseline="-25000" dirty="0" err="1">
                    <a:ea typeface="Calibri" panose="020F0502020204030204" pitchFamily="34" charset="0"/>
                    <a:cs typeface="Arial" panose="020B0604020202020204" pitchFamily="34" charset="0"/>
                  </a:rPr>
                  <a:t>needle</a:t>
                </a:r>
                <a:r>
                  <a:rPr lang="en-US" sz="2000" i="1" dirty="0">
                    <a:ea typeface="Calibri" panose="020F0502020204030204" pitchFamily="34" charset="0"/>
                    <a:cs typeface="Arial" panose="020B0604020202020204" pitchFamily="34" charset="0"/>
                  </a:rPr>
                  <a:t>  - </a:t>
                </a:r>
                <a:r>
                  <a:rPr lang="ru-RU" sz="2000" dirty="0">
                    <a:ea typeface="Calibri" panose="020F0502020204030204" pitchFamily="34" charset="0"/>
                    <a:cs typeface="Arial" panose="020B0604020202020204" pitchFamily="34" charset="0"/>
                  </a:rPr>
                  <a:t>сила с которой внедряется игла.</a:t>
                </a:r>
              </a:p>
              <a:p>
                <a:pPr lvl="0"/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57165"/>
                <a:ext cx="4042792" cy="3007939"/>
              </a:xfrm>
              <a:blipFill>
                <a:blip r:embed="rId3"/>
                <a:stretch>
                  <a:fillRect l="-1357" t="-2231" r="-22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565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2" y="5076860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3930" y="1287731"/>
            <a:ext cx="11789724" cy="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652120" y="987231"/>
            <a:ext cx="117773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835879"/>
              </p:ext>
            </p:extLst>
          </p:nvPr>
        </p:nvGraphicFramePr>
        <p:xfrm>
          <a:off x="5652119" y="987232"/>
          <a:ext cx="3412469" cy="510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4" imgW="1514399" imgH="2266950" progId="Visio.Drawing.15">
                  <p:embed/>
                </p:oleObj>
              </mc:Choice>
              <mc:Fallback>
                <p:oleObj name="Visio" r:id="rId4" imgW="1514399" imgH="2266950" progId="Visio.Drawing.15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19" y="987232"/>
                        <a:ext cx="3412469" cy="510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62371" y="4365104"/>
                <a:ext cx="1900777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𝑛𝑒𝑒𝑑𝑙𝑒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1" y="4365104"/>
                <a:ext cx="1900777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1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81097"/>
            <a:ext cx="6624736" cy="706090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99145"/>
              </p:ext>
            </p:extLst>
          </p:nvPr>
        </p:nvGraphicFramePr>
        <p:xfrm>
          <a:off x="3949038" y="1028758"/>
          <a:ext cx="5000613" cy="29001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02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004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Расчет</a:t>
                      </a:r>
                      <a:r>
                        <a:rPr lang="ru-RU" baseline="0" dirty="0" smtClean="0"/>
                        <a:t> отклонения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Воздействие</a:t>
                      </a:r>
                      <a:r>
                        <a:rPr lang="ru-RU" baseline="0" dirty="0" smtClean="0"/>
                        <a:t> внешней среды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6005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160610" y="1633758"/>
                <a:ext cx="2429436" cy="760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      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610" y="1633758"/>
                <a:ext cx="2429436" cy="7609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160610" y="2344121"/>
                <a:ext cx="24258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610" y="2344121"/>
                <a:ext cx="242589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  <a:blipFill rotWithShape="0">
                <a:blip r:embed="rId6"/>
                <a:stretch>
                  <a:fillRect r="-761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168305"/>
                  </p:ext>
                </p:extLst>
              </p:nvPr>
            </p:nvGraphicFramePr>
            <p:xfrm>
              <a:off x="3949038" y="3970459"/>
              <a:ext cx="5036438" cy="25565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42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11407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u-RU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:r>
                            <a:rPr lang="en-US" dirty="0" smtClean="0"/>
                            <a:t>–</a:t>
                          </a:r>
                          <a:r>
                            <a:rPr lang="ru-RU" dirty="0" smtClean="0"/>
                            <a:t> текущая итерация моделирования</a:t>
                          </a:r>
                          <a:endParaRPr lang="ru-RU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 smtClean="0"/>
                            <a:t> – </a:t>
                          </a:r>
                          <a:r>
                            <a:rPr lang="ru-RU" dirty="0" smtClean="0"/>
                            <a:t>плотность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ru-RU" baseline="0" dirty="0" smtClean="0"/>
                            <a:t> 1500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dirty="0" smtClean="0"/>
                            <a:t> – скорость движения иглы</a:t>
                          </a:r>
                          <a:r>
                            <a:rPr lang="ru-RU" baseline="0" dirty="0" smtClean="0"/>
                            <a:t>  - от 3 до 30 мм/с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dirty="0" smtClean="0"/>
                            <a:t> – длина иглы от 0 до 100 мм – изменяется с</a:t>
                          </a:r>
                          <a:r>
                            <a:rPr lang="ru-RU" baseline="0" dirty="0" smtClean="0"/>
                            <a:t> определённым шагом времени</a:t>
                          </a:r>
                          <a:r>
                            <a:rPr lang="ru-RU" dirty="0" smtClean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dirty="0" smtClean="0"/>
                            <a:t> – модуль Юнга</a:t>
                          </a:r>
                          <a:r>
                            <a:rPr lang="ru-RU" baseline="0" dirty="0" smtClean="0"/>
                            <a:t> -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168305"/>
                  </p:ext>
                </p:extLst>
              </p:nvPr>
            </p:nvGraphicFramePr>
            <p:xfrm>
              <a:off x="3949038" y="3970459"/>
              <a:ext cx="5036438" cy="25565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4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4424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11407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21" t="-22478" r="-363" b="-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536129" y="4840749"/>
            <a:ext cx="5574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01247"/>
              </p:ext>
            </p:extLst>
          </p:nvPr>
        </p:nvGraphicFramePr>
        <p:xfrm>
          <a:off x="3210249" y="2503620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r:id="rId8" imgW="666627" imgH="914400" progId="">
                  <p:embed/>
                </p:oleObj>
              </mc:Choice>
              <mc:Fallback>
                <p:oleObj r:id="rId8" imgW="666627" imgH="9144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249" y="2503620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9230"/>
              </p:ext>
            </p:extLst>
          </p:nvPr>
        </p:nvGraphicFramePr>
        <p:xfrm>
          <a:off x="41768" y="4525478"/>
          <a:ext cx="374441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949038" y="3059868"/>
                <a:ext cx="2506199" cy="869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038" y="3059868"/>
                <a:ext cx="2506199" cy="8690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08"/>
          <p:cNvSpPr>
            <a:spLocks noChangeArrowheads="1"/>
          </p:cNvSpPr>
          <p:nvPr/>
        </p:nvSpPr>
        <p:spPr bwMode="auto">
          <a:xfrm flipV="1">
            <a:off x="772673" y="620227"/>
            <a:ext cx="87227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150210"/>
              </p:ext>
            </p:extLst>
          </p:nvPr>
        </p:nvGraphicFramePr>
        <p:xfrm>
          <a:off x="457569" y="1052276"/>
          <a:ext cx="2560816" cy="347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Visio" r:id="rId11" imgW="1514399" imgH="2219498" progId="Visio.Drawing.15">
                  <p:embed/>
                </p:oleObj>
              </mc:Choice>
              <mc:Fallback>
                <p:oleObj name="Visio" r:id="rId11" imgW="1514399" imgH="2219498" progId="Visio.Drawing.15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69" y="1052276"/>
                        <a:ext cx="2560816" cy="3473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разной плотности материла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08512707"/>
              </p:ext>
            </p:extLst>
          </p:nvPr>
        </p:nvGraphicFramePr>
        <p:xfrm>
          <a:off x="467544" y="1628800"/>
          <a:ext cx="792088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1137</TotalTime>
  <Words>493</Words>
  <Application>Microsoft Office PowerPoint</Application>
  <PresentationFormat>Экран (4:3)</PresentationFormat>
  <Paragraphs>108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Тема Office</vt:lpstr>
      <vt:lpstr>Visio</vt:lpstr>
      <vt:lpstr>Модель деформируемого объекта управления</vt:lpstr>
      <vt:lpstr>Робототехника в современной медицине</vt:lpstr>
      <vt:lpstr>Операция</vt:lpstr>
      <vt:lpstr>Цель управления</vt:lpstr>
      <vt:lpstr>Общая постановка задачи</vt:lpstr>
      <vt:lpstr>Общая постановка задачи</vt:lpstr>
      <vt:lpstr> постановка решаемой задачи</vt:lpstr>
      <vt:lpstr>Модель</vt:lpstr>
      <vt:lpstr>Результаты Моделирования при разной плотности материла</vt:lpstr>
      <vt:lpstr>Результаты Моделирования при разном угле острия</vt:lpstr>
      <vt:lpstr>Эксперимент</vt:lpstr>
      <vt:lpstr>Результаты моделирования сравнение с экспериментом</vt:lpstr>
      <vt:lpstr>Выводы</vt:lpstr>
      <vt:lpstr>Презентация PowerPoint</vt:lpstr>
      <vt:lpstr>Публикации Сотрудничество с цнии ртк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User</cp:lastModifiedBy>
  <cp:revision>72</cp:revision>
  <dcterms:created xsi:type="dcterms:W3CDTF">2018-04-19T17:59:03Z</dcterms:created>
  <dcterms:modified xsi:type="dcterms:W3CDTF">2018-05-14T06:01:45Z</dcterms:modified>
</cp:coreProperties>
</file>