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307" r:id="rId4"/>
    <p:sldId id="308" r:id="rId5"/>
    <p:sldId id="309" r:id="rId6"/>
    <p:sldId id="312" r:id="rId7"/>
    <p:sldId id="310" r:id="rId8"/>
    <p:sldId id="313" r:id="rId9"/>
    <p:sldId id="314" r:id="rId10"/>
    <p:sldId id="315" r:id="rId11"/>
    <p:sldId id="316" r:id="rId12"/>
    <p:sldId id="317" r:id="rId13"/>
    <p:sldId id="322" r:id="rId14"/>
    <p:sldId id="318" r:id="rId15"/>
    <p:sldId id="323" r:id="rId16"/>
    <p:sldId id="319" r:id="rId17"/>
    <p:sldId id="320" r:id="rId18"/>
    <p:sldId id="292" r:id="rId19"/>
    <p:sldId id="326" r:id="rId20"/>
    <p:sldId id="325" r:id="rId21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E2"/>
    <a:srgbClr val="003399"/>
    <a:srgbClr val="FFFFFF"/>
    <a:srgbClr val="F2F2F2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3413" autoAdjust="0"/>
  </p:normalViewPr>
  <p:slideViewPr>
    <p:cSldViewPr>
      <p:cViewPr>
        <p:scale>
          <a:sx n="125" d="100"/>
          <a:sy n="125" d="100"/>
        </p:scale>
        <p:origin x="324" y="282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39-4B2F-88DE-520506E8E78D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A39-4B2F-88DE-520506E8E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7808"/>
        <c:axId val="302708200"/>
      </c:scatterChart>
      <c:valAx>
        <c:axId val="30270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8200"/>
        <c:crosses val="autoZero"/>
        <c:crossBetween val="midCat"/>
      </c:valAx>
      <c:valAx>
        <c:axId val="30270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/>
                  <a:t>Отклонение,</a:t>
                </a:r>
                <a:r>
                  <a:rPr lang="ru-RU" sz="1400" baseline="0" dirty="0"/>
                  <a:t> 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7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 dirty="0"/>
              <a:t>Вращательная скорость 1 рад/с</a:t>
            </a:r>
          </a:p>
        </c:rich>
      </c:tx>
      <c:layout>
        <c:manualLayout>
          <c:xMode val="edge"/>
          <c:yMode val="edge"/>
          <c:x val="0.36903617924210741"/>
          <c:y val="6.1050941482432231E-2"/>
        </c:manualLayout>
      </c:layout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0906840391272836E-2"/>
          <c:y val="0.10786155825083453"/>
          <c:w val="0.85850687485482535"/>
          <c:h val="0.73724959582248739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sq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Лист4!$E$3:$E$12</c:f>
              <c:numCache>
                <c:formatCode>General</c:formatCode>
                <c:ptCount val="10"/>
                <c:pt idx="0">
                  <c:v>0.25</c:v>
                </c:pt>
                <c:pt idx="1">
                  <c:v>0.36</c:v>
                </c:pt>
                <c:pt idx="2">
                  <c:v>0.55000000000000004</c:v>
                </c:pt>
                <c:pt idx="3">
                  <c:v>0.79</c:v>
                </c:pt>
                <c:pt idx="4">
                  <c:v>1.19</c:v>
                </c:pt>
                <c:pt idx="5">
                  <c:v>1.77</c:v>
                </c:pt>
                <c:pt idx="6">
                  <c:v>2.64</c:v>
                </c:pt>
                <c:pt idx="7">
                  <c:v>3.97</c:v>
                </c:pt>
                <c:pt idx="8">
                  <c:v>5.96</c:v>
                </c:pt>
                <c:pt idx="9">
                  <c:v>8.91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68-4550-909B-2751ADB319A1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Лист4!$E$16:$E$25</c:f>
              <c:numCache>
                <c:formatCode>0.00</c:formatCode>
                <c:ptCount val="10"/>
                <c:pt idx="0" formatCode="General">
                  <c:v>4.2946936119307296E-3</c:v>
                </c:pt>
                <c:pt idx="1">
                  <c:v>3.4061293053983102E-2</c:v>
                </c:pt>
                <c:pt idx="2">
                  <c:v>0.113118761870242</c:v>
                </c:pt>
                <c:pt idx="3">
                  <c:v>0.26472046659153903</c:v>
                </c:pt>
                <c:pt idx="4">
                  <c:v>0.49869751779173299</c:v>
                </c:pt>
                <c:pt idx="5">
                  <c:v>0.80903670358304902</c:v>
                </c:pt>
                <c:pt idx="6">
                  <c:v>1.19012580993734</c:v>
                </c:pt>
                <c:pt idx="7">
                  <c:v>1.63797454654778</c:v>
                </c:pt>
                <c:pt idx="8">
                  <c:v>2.15061070354666</c:v>
                </c:pt>
                <c:pt idx="9">
                  <c:v>2.7288692316062502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68-4550-909B-2751ADB31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50" dirty="0"/>
                  <a:t>Скорость, мм/с</a:t>
                </a:r>
              </a:p>
            </c:rich>
          </c:tx>
          <c:layout>
            <c:manualLayout>
              <c:xMode val="edge"/>
              <c:yMode val="edge"/>
              <c:x val="0.71623723081576962"/>
              <c:y val="0.75482676554371086"/>
            </c:manualLayout>
          </c:layout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50"/>
                  <a:t>Отклонение, мм</a:t>
                </a:r>
              </a:p>
            </c:rich>
          </c:tx>
          <c:layout>
            <c:manualLayout>
              <c:xMode val="edge"/>
              <c:yMode val="edge"/>
              <c:x val="9.9686961205107283E-2"/>
              <c:y val="0.25662759148643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056132031183718E-2"/>
          <c:y val="0.13800183419888931"/>
          <c:w val="0.53953603951445606"/>
          <c:h val="7.738549141915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 b="0" i="0" u="none" strike="noStrike" baseline="0" dirty="0">
                <a:effectLst/>
              </a:rPr>
              <a:t>Вращательная скорость </a:t>
            </a:r>
            <a:r>
              <a:rPr lang="ru-RU" sz="800" dirty="0"/>
              <a:t>4 рад/с</a:t>
            </a:r>
          </a:p>
        </c:rich>
      </c:tx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40566902058037"/>
          <c:y val="0.11710375528219499"/>
          <c:w val="0.79224532568283568"/>
          <c:h val="0.73225534364335165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Лист4!$G$3:$G$12</c:f>
              <c:numCache>
                <c:formatCode>General</c:formatCode>
                <c:ptCount val="10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0.31</c:v>
                </c:pt>
                <c:pt idx="4">
                  <c:v>0.36</c:v>
                </c:pt>
                <c:pt idx="5">
                  <c:v>0.41</c:v>
                </c:pt>
                <c:pt idx="6">
                  <c:v>0.42</c:v>
                </c:pt>
                <c:pt idx="7">
                  <c:v>0.44</c:v>
                </c:pt>
                <c:pt idx="8">
                  <c:v>0.47</c:v>
                </c:pt>
                <c:pt idx="9">
                  <c:v>0.49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10D-4460-9DE8-CC25808D0C6C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Лист4!$G$16:$G$25</c:f>
              <c:numCache>
                <c:formatCode>0.00</c:formatCode>
                <c:ptCount val="10"/>
                <c:pt idx="0" formatCode="General">
                  <c:v>1.07642061337181E-3</c:v>
                </c:pt>
                <c:pt idx="1">
                  <c:v>8.6053486818039194E-3</c:v>
                </c:pt>
                <c:pt idx="2">
                  <c:v>2.9016751238680999E-2</c:v>
                </c:pt>
                <c:pt idx="3">
                  <c:v>6.8684813919684395E-2</c:v>
                </c:pt>
                <c:pt idx="4">
                  <c:v>0.13393360514366601</c:v>
                </c:pt>
                <c:pt idx="5">
                  <c:v>0.23092220627965801</c:v>
                </c:pt>
                <c:pt idx="6">
                  <c:v>0.365703291723593</c:v>
                </c:pt>
                <c:pt idx="7">
                  <c:v>0.54437894078765403</c:v>
                </c:pt>
                <c:pt idx="8">
                  <c:v>0.77323414505616295</c:v>
                </c:pt>
                <c:pt idx="9">
                  <c:v>1.0567536979552301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10D-4460-9DE8-CC25808D0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70019767890297"/>
          <c:y val="0.14553701134116021"/>
          <c:w val="0.53398428137832687"/>
          <c:h val="8.5185624796703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 b="0" i="0" u="none" strike="noStrike" baseline="0" dirty="0">
                <a:effectLst/>
              </a:rPr>
              <a:t>Вращательная скорость</a:t>
            </a:r>
            <a:r>
              <a:rPr lang="ru-RU" sz="800" dirty="0"/>
              <a:t>3 рад/с</a:t>
            </a:r>
          </a:p>
        </c:rich>
      </c:tx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83172721105382"/>
          <c:y val="9.9338768821956816E-2"/>
          <c:w val="0.83619951918082092"/>
          <c:h val="0.68576451061026589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Лист4!$F$3:$F$12</c:f>
              <c:numCache>
                <c:formatCode>General</c:formatCode>
                <c:ptCount val="10"/>
                <c:pt idx="0">
                  <c:v>0.11</c:v>
                </c:pt>
                <c:pt idx="1">
                  <c:v>0.15</c:v>
                </c:pt>
                <c:pt idx="2">
                  <c:v>0.31</c:v>
                </c:pt>
                <c:pt idx="3">
                  <c:v>0.6</c:v>
                </c:pt>
                <c:pt idx="4">
                  <c:v>0.65</c:v>
                </c:pt>
                <c:pt idx="5">
                  <c:v>0.71</c:v>
                </c:pt>
                <c:pt idx="6">
                  <c:v>2.58</c:v>
                </c:pt>
                <c:pt idx="7">
                  <c:v>3</c:v>
                </c:pt>
                <c:pt idx="8">
                  <c:v>3.52</c:v>
                </c:pt>
                <c:pt idx="9">
                  <c:v>4.05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67-45FC-A5D2-62E3469810E7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Лист4!$F$16:$F$25</c:f>
              <c:numCache>
                <c:formatCode>0.00</c:formatCode>
                <c:ptCount val="10"/>
                <c:pt idx="0" formatCode="General">
                  <c:v>1.43503434428353E-3</c:v>
                </c:pt>
                <c:pt idx="1">
                  <c:v>1.1467544324816101E-2</c:v>
                </c:pt>
                <c:pt idx="2">
                  <c:v>3.8643724489030702E-2</c:v>
                </c:pt>
                <c:pt idx="3">
                  <c:v>9.1370681688901195E-2</c:v>
                </c:pt>
                <c:pt idx="4">
                  <c:v>0.17797746994348901</c:v>
                </c:pt>
                <c:pt idx="5">
                  <c:v>0.30633723304288102</c:v>
                </c:pt>
                <c:pt idx="6">
                  <c:v>0.48476066451402999</c:v>
                </c:pt>
                <c:pt idx="7">
                  <c:v>0.71872302766567797</c:v>
                </c:pt>
                <c:pt idx="8">
                  <c:v>1.01674648029989</c:v>
                </c:pt>
                <c:pt idx="9">
                  <c:v>1.38974903315475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67-45FC-A5D2-62E346981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Скорость, мм/с</a:t>
                </a:r>
              </a:p>
            </c:rich>
          </c:tx>
          <c:layout>
            <c:manualLayout>
              <c:xMode val="edge"/>
              <c:yMode val="edge"/>
              <c:x val="0.36656917347347884"/>
              <c:y val="0.90164014983385921"/>
            </c:manualLayout>
          </c:layout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13269439749046"/>
          <c:y val="0.1013865057691154"/>
          <c:w val="0.51400889791814253"/>
          <c:h val="9.6690325085673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 b="0" i="0" u="none" strike="noStrike" baseline="0" dirty="0">
                <a:effectLst/>
              </a:rPr>
              <a:t>Вращательная скорость</a:t>
            </a:r>
            <a:r>
              <a:rPr lang="en-US" sz="800" dirty="0"/>
              <a:t>5</a:t>
            </a:r>
            <a:r>
              <a:rPr lang="ru-RU" sz="800" dirty="0"/>
              <a:t> рад/с</a:t>
            </a:r>
          </a:p>
        </c:rich>
      </c:tx>
      <c:layout>
        <c:manualLayout>
          <c:xMode val="edge"/>
          <c:yMode val="edge"/>
          <c:x val="0.5745936324515899"/>
          <c:y val="5.2665254863922699E-2"/>
        </c:manualLayout>
      </c:layout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89131668637022"/>
          <c:y val="0.11557088255271369"/>
          <c:w val="0.82943576780633477"/>
          <c:h val="0.72669877577585729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Лист4!$H$3:$H$12</c:f>
              <c:numCache>
                <c:formatCode>General</c:formatCode>
                <c:ptCount val="10"/>
                <c:pt idx="0">
                  <c:v>0.15</c:v>
                </c:pt>
                <c:pt idx="1">
                  <c:v>0.25</c:v>
                </c:pt>
                <c:pt idx="2">
                  <c:v>0.38</c:v>
                </c:pt>
                <c:pt idx="3">
                  <c:v>0.64</c:v>
                </c:pt>
                <c:pt idx="4">
                  <c:v>0.96</c:v>
                </c:pt>
                <c:pt idx="5">
                  <c:v>1.46</c:v>
                </c:pt>
                <c:pt idx="6">
                  <c:v>2.65</c:v>
                </c:pt>
                <c:pt idx="7">
                  <c:v>3.36</c:v>
                </c:pt>
                <c:pt idx="8">
                  <c:v>4.95</c:v>
                </c:pt>
                <c:pt idx="9">
                  <c:v>6.11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84-43F9-BEB9-BB7CB13298EF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Лист4!$H$16:$H$25</c:f>
              <c:numCache>
                <c:formatCode>0.00</c:formatCode>
                <c:ptCount val="10"/>
                <c:pt idx="0" formatCode="General">
                  <c:v>8.6118983931827097E-4</c:v>
                </c:pt>
                <c:pt idx="1">
                  <c:v>6.8859848955758196E-3</c:v>
                </c:pt>
                <c:pt idx="2">
                  <c:v>2.3226399210317598E-2</c:v>
                </c:pt>
                <c:pt idx="3">
                  <c:v>5.5000961417522497E-2</c:v>
                </c:pt>
                <c:pt idx="4">
                  <c:v>0.10731213679285399</c:v>
                </c:pt>
                <c:pt idx="5">
                  <c:v>0.18514914705479199</c:v>
                </c:pt>
                <c:pt idx="6">
                  <c:v>0.29348922399098099</c:v>
                </c:pt>
                <c:pt idx="7">
                  <c:v>0.43737963091159199</c:v>
                </c:pt>
                <c:pt idx="8">
                  <c:v>0.62111720194480402</c:v>
                </c:pt>
                <c:pt idx="9">
                  <c:v>0.850780080604019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84-43F9-BEB9-BB7CB1329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 dirty="0"/>
                  <a:t>Скорость, мм/с</a:t>
                </a:r>
              </a:p>
            </c:rich>
          </c:tx>
          <c:layout>
            <c:manualLayout>
              <c:xMode val="edge"/>
              <c:yMode val="edge"/>
              <c:x val="0.72477563701597536"/>
              <c:y val="0.79447863299784349"/>
            </c:manualLayout>
          </c:layout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6.9947607933471212E-2"/>
          <c:y val="0.11887542209206807"/>
          <c:w val="0.68329932509567992"/>
          <c:h val="8.7388875918176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02434747563311E-2"/>
          <c:y val="2.941340486161842E-2"/>
          <c:w val="0.90527610380027079"/>
          <c:h val="0.87586893724083303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sq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</c:v>
                </c:pt>
                <c:pt idx="3">
                  <c:v>0.39</c:v>
                </c:pt>
                <c:pt idx="4">
                  <c:v>0.62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A4-4EE7-87C2-E86083BD5DCD}"/>
            </c:ext>
          </c:extLst>
        </c:ser>
        <c:ser>
          <c:idx val="1"/>
          <c:order val="1"/>
          <c:tx>
            <c:v>Модель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Лист1!$U$4:$U$13</c:f>
              <c:numCache>
                <c:formatCode>General</c:formatCode>
                <c:ptCount val="10"/>
                <c:pt idx="0">
                  <c:v>5.0792777370361997E-4</c:v>
                </c:pt>
                <c:pt idx="1">
                  <c:v>8.14859886314152E-3</c:v>
                </c:pt>
                <c:pt idx="2">
                  <c:v>4.1374293237219403E-2</c:v>
                </c:pt>
                <c:pt idx="3">
                  <c:v>0.13111935090924001</c:v>
                </c:pt>
                <c:pt idx="4">
                  <c:v>0.32104741840812101</c:v>
                </c:pt>
                <c:pt idx="5">
                  <c:v>0.66741247044055096</c:v>
                </c:pt>
                <c:pt idx="6">
                  <c:v>1.23994739444687</c:v>
                </c:pt>
                <c:pt idx="7">
                  <c:v>2.1209576707886599</c:v>
                </c:pt>
                <c:pt idx="8">
                  <c:v>3.4066170183958602</c:v>
                </c:pt>
                <c:pt idx="9">
                  <c:v>5.2107408601354699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7A4-4EE7-87C2-E86083BD5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6267808"/>
        <c:axId val="-666266720"/>
      </c:scatterChart>
      <c:valAx>
        <c:axId val="-66626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Скорость, мм/с</a:t>
                </a:r>
              </a:p>
            </c:rich>
          </c:tx>
          <c:layout>
            <c:manualLayout>
              <c:xMode val="edge"/>
              <c:yMode val="edge"/>
              <c:x val="0.69319886852785639"/>
              <c:y val="0.83801775147928992"/>
            </c:manualLayout>
          </c:layout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66266720"/>
        <c:crosses val="autoZero"/>
        <c:crossBetween val="midCat"/>
      </c:valAx>
      <c:valAx>
        <c:axId val="-66626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Смещение, мм</a:t>
                </a:r>
              </a:p>
            </c:rich>
          </c:tx>
          <c:layout>
            <c:manualLayout>
              <c:xMode val="edge"/>
              <c:yMode val="edge"/>
              <c:x val="6.1493051285204769E-2"/>
              <c:y val="0.32411242603550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66267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18288711328378"/>
          <c:y val="7.4862845361785391E-2"/>
          <c:w val="0.50014516233681339"/>
          <c:h val="7.0847213809812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81273797860849E-2"/>
          <c:y val="5.9002049424768714E-2"/>
          <c:w val="0.86750689317348562"/>
          <c:h val="0.84317546035207536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sq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</c:v>
                </c:pt>
                <c:pt idx="3">
                  <c:v>0.39</c:v>
                </c:pt>
                <c:pt idx="4">
                  <c:v>0.62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EC-4F0F-8C6F-51536294F72D}"/>
            </c:ext>
          </c:extLst>
        </c:ser>
        <c:ser>
          <c:idx val="1"/>
          <c:order val="1"/>
          <c:tx>
            <c:v>Модель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Лист1!$S$4:$S$13</c:f>
              <c:numCache>
                <c:formatCode>General</c:formatCode>
                <c:ptCount val="10"/>
                <c:pt idx="0">
                  <c:v>5.47423108403041E-4</c:v>
                </c:pt>
                <c:pt idx="1">
                  <c:v>8.64049781632149E-3</c:v>
                </c:pt>
                <c:pt idx="2">
                  <c:v>4.32317489690697E-2</c:v>
                </c:pt>
                <c:pt idx="3">
                  <c:v>0.13514441944712</c:v>
                </c:pt>
                <c:pt idx="4">
                  <c:v>0.32665463044920801</c:v>
                </c:pt>
                <c:pt idx="5">
                  <c:v>0.67075606251337505</c:v>
                </c:pt>
                <c:pt idx="6">
                  <c:v>1.2315225445912701</c:v>
                </c:pt>
                <c:pt idx="7">
                  <c:v>2.0826998632964</c:v>
                </c:pt>
                <c:pt idx="8">
                  <c:v>3.3085436404906101</c:v>
                </c:pt>
                <c:pt idx="9">
                  <c:v>5.0069927640636402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EC-4F0F-8C6F-51536294F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6265088"/>
        <c:axId val="-666263456"/>
      </c:scatterChart>
      <c:valAx>
        <c:axId val="-66626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Скорость, мм/с</a:t>
                </a:r>
              </a:p>
            </c:rich>
          </c:tx>
          <c:layout>
            <c:manualLayout>
              <c:xMode val="edge"/>
              <c:yMode val="edge"/>
              <c:x val="0.65687676116795102"/>
              <c:y val="0.77635724930432837"/>
            </c:manualLayout>
          </c:layout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66263456"/>
        <c:crosses val="autoZero"/>
        <c:crossBetween val="midCat"/>
      </c:valAx>
      <c:valAx>
        <c:axId val="-66626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dirty="0"/>
                  <a:t>Смещение, мм</a:t>
                </a:r>
              </a:p>
            </c:rich>
          </c:tx>
          <c:layout>
            <c:manualLayout>
              <c:xMode val="edge"/>
              <c:yMode val="edge"/>
              <c:x val="0.10261486097504317"/>
              <c:y val="0.288785516676968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66265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469311715043645"/>
          <c:y val="5.679583588164959E-2"/>
          <c:w val="0.71061376569912715"/>
          <c:h val="9.70634220566298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580772431704794E-2"/>
          <c:y val="2.9724511848635057E-2"/>
          <c:w val="0.89326088526117498"/>
          <c:h val="0.83984338949870652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sq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</c:v>
                </c:pt>
                <c:pt idx="3">
                  <c:v>0.39</c:v>
                </c:pt>
                <c:pt idx="4">
                  <c:v>0.62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45-4710-8DC6-A217A59EB186}"/>
            </c:ext>
          </c:extLst>
        </c:ser>
        <c:ser>
          <c:idx val="1"/>
          <c:order val="1"/>
          <c:tx>
            <c:v>Модель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Лист1!$T$4:$T$13</c:f>
              <c:numCache>
                <c:formatCode>General</c:formatCode>
                <c:ptCount val="10"/>
                <c:pt idx="0">
                  <c:v>4.5149135440321697E-3</c:v>
                </c:pt>
                <c:pt idx="1">
                  <c:v>3.6215994947295702E-2</c:v>
                </c:pt>
                <c:pt idx="2">
                  <c:v>0.122590498480651</c:v>
                </c:pt>
                <c:pt idx="3">
                  <c:v>0.29137633535386698</c:v>
                </c:pt>
                <c:pt idx="4">
                  <c:v>0.57075096605887998</c:v>
                </c:pt>
                <c:pt idx="5">
                  <c:v>0.98875921546748602</c:v>
                </c:pt>
                <c:pt idx="6">
                  <c:v>1.57453637390079</c:v>
                </c:pt>
                <c:pt idx="7">
                  <c:v>2.3566196342096202</c:v>
                </c:pt>
                <c:pt idx="8">
                  <c:v>3.3645600181687301</c:v>
                </c:pt>
                <c:pt idx="9">
                  <c:v>4.6317696534537696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F45-4710-8DC6-A217A59EB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6268896"/>
        <c:axId val="-666269984"/>
      </c:scatterChart>
      <c:valAx>
        <c:axId val="-66626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Скорость, мм/с</a:t>
                </a:r>
              </a:p>
            </c:rich>
          </c:tx>
          <c:layout>
            <c:manualLayout>
              <c:xMode val="edge"/>
              <c:yMode val="edge"/>
              <c:x val="0.71955276030747717"/>
              <c:y val="0.83119527414445094"/>
            </c:manualLayout>
          </c:layout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66269984"/>
        <c:crosses val="autoZero"/>
        <c:crossBetween val="midCat"/>
      </c:valAx>
      <c:valAx>
        <c:axId val="-66626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dirty="0"/>
                  <a:t>Смещение, мм</a:t>
                </a:r>
              </a:p>
            </c:rich>
          </c:tx>
          <c:layout>
            <c:manualLayout>
              <c:xMode val="edge"/>
              <c:yMode val="edge"/>
              <c:x val="3.9133473095737246E-2"/>
              <c:y val="0.3381635973189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66268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29616423733193"/>
          <c:y val="6.2783887551246143E-2"/>
          <c:w val="0.56836901676598606"/>
          <c:h val="7.0365791052977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4376107572747"/>
          <c:y val="3.2711497553382166E-2"/>
          <c:w val="0.84276067303112578"/>
          <c:h val="0.89729361835411692"/>
        </c:manualLayout>
      </c:layout>
      <c:scatterChart>
        <c:scatterStyle val="smoothMarker"/>
        <c:varyColors val="0"/>
        <c:ser>
          <c:idx val="1"/>
          <c:order val="0"/>
          <c:tx>
            <c:v>Ошибка 1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'[Data (version 1).xlsx]Лист1'!$C$4:$C$13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'[Data (version 1).xlsx]Лист1'!$S$15:$S$24</c:f>
              <c:numCache>
                <c:formatCode>General</c:formatCode>
                <c:ptCount val="10"/>
                <c:pt idx="0">
                  <c:v>9.9452576891596964E-2</c:v>
                </c:pt>
                <c:pt idx="1">
                  <c:v>0.15135950218367852</c:v>
                </c:pt>
                <c:pt idx="2">
                  <c:v>0.19676825103093029</c:v>
                </c:pt>
                <c:pt idx="3">
                  <c:v>0.25485558055288005</c:v>
                </c:pt>
                <c:pt idx="4">
                  <c:v>0.29334536955079199</c:v>
                </c:pt>
                <c:pt idx="5">
                  <c:v>0.259243937486625</c:v>
                </c:pt>
                <c:pt idx="6">
                  <c:v>0.20847745540872986</c:v>
                </c:pt>
                <c:pt idx="7">
                  <c:v>0.11730013670360018</c:v>
                </c:pt>
                <c:pt idx="8">
                  <c:v>-8.5436404906102936E-3</c:v>
                </c:pt>
                <c:pt idx="9">
                  <c:v>-6.6992764063639854E-2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DB-4D87-8C03-8B13A1F5BA17}"/>
            </c:ext>
          </c:extLst>
        </c:ser>
        <c:ser>
          <c:idx val="0"/>
          <c:order val="1"/>
          <c:tx>
            <c:v>Ошибка 2</c:v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'[Data (version 1).xlsx]Лист1'!$P$15:$P$24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'[Data (version 1).xlsx]Лист1'!$T$15:$T$24</c:f>
              <c:numCache>
                <c:formatCode>General</c:formatCode>
                <c:ptCount val="10"/>
                <c:pt idx="0">
                  <c:v>9.548508645596783E-2</c:v>
                </c:pt>
                <c:pt idx="1">
                  <c:v>0.1237840050527043</c:v>
                </c:pt>
                <c:pt idx="2">
                  <c:v>0.11740950151934899</c:v>
                </c:pt>
                <c:pt idx="3">
                  <c:v>9.8623664646133036E-2</c:v>
                </c:pt>
                <c:pt idx="4">
                  <c:v>4.9249033941120013E-2</c:v>
                </c:pt>
                <c:pt idx="5">
                  <c:v>-5.875921546748597E-2</c:v>
                </c:pt>
                <c:pt idx="6">
                  <c:v>-0.1345363739007901</c:v>
                </c:pt>
                <c:pt idx="7">
                  <c:v>-0.15661963420962</c:v>
                </c:pt>
                <c:pt idx="8">
                  <c:v>-6.4560018168730249E-2</c:v>
                </c:pt>
                <c:pt idx="9">
                  <c:v>0.30823034654623083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CDB-4D87-8C03-8B13A1F5BA17}"/>
            </c:ext>
          </c:extLst>
        </c:ser>
        <c:ser>
          <c:idx val="2"/>
          <c:order val="2"/>
          <c:tx>
            <c:v>Ошибка 3</c:v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952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xVal>
            <c:numRef>
              <c:f>'[Data (version 1).xlsx]Лист1'!$P$15:$P$24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'[Data (version 1).xlsx]Лист1'!$U$15:$U$24</c:f>
              <c:numCache>
                <c:formatCode>General</c:formatCode>
                <c:ptCount val="10"/>
                <c:pt idx="0">
                  <c:v>9.9492072226296385E-2</c:v>
                </c:pt>
                <c:pt idx="1">
                  <c:v>0.15185140113685849</c:v>
                </c:pt>
                <c:pt idx="2">
                  <c:v>0.19862570676278057</c:v>
                </c:pt>
                <c:pt idx="3">
                  <c:v>0.25888064909076003</c:v>
                </c:pt>
                <c:pt idx="4">
                  <c:v>0.29895258159187899</c:v>
                </c:pt>
                <c:pt idx="5">
                  <c:v>0.26258752955944908</c:v>
                </c:pt>
                <c:pt idx="6">
                  <c:v>0.20005260555312998</c:v>
                </c:pt>
                <c:pt idx="7">
                  <c:v>7.9042329211340245E-2</c:v>
                </c:pt>
                <c:pt idx="8">
                  <c:v>-0.10661701839586035</c:v>
                </c:pt>
                <c:pt idx="9">
                  <c:v>-0.2707408601354695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CDB-4D87-8C03-8B13A1F5B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  <c:max val="31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Смещение,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356524138483702"/>
          <c:y val="5.8540201659184006E-2"/>
          <c:w val="0.66322026400541367"/>
          <c:h val="6.524336839688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0.54053</cdr:x>
      <cdr:y>0.54417</cdr:y>
    </cdr:from>
    <cdr:to>
      <cdr:x>0.61899</cdr:x>
      <cdr:y>0.63061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867764" y="1954065"/>
          <a:ext cx="416263" cy="310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1-</a:t>
          </a:r>
        </a:p>
      </cdr:txBody>
    </cdr:sp>
  </cdr:relSizeAnchor>
  <cdr:relSizeAnchor xmlns:cdr="http://schemas.openxmlformats.org/drawingml/2006/chartDrawing">
    <cdr:from>
      <cdr:x>0.54216</cdr:x>
      <cdr:y>0.62079</cdr:y>
    </cdr:from>
    <cdr:to>
      <cdr:x>0.62063</cdr:x>
      <cdr:y>0.70723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876387" y="2229218"/>
          <a:ext cx="416316" cy="310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3B4CD2A-6A51-437D-8A68-36D1492C85C7}" type="datetimeFigureOut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5794D9-C1FF-4635-B097-9C14C771E1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90B20-0A7F-4352-871B-A6AE1A8160F3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31A6B-F187-43F9-AE50-9DA359AEB877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31A6B-F187-43F9-AE50-9DA359AEB87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0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31A6B-F187-43F9-AE50-9DA359AEB87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86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31A6B-F187-43F9-AE50-9DA359AEB877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3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31A6B-F187-43F9-AE50-9DA359AEB877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0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31A6B-F187-43F9-AE50-9DA359AEB877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 userDrawn="1"/>
        </p:nvSpPr>
        <p:spPr bwMode="auto">
          <a:xfrm>
            <a:off x="320675" y="771525"/>
            <a:ext cx="8486775" cy="4248150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01700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b="1">
              <a:solidFill>
                <a:srgbClr val="5F5F5F"/>
              </a:solidFill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915988"/>
            <a:ext cx="8207375" cy="3967162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01700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11" descr="RTC-200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23825"/>
            <a:ext cx="28733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53CBAD-C087-4E83-8E15-9905310FA08F}" type="datetime1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AC72A8-1FBB-4D45-AFE9-B3518F4CD8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43438" y="915988"/>
            <a:ext cx="3960812" cy="3967162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01700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ru-RU" noProof="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BFA98E-0571-4F8D-BB6F-E7AE48A981EF}" type="datetime1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A3FE5-72FC-4A7E-ABDD-FDEE56ACA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808BB-4B30-4006-8D7F-934547011BC8}" type="datetime1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17C2F-C0DB-40A1-B657-CB299AD410A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68313" y="915988"/>
            <a:ext cx="8207375" cy="3967162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01700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4DCBB-CEC3-41FF-ADDF-6A39B51593D2}" type="datetime1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4795D-E535-4F80-8095-511489C90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68313" y="915988"/>
            <a:ext cx="8207375" cy="3967162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01700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BA8731-513E-483A-A01F-57CBF72A3C10}" type="datetime1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9F09-A1C2-4B72-B15A-C8CE1733A6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25"/>
            <a:ext cx="8486775" cy="4248150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01700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b="1">
              <a:solidFill>
                <a:srgbClr val="5F5F5F"/>
              </a:solidFill>
              <a:latin typeface="+mn-lt"/>
              <a:cs typeface="+mn-cs"/>
            </a:endParaRPr>
          </a:p>
        </p:txBody>
      </p:sp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611188" y="123825"/>
            <a:ext cx="80756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8125" y="4941888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D4F6E2-3CBA-4F32-989D-E0C879AA3D15}" type="datetime1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DC2A15-8493-4FA2-8C36-30D22A8E30D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030" name="Picture 11" descr="RTC-2007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23850" y="123825"/>
            <a:ext cx="28733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3399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q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_________Microsoft_Visio333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_________Microsoft_Visio222.vsdx"/><Relationship Id="rId11" Type="http://schemas.openxmlformats.org/officeDocument/2006/relationships/image" Target="../media/image17.png"/><Relationship Id="rId5" Type="http://schemas.openxmlformats.org/officeDocument/2006/relationships/image" Target="../media/image10.emf"/><Relationship Id="rId10" Type="http://schemas.openxmlformats.org/officeDocument/2006/relationships/image" Target="../media/image16.png"/><Relationship Id="rId4" Type="http://schemas.openxmlformats.org/officeDocument/2006/relationships/package" Target="../embeddings/_________Microsoft_Visio3331.vsdx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3"/>
          <a:srcRect t="8022" b="15932"/>
          <a:stretch>
            <a:fillRect/>
          </a:stretch>
        </p:blipFill>
        <p:spPr bwMode="auto">
          <a:xfrm>
            <a:off x="0" y="209550"/>
            <a:ext cx="91503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3"/>
          <p:cNvSpPr>
            <a:spLocks noChangeArrowheads="1"/>
          </p:cNvSpPr>
          <p:nvPr/>
        </p:nvSpPr>
        <p:spPr bwMode="ltGray">
          <a:xfrm>
            <a:off x="0" y="4516438"/>
            <a:ext cx="9150350" cy="627062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  <a:latin typeface="Calibri" pitchFamily="34" charset="0"/>
              </a:rPr>
              <a:t>http:</a:t>
            </a: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//</a:t>
            </a:r>
            <a:r>
              <a:rPr lang="en-US" sz="1000" b="1">
                <a:solidFill>
                  <a:schemeClr val="bg1"/>
                </a:solidFill>
                <a:latin typeface="Calibri" pitchFamily="34" charset="0"/>
              </a:rPr>
              <a:t>www.rtc.ru</a:t>
            </a: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   </a:t>
            </a:r>
            <a:r>
              <a:rPr lang="en-US" sz="1000" b="1">
                <a:solidFill>
                  <a:schemeClr val="bg1"/>
                </a:solidFill>
                <a:latin typeface="Calibri" pitchFamily="34" charset="0"/>
              </a:rPr>
              <a:t>e-mail: rtc@rtc.ru</a:t>
            </a:r>
            <a:endParaRPr lang="ru-RU" sz="1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0" y="0"/>
            <a:ext cx="9150350" cy="890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5725"/>
            <a:ext cx="84629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4488"/>
            <a:ext cx="79883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 fontAlgn="auto">
              <a:lnSpc>
                <a:spcPct val="7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 fontAlgn="auto">
              <a:lnSpc>
                <a:spcPct val="7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ИНСТИТУТ   РОБОТОТЕХНИКИ   И   ТЕХНИЧЕСКОЙ   КИБЕРНЕТИКИ</a:t>
            </a:r>
          </a:p>
        </p:txBody>
      </p:sp>
      <p:pic>
        <p:nvPicPr>
          <p:cNvPr id="8198" name="Picture 10" descr="RTC-200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300" y="92075"/>
            <a:ext cx="37623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31969" y="2006327"/>
            <a:ext cx="5584825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Докладчик  Дружинин В.Г.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350" y="4510088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588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-4524" y="1469769"/>
            <a:ext cx="8820150" cy="77784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МОДЕЛЬ ДЕФОРМИРУЕМОГО </a:t>
            </a:r>
          </a:p>
          <a:p>
            <a:pPr fontAlgn="auto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ОБЪЕКТА УПРАВЛЕНИЯ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8371A-5AE4-4A69-B8BA-7FC54F52D0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300" y="1435100"/>
            <a:ext cx="4357688" cy="29257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9C57A5-A181-498F-AAA3-C82129199F8E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435100"/>
            <a:ext cx="3500438" cy="29257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7AF5A-673F-4B87-8ACF-CD5E8F77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Реализация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DE3D5B-A9DA-4238-B211-EF26004AB6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68863"/>
            <a:ext cx="2133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 smtClean="0"/>
              <a:pPr>
                <a:spcAft>
                  <a:spcPts val="600"/>
                </a:spcAft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6879B-5767-4A65-9768-AD279160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моделирования 2-х мерной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50AC2-8AED-41B1-B42C-468A77A2F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B9E35AF-42C1-4B18-B6D3-80EAFDFB4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874686"/>
              </p:ext>
            </p:extLst>
          </p:nvPr>
        </p:nvGraphicFramePr>
        <p:xfrm>
          <a:off x="1969840" y="1201653"/>
          <a:ext cx="5040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D3045-9225-469D-BC95-A2DF2F372F30}"/>
              </a:ext>
            </a:extLst>
          </p:cNvPr>
          <p:cNvSpPr txBox="1"/>
          <p:nvPr/>
        </p:nvSpPr>
        <p:spPr>
          <a:xfrm>
            <a:off x="1763688" y="444545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Угол острия </a:t>
            </a:r>
            <a:r>
              <a:rPr lang="en-US" sz="1200" dirty="0"/>
              <a:t>30</a:t>
            </a:r>
            <a:r>
              <a:rPr lang="ru-RU" sz="1200" dirty="0"/>
              <a:t> градусов</a:t>
            </a:r>
            <a:endParaRPr lang="ru-RU" sz="1200" baseline="30000" dirty="0">
              <a:solidFill>
                <a:schemeClr val="dk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6F26D1-9248-46CD-B98D-FACE8C0E735B}"/>
              </a:ext>
            </a:extLst>
          </p:cNvPr>
          <p:cNvSpPr/>
          <p:nvPr/>
        </p:nvSpPr>
        <p:spPr>
          <a:xfrm>
            <a:off x="4648994" y="4443958"/>
            <a:ext cx="40994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Плотность материала  </a:t>
            </a:r>
            <a:r>
              <a:rPr lang="en-US" sz="1200" dirty="0"/>
              <a:t>– </a:t>
            </a:r>
            <a:r>
              <a:rPr lang="ru-RU" sz="1200" dirty="0"/>
              <a:t> 1</a:t>
            </a:r>
            <a:r>
              <a:rPr lang="en-US" sz="1200" dirty="0"/>
              <a:t>0</a:t>
            </a:r>
            <a:r>
              <a:rPr lang="ru-RU" sz="1200" dirty="0"/>
              <a:t>00 </a:t>
            </a:r>
            <a:r>
              <a:rPr lang="ru-RU" sz="1200" dirty="0">
                <a:solidFill>
                  <a:schemeClr val="dk1"/>
                </a:solidFill>
              </a:rPr>
              <a:t>кг/м</a:t>
            </a:r>
            <a:r>
              <a:rPr lang="ru-RU" sz="1200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788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B3CB0-CE2A-4045-A276-BDCC5B3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моделирования 3-х мерная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56DEDC-6007-41F5-B088-18E32F32A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10B906B-E8B9-4C29-A114-2411A17A5342}"/>
              </a:ext>
            </a:extLst>
          </p:cNvPr>
          <p:cNvSpPr txBox="1">
            <a:spLocks/>
          </p:cNvSpPr>
          <p:nvPr/>
        </p:nvSpPr>
        <p:spPr>
          <a:xfrm>
            <a:off x="7146510" y="6305856"/>
            <a:ext cx="1791337" cy="29658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2E2B160-8BD0-479B-913F-F7813179B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292922"/>
              </p:ext>
            </p:extLst>
          </p:nvPr>
        </p:nvGraphicFramePr>
        <p:xfrm>
          <a:off x="1137277" y="939954"/>
          <a:ext cx="3312369" cy="192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E5C2066-3544-4608-A3AD-225299A26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819971"/>
              </p:ext>
            </p:extLst>
          </p:nvPr>
        </p:nvGraphicFramePr>
        <p:xfrm>
          <a:off x="4783876" y="939165"/>
          <a:ext cx="3207250" cy="192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C668C6B-D3CC-4395-B509-26E2CD9C7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037714"/>
              </p:ext>
            </p:extLst>
          </p:nvPr>
        </p:nvGraphicFramePr>
        <p:xfrm>
          <a:off x="1137278" y="2859782"/>
          <a:ext cx="3312368" cy="200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58C8BA22-4B51-483B-9E8E-1C7C2EFF5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099291"/>
              </p:ext>
            </p:extLst>
          </p:nvPr>
        </p:nvGraphicFramePr>
        <p:xfrm>
          <a:off x="4783876" y="2859782"/>
          <a:ext cx="3293324" cy="200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875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8EC04-E970-497B-AE31-9DDE0E6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коэффициентов для двух мерной модели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1A530-D9F6-4C31-88F3-265DBF585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BB8D7F-D5BE-4888-8559-B07293CAD663}"/>
                  </a:ext>
                </a:extLst>
              </p:cNvPr>
              <p:cNvSpPr txBox="1"/>
              <p:nvPr/>
            </p:nvSpPr>
            <p:spPr>
              <a:xfrm>
                <a:off x="5652120" y="2202418"/>
                <a:ext cx="2664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=40∙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ru-RU" dirty="0"/>
                  <a:t>     (11)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BB8D7F-D5BE-4888-8559-B07293CA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202418"/>
                <a:ext cx="266429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B320364-C772-41A4-9CA2-A334E1C97502}"/>
                  </a:ext>
                </a:extLst>
              </p:cNvPr>
              <p:cNvSpPr/>
              <p:nvPr/>
            </p:nvSpPr>
            <p:spPr>
              <a:xfrm>
                <a:off x="5508104" y="2859782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B320364-C772-41A4-9CA2-A334E1C97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859782"/>
                <a:ext cx="240171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006FE0EA-8350-4A85-9973-A4160C4CA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478032"/>
              </p:ext>
            </p:extLst>
          </p:nvPr>
        </p:nvGraphicFramePr>
        <p:xfrm>
          <a:off x="971600" y="1635645"/>
          <a:ext cx="4320480" cy="278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636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8EC04-E970-497B-AE31-9DDE0E6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коэффициентов для двух мерной модели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1A530-D9F6-4C31-88F3-265DBF585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48C4CF-CAF8-4CE2-8131-6C6321F8A91A}"/>
                  </a:ext>
                </a:extLst>
              </p:cNvPr>
              <p:cNvSpPr txBox="1"/>
              <p:nvPr/>
            </p:nvSpPr>
            <p:spPr>
              <a:xfrm>
                <a:off x="5295539" y="1604288"/>
                <a:ext cx="3168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1500∙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ru-RU" dirty="0"/>
                  <a:t>     (13)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48C4CF-CAF8-4CE2-8131-6C6321F8A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539" y="1604288"/>
                <a:ext cx="316835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2E81C-372F-4AD8-9F88-080B909E4BF7}"/>
                  </a:ext>
                </a:extLst>
              </p:cNvPr>
              <p:cNvSpPr txBox="1"/>
              <p:nvPr/>
            </p:nvSpPr>
            <p:spPr>
              <a:xfrm>
                <a:off x="1282825" y="160428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1650∙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ru-RU" dirty="0"/>
                  <a:t>     (12)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2E81C-372F-4AD8-9F88-080B909E4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5" y="1604288"/>
                <a:ext cx="295232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FBFA27EF-E5C9-41D8-802D-D9DE21F51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55144"/>
              </p:ext>
            </p:extLst>
          </p:nvPr>
        </p:nvGraphicFramePr>
        <p:xfrm>
          <a:off x="894606" y="2181752"/>
          <a:ext cx="3605385" cy="249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9C461EF7-716F-4F80-9B0C-786840821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648078"/>
              </p:ext>
            </p:extLst>
          </p:nvPr>
        </p:nvGraphicFramePr>
        <p:xfrm>
          <a:off x="4908848" y="2175416"/>
          <a:ext cx="3555043" cy="249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0224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92C4F37-1B9F-4286-BB3E-DF87C6A79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43338"/>
              </p:ext>
            </p:extLst>
          </p:nvPr>
        </p:nvGraphicFramePr>
        <p:xfrm>
          <a:off x="611188" y="1577396"/>
          <a:ext cx="4392488" cy="257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65AC83-FA47-4EEB-856D-8E8AB45A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52497"/>
              </p:ext>
            </p:extLst>
          </p:nvPr>
        </p:nvGraphicFramePr>
        <p:xfrm>
          <a:off x="5220072" y="1231114"/>
          <a:ext cx="3054872" cy="32724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3718">
                  <a:extLst>
                    <a:ext uri="{9D8B030D-6E8A-4147-A177-3AD203B41FA5}">
                      <a16:colId xmlns:a16="http://schemas.microsoft.com/office/drawing/2014/main" val="437856809"/>
                    </a:ext>
                  </a:extLst>
                </a:gridCol>
                <a:gridCol w="763718">
                  <a:extLst>
                    <a:ext uri="{9D8B030D-6E8A-4147-A177-3AD203B41FA5}">
                      <a16:colId xmlns:a16="http://schemas.microsoft.com/office/drawing/2014/main" val="2355916201"/>
                    </a:ext>
                  </a:extLst>
                </a:gridCol>
                <a:gridCol w="763718">
                  <a:extLst>
                    <a:ext uri="{9D8B030D-6E8A-4147-A177-3AD203B41FA5}">
                      <a16:colId xmlns:a16="http://schemas.microsoft.com/office/drawing/2014/main" val="1997563692"/>
                    </a:ext>
                  </a:extLst>
                </a:gridCol>
                <a:gridCol w="763718">
                  <a:extLst>
                    <a:ext uri="{9D8B030D-6E8A-4147-A177-3AD203B41FA5}">
                      <a16:colId xmlns:a16="http://schemas.microsoft.com/office/drawing/2014/main" val="2728267683"/>
                    </a:ext>
                  </a:extLst>
                </a:gridCol>
              </a:tblGrid>
              <a:tr h="49711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>
                          <a:effectLst/>
                        </a:rPr>
                        <a:t>Линейная скорость,</a:t>
                      </a:r>
                      <a:endParaRPr lang="ru-RU" sz="7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>
                          <a:effectLst/>
                        </a:rPr>
                        <a:t>мм/с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Величина ошибки моделирования, мм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16465"/>
                  </a:ext>
                </a:extLst>
              </a:tr>
              <a:tr h="1803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00">
                          <a:effectLst/>
                        </a:rPr>
                        <a:t>Выражение 16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00">
                          <a:effectLst/>
                        </a:rPr>
                        <a:t>Выражение 17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00">
                          <a:effectLst/>
                        </a:rPr>
                        <a:t>Выражение 18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extLst>
                  <a:ext uri="{0D108BD9-81ED-4DB2-BD59-A6C34878D82A}">
                    <a16:rowId xmlns:a16="http://schemas.microsoft.com/office/drawing/2014/main" val="2543511510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0,0995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0,0955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0,0995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2657484852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0,1519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0,1238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0,1514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2689805023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0,1986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0,1174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0,1968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1101810905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0,2589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0,0986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0,2549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3152101083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0,299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0,0492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0,2933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3661994849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18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0,2626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-0,059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0,2592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570086883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0,2001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-0,135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0,2085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471898690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24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0,079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-0,157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0,1173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2047474614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-0,107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-0,065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-0,009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840250836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-0,271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0,3082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-0,067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53" marR="47853" marT="0" marB="0" anchor="b"/>
                </a:tc>
                <a:extLst>
                  <a:ext uri="{0D108BD9-81ED-4DB2-BD59-A6C34878D82A}">
                    <a16:rowId xmlns:a16="http://schemas.microsoft.com/office/drawing/2014/main" val="335258180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8EC04-E970-497B-AE31-9DDE0E66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Подбор коэффициентов для двух мерной модели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1A530-D9F6-4C31-88F3-265DBF585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4868863"/>
            <a:ext cx="2133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 smtClean="0"/>
              <a:pPr>
                <a:spcAft>
                  <a:spcPts val="600"/>
                </a:spcAft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4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4C53-265D-4ABC-9E15-0A5AB553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F8363-5B0F-4B47-BD90-3F8D1F36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Разработана 2-х мерная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Подобраны различные коэффициенты для данной 2-х мерной модели;</a:t>
            </a:r>
          </a:p>
          <a:p>
            <a:r>
              <a:rPr lang="ru-RU" dirty="0"/>
              <a:t>Разработана 3-х мерная модель, описывающая отклонение илы при движении в тканях человека;</a:t>
            </a:r>
          </a:p>
          <a:p>
            <a:r>
              <a:rPr lang="ru-RU" dirty="0"/>
              <a:t>Данная модель закодирована в </a:t>
            </a:r>
            <a:r>
              <a:rPr lang="en-US" dirty="0"/>
              <a:t>MATLAB/Simulink </a:t>
            </a:r>
          </a:p>
          <a:p>
            <a:r>
              <a:rPr lang="ru-RU" dirty="0"/>
              <a:t>Проведено моделирование и сравнения с экспериментальными данными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D428CA-27AC-406D-AFAF-3583B938D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19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86549-B028-4965-BF16-AA92665F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 были представлены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92FA6-AE9F-43F5-A1BD-45EC1282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033396"/>
            <a:ext cx="7416824" cy="3528739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По теме НКР опубликован 7 работ в том числе 1 из них в научных журналах, проиндексированных в базах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Scopus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работы опубликованы в журнале «Российский журнал биомеханики» в 2018 году.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«Современные проблемы математики и ее приложения в естественных науках и информационных технологиях» (Харьков, 2018),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 Международную конференцию «Комплексная безопасность и физическая защита» (Санкт-Петербург, 2018),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Конференция «Актуальные проблемы прикладной математики, информатики и механики» (Воронеж 2018),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XII Всероссийская научная конференция молодых ученых «НАУКА. ТЕХНОЛОГИИ. ИННОВАЦИИ» (Новосибирск, 2018),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«СПИСОК-2019 Всероссийская научная конференция по проблемам информатики» (Санкт-Петербург, 2019),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Конференция «Актуальные проблемы прикладной математики, информатики и механики» (Воронеж 2019)</a:t>
            </a: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Планируются публикация на 2-х конференциях и 2-х журнал реферируемых в базах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Scopus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Конференция «Актуальные проблемы прикладной математики, информатики и механики» (Воронеж 2020)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Конференция «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Поляховские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чтения 2020» (Санкт-Петербург 2020)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Публикация в журнале «Вестники Санкт-Петербургского университета»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Публикация в журнале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«Российский журнал биомеханики» 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5D067-AF8E-46FA-8D5F-703D9D1C8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45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/>
          <a:srcRect t="8022" b="15932"/>
          <a:stretch>
            <a:fillRect/>
          </a:stretch>
        </p:blipFill>
        <p:spPr bwMode="auto">
          <a:xfrm>
            <a:off x="0" y="209550"/>
            <a:ext cx="91503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3"/>
          <p:cNvSpPr>
            <a:spLocks noChangeArrowheads="1"/>
          </p:cNvSpPr>
          <p:nvPr/>
        </p:nvSpPr>
        <p:spPr bwMode="ltGray">
          <a:xfrm>
            <a:off x="0" y="4516438"/>
            <a:ext cx="9150350" cy="627062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  <a:latin typeface="Calibri" pitchFamily="34" charset="0"/>
              </a:rPr>
              <a:t>http:</a:t>
            </a: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//</a:t>
            </a:r>
            <a:r>
              <a:rPr lang="en-US" sz="1000" b="1">
                <a:solidFill>
                  <a:schemeClr val="bg1"/>
                </a:solidFill>
                <a:latin typeface="Calibri" pitchFamily="34" charset="0"/>
              </a:rPr>
              <a:t>www.rtc.ru</a:t>
            </a:r>
            <a:r>
              <a:rPr lang="ru-RU" sz="1000" b="1">
                <a:solidFill>
                  <a:schemeClr val="bg1"/>
                </a:solidFill>
                <a:latin typeface="Calibri" pitchFamily="34" charset="0"/>
              </a:rPr>
              <a:t>   </a:t>
            </a:r>
            <a:r>
              <a:rPr lang="en-US" sz="1000" b="1">
                <a:solidFill>
                  <a:schemeClr val="bg1"/>
                </a:solidFill>
                <a:latin typeface="Calibri" pitchFamily="34" charset="0"/>
              </a:rPr>
              <a:t>e-mail: rtc@rtc.ru</a:t>
            </a:r>
            <a:endParaRPr lang="ru-RU" sz="1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0" y="0"/>
            <a:ext cx="9150350" cy="890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5725"/>
            <a:ext cx="84629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4488"/>
            <a:ext cx="79883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 fontAlgn="auto">
              <a:lnSpc>
                <a:spcPct val="7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 fontAlgn="auto">
              <a:lnSpc>
                <a:spcPct val="7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ИНСТИТУТ   РОБОТОТЕХНИКИ   И   ТЕХНИЧЕСКОЙ   КИБЕРНЕТИКИ</a:t>
            </a:r>
          </a:p>
        </p:txBody>
      </p:sp>
      <p:pic>
        <p:nvPicPr>
          <p:cNvPr id="29702" name="Picture 10" descr="RTC-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" y="92075"/>
            <a:ext cx="37623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47650" y="1147763"/>
            <a:ext cx="6570663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350" y="4510088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588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59175" y="4167188"/>
            <a:ext cx="5584825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Докладчик  Дружинин В.Г.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EAFA8-9CCE-41E2-9680-9B624BC1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Положения выносимые на защиту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0676C5-C035-432C-BF12-A4279A5F4B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3E17C2F-C0DB-40A1-B657-CB299AD410AA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4E4E5-A9AB-4BE6-975A-D3C6E1F0CFAB}"/>
              </a:ext>
            </a:extLst>
          </p:cNvPr>
          <p:cNvSpPr txBox="1"/>
          <p:nvPr/>
        </p:nvSpPr>
        <p:spPr>
          <a:xfrm>
            <a:off x="755576" y="1303967"/>
            <a:ext cx="7632848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и способ формирования внешнего воздействия на медицинскую иглу при движении в тканях человека.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представления медицинской иглы в физико-математической модели.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и программа, разработанная на ее основе описывающая отклонение кончика иглы при ее движении в тканях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4098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C9FE34-E282-41CC-8CE6-518350408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28" y="2039649"/>
            <a:ext cx="2664296" cy="1754567"/>
          </a:xfrm>
          <a:prstGeom prst="roundRect">
            <a:avLst>
              <a:gd name="adj" fmla="val 8594"/>
            </a:avLst>
          </a:prstGeom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9DED7D6C-EF8A-4821-836D-395F2A7EEF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7694"/>
            <a:ext cx="3600400" cy="1726522"/>
          </a:xfrm>
          <a:prstGeom prst="roundRect">
            <a:avLst>
              <a:gd name="adj" fmla="val 8594"/>
            </a:avLst>
          </a:prstGeom>
        </p:spPr>
      </p:pic>
      <p:sp>
        <p:nvSpPr>
          <p:cNvPr id="10241" name="Заголовок 2"/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ru-RU" dirty="0"/>
              <a:t>Робототехника в современной медицине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53D9C-E8D5-4046-9D62-E411152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доделать для защиты кандидатской диссертации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80F06-C39B-413B-B377-BB5BA9D6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Подготовить тезисы для конференций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Закончить работу над статьями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Оптимизировать коэффициенты для двухмерной модели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Подобрать коэффициенты для трех мерной модели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6C6FDD-87F0-4417-AE33-569A041D8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AC72A8-1FBB-4D45-AFE9-B3518F4CD85D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80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Заголовок 2"/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ru-RU" dirty="0"/>
              <a:t>Операция</a:t>
            </a:r>
            <a:r>
              <a:rPr lang="en-GB" dirty="0"/>
              <a:t> </a:t>
            </a:r>
            <a:r>
              <a:rPr lang="ru-RU" dirty="0"/>
              <a:t>брахитерапии</a:t>
            </a:r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D92E4EA2-AD6A-4FFA-9404-8130064D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49" y="1995686"/>
            <a:ext cx="6511101" cy="2392829"/>
          </a:xfrm>
          <a:prstGeom prst="rect">
            <a:avLst/>
          </a:prstGeom>
          <a:noFill/>
        </p:spPr>
      </p:pic>
      <p:sp>
        <p:nvSpPr>
          <p:cNvPr id="70" name="Slide Number Placeholder 3">
            <a:extLst>
              <a:ext uri="{FF2B5EF4-FFF2-40B4-BE49-F238E27FC236}">
                <a16:creationId xmlns:a16="http://schemas.microsoft.com/office/drawing/2014/main" id="{C75B932B-68F0-45D1-B0CB-F4F2AF7E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/>
              <a:pPr>
                <a:spcAft>
                  <a:spcPts val="600"/>
                </a:spcAft>
                <a:defRPr/>
              </a:pPr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370C9-AA68-465A-AA15-7CAA1C3F3D6B}"/>
              </a:ext>
            </a:extLst>
          </p:cNvPr>
          <p:cNvSpPr txBox="1"/>
          <p:nvPr/>
        </p:nvSpPr>
        <p:spPr>
          <a:xfrm>
            <a:off x="675375" y="1347614"/>
            <a:ext cx="8018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386952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Заголовок 2"/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ru-RU" dirty="0"/>
              <a:t>Управление иглой</a:t>
            </a:r>
          </a:p>
        </p:txBody>
      </p:sp>
      <p:sp>
        <p:nvSpPr>
          <p:cNvPr id="70" name="Slide Number Placeholder 3">
            <a:extLst>
              <a:ext uri="{FF2B5EF4-FFF2-40B4-BE49-F238E27FC236}">
                <a16:creationId xmlns:a16="http://schemas.microsoft.com/office/drawing/2014/main" id="{C75B932B-68F0-45D1-B0CB-F4F2AF7E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/>
              <a:pPr>
                <a:spcAft>
                  <a:spcPts val="600"/>
                </a:spcAft>
                <a:defRPr/>
              </a:pPr>
              <a:t>4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7909C2-59F1-4FC7-95FF-DE5F3A01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09" y="2446059"/>
            <a:ext cx="5316369" cy="1618025"/>
          </a:xfrm>
          <a:prstGeom prst="rect">
            <a:avLst/>
          </a:prstGeom>
        </p:spPr>
      </p:pic>
      <p:sp>
        <p:nvSpPr>
          <p:cNvPr id="23" name="Выноска со стрелкой вправо 7">
            <a:extLst>
              <a:ext uri="{FF2B5EF4-FFF2-40B4-BE49-F238E27FC236}">
                <a16:creationId xmlns:a16="http://schemas.microsoft.com/office/drawing/2014/main" id="{08B53052-1609-4B5F-BB19-49EA9E4CAB62}"/>
              </a:ext>
            </a:extLst>
          </p:cNvPr>
          <p:cNvSpPr/>
          <p:nvPr/>
        </p:nvSpPr>
        <p:spPr>
          <a:xfrm>
            <a:off x="1331640" y="1635645"/>
            <a:ext cx="3511625" cy="61612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Поступательное движение,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1513E8D9-000A-4BC1-9C9D-BCCC21809DC9}"/>
              </a:ext>
            </a:extLst>
          </p:cNvPr>
          <p:cNvSpPr txBox="1">
            <a:spLocks/>
          </p:cNvSpPr>
          <p:nvPr/>
        </p:nvSpPr>
        <p:spPr>
          <a:xfrm>
            <a:off x="4760331" y="1674572"/>
            <a:ext cx="3052029" cy="7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400" dirty="0"/>
              <a:t>Движение по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400" dirty="0"/>
              <a:t>заданной траектории</a:t>
            </a:r>
          </a:p>
        </p:txBody>
      </p:sp>
    </p:spTree>
    <p:extLst>
      <p:ext uri="{BB962C8B-B14F-4D97-AF65-F5344CB8AC3E}">
        <p14:creationId xmlns:p14="http://schemas.microsoft.com/office/powerpoint/2010/main" val="317229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Заголовок 2"/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ru-RU" dirty="0"/>
              <a:t>Постановка задачи</a:t>
            </a:r>
          </a:p>
        </p:txBody>
      </p:sp>
      <p:sp>
        <p:nvSpPr>
          <p:cNvPr id="70" name="Slide Number Placeholder 3">
            <a:extLst>
              <a:ext uri="{FF2B5EF4-FFF2-40B4-BE49-F238E27FC236}">
                <a16:creationId xmlns:a16="http://schemas.microsoft.com/office/drawing/2014/main" id="{C75B932B-68F0-45D1-B0CB-F4F2AF7E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/>
              <a:pPr>
                <a:spcAft>
                  <a:spcPts val="600"/>
                </a:spcAft>
                <a:defRPr/>
              </a:pPr>
              <a:t>5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C1A3A-32A0-4785-996C-878701E9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28" y="1413093"/>
            <a:ext cx="6696744" cy="1329226"/>
          </a:xfrm>
        </p:spPr>
        <p:txBody>
          <a:bodyPr>
            <a:normAutofit/>
          </a:bodyPr>
          <a:lstStyle/>
          <a:p>
            <a:pPr lvl="0"/>
            <a:r>
              <a:rPr lang="ru-RU" sz="1600" dirty="0"/>
              <a:t>Расчет отклонения иглы  от прямолинейного движении в плоскости </a:t>
            </a:r>
            <a:r>
              <a:rPr lang="en-US" sz="1600" i="1" dirty="0"/>
              <a:t>Oxy</a:t>
            </a:r>
            <a:r>
              <a:rPr lang="ru-RU" sz="1600" i="1" dirty="0"/>
              <a:t> </a:t>
            </a:r>
            <a:r>
              <a:rPr lang="ru-RU" sz="1600" dirty="0"/>
              <a:t>в тканях человека;</a:t>
            </a:r>
          </a:p>
          <a:p>
            <a:pPr lvl="0"/>
            <a:r>
              <a:rPr lang="ru-RU" sz="1600" dirty="0"/>
              <a:t>Расчет отклонения иглы  при движении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DEE464-3D20-4B8C-9F8F-F759E4BBB7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03798"/>
            <a:ext cx="2957314" cy="14821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8A9D3D-4594-4B86-AE63-BA2B3B68C49D}"/>
                  </a:ext>
                </a:extLst>
              </p:cNvPr>
              <p:cNvSpPr txBox="1"/>
              <p:nvPr/>
            </p:nvSpPr>
            <p:spPr>
              <a:xfrm>
                <a:off x="4932040" y="3575271"/>
                <a:ext cx="2619692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8A9D3D-4594-4B86-AE63-BA2B3B68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575271"/>
                <a:ext cx="2619692" cy="339195"/>
              </a:xfrm>
              <a:prstGeom prst="rect">
                <a:avLst/>
              </a:prstGeom>
              <a:blipFill>
                <a:blip r:embed="rId4"/>
                <a:stretch>
                  <a:fillRect l="-1395" t="-37500" r="-2558" b="-2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5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Заголовок 2"/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dirty="0"/>
              <a:t>2-</a:t>
            </a:r>
            <a:r>
              <a:rPr lang="ru-RU" dirty="0"/>
              <a:t>х мерная модель</a:t>
            </a:r>
          </a:p>
        </p:txBody>
      </p:sp>
      <p:sp>
        <p:nvSpPr>
          <p:cNvPr id="70" name="Slide Number Placeholder 3">
            <a:extLst>
              <a:ext uri="{FF2B5EF4-FFF2-40B4-BE49-F238E27FC236}">
                <a16:creationId xmlns:a16="http://schemas.microsoft.com/office/drawing/2014/main" id="{C75B932B-68F0-45D1-B0CB-F4F2AF7E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/>
              <a:pPr>
                <a:spcAft>
                  <a:spcPts val="600"/>
                </a:spcAft>
                <a:defRPr/>
              </a:pPr>
              <a:t>6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539CC4D-FA6B-4EAA-AC40-FD4E5C353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993529"/>
              </p:ext>
            </p:extLst>
          </p:nvPr>
        </p:nvGraphicFramePr>
        <p:xfrm>
          <a:off x="1331640" y="1275606"/>
          <a:ext cx="2304256" cy="312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539CC4D-FA6B-4EAA-AC40-FD4E5C353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275606"/>
                        <a:ext cx="2304256" cy="3125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5E407589-DE8D-469D-AF08-E49F59AD9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3928" y="1520127"/>
                <a:ext cx="4042792" cy="186401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600" i="1" dirty="0"/>
                  <a:t>F</a:t>
                </a:r>
                <a:r>
                  <a:rPr lang="ru-RU" sz="1600" i="1" dirty="0"/>
                  <a:t> – </a:t>
                </a:r>
                <a:r>
                  <a:rPr lang="ru-RU" sz="1600" dirty="0"/>
                  <a:t>сила, действующая на кончик иглы;</a:t>
                </a:r>
              </a:p>
              <a:p>
                <a:pPr lvl="0"/>
                <a:r>
                  <a:rPr lang="en-US" sz="1600" i="1" dirty="0"/>
                  <a:t>v</a:t>
                </a:r>
                <a:r>
                  <a:rPr lang="ru-RU" sz="1600" i="1" dirty="0"/>
                  <a:t> –</a:t>
                </a:r>
                <a:r>
                  <a:rPr lang="ru-RU" sz="1600" dirty="0"/>
                  <a:t> скорость движения иглы в тканях человека;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16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1600" dirty="0"/>
                  <a:t>угол под которым действует сила.</a:t>
                </a:r>
              </a:p>
              <a:p>
                <a:r>
                  <a:rPr lang="en-US" sz="16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16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16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16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pPr lvl="0"/>
                <a:endParaRPr lang="ru-RU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5E407589-DE8D-469D-AF08-E49F59AD9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3928" y="1520127"/>
                <a:ext cx="4042792" cy="1864010"/>
              </a:xfrm>
              <a:blipFill>
                <a:blip r:embed="rId6"/>
                <a:stretch>
                  <a:fillRect l="-603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65A1288-C8D6-4C91-9F12-35726395E138}"/>
                  </a:ext>
                </a:extLst>
              </p:cNvPr>
              <p:cNvSpPr/>
              <p:nvPr/>
            </p:nvSpPr>
            <p:spPr>
              <a:xfrm>
                <a:off x="4613166" y="3700930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65A1288-C8D6-4C91-9F12-35726395E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66" y="3700930"/>
                <a:ext cx="1900777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Заголовок 2"/>
          <p:cNvSpPr>
            <a:spLocks noGrp="1"/>
          </p:cNvSpPr>
          <p:nvPr>
            <p:ph type="title"/>
          </p:nvPr>
        </p:nvSpPr>
        <p:spPr>
          <a:xfrm>
            <a:off x="611188" y="123825"/>
            <a:ext cx="8075612" cy="573088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dirty="0"/>
              <a:t>2-</a:t>
            </a:r>
            <a:r>
              <a:rPr lang="ru-RU" dirty="0"/>
              <a:t>х мерная модель</a:t>
            </a:r>
          </a:p>
        </p:txBody>
      </p:sp>
      <p:sp>
        <p:nvSpPr>
          <p:cNvPr id="70" name="Slide Number Placeholder 3">
            <a:extLst>
              <a:ext uri="{FF2B5EF4-FFF2-40B4-BE49-F238E27FC236}">
                <a16:creationId xmlns:a16="http://schemas.microsoft.com/office/drawing/2014/main" id="{C75B932B-68F0-45D1-B0CB-F4F2AF7E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80D4795D-E535-4F80-8095-511489C906C9}" type="slidenum">
              <a:rPr lang="ru-RU"/>
              <a:pPr>
                <a:spcAft>
                  <a:spcPts val="600"/>
                </a:spcAft>
                <a:defRPr/>
              </a:pPr>
              <a:t>7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539CC4D-FA6B-4EAA-AC40-FD4E5C353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06943"/>
              </p:ext>
            </p:extLst>
          </p:nvPr>
        </p:nvGraphicFramePr>
        <p:xfrm>
          <a:off x="800926" y="1199055"/>
          <a:ext cx="2224643" cy="301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26" y="1199055"/>
                        <a:ext cx="2224643" cy="3017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D84B736-84D9-4FA6-AD80-B145A252C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40330"/>
              </p:ext>
            </p:extLst>
          </p:nvPr>
        </p:nvGraphicFramePr>
        <p:xfrm>
          <a:off x="1225372" y="407463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6" imgW="666627" imgH="914400" progId="">
                  <p:embed/>
                </p:oleObj>
              </mc:Choice>
              <mc:Fallback>
                <p:oleObj r:id="rId6" imgW="666627" imgH="914400" progId="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372" y="407463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3441AE0-E27E-43F8-81AF-5F91D4BD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52949"/>
              </p:ext>
            </p:extLst>
          </p:nvPr>
        </p:nvGraphicFramePr>
        <p:xfrm>
          <a:off x="3344644" y="1199055"/>
          <a:ext cx="4732556" cy="16888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8272">
                  <a:extLst>
                    <a:ext uri="{9D8B030D-6E8A-4147-A177-3AD203B41FA5}">
                      <a16:colId xmlns:a16="http://schemas.microsoft.com/office/drawing/2014/main" val="2057207463"/>
                    </a:ext>
                  </a:extLst>
                </a:gridCol>
                <a:gridCol w="2364284">
                  <a:extLst>
                    <a:ext uri="{9D8B030D-6E8A-4147-A177-3AD203B41FA5}">
                      <a16:colId xmlns:a16="http://schemas.microsoft.com/office/drawing/2014/main" val="3317283375"/>
                    </a:ext>
                  </a:extLst>
                </a:gridCol>
              </a:tblGrid>
              <a:tr h="27541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Расчет</a:t>
                      </a:r>
                      <a:r>
                        <a:rPr lang="ru-RU" sz="1100" baseline="0" dirty="0"/>
                        <a:t> </a:t>
                      </a:r>
                      <a:r>
                        <a:rPr lang="ru-RU" sz="1200" baseline="0" dirty="0"/>
                        <a:t>отклонения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Воздействие</a:t>
                      </a:r>
                      <a:r>
                        <a:rPr lang="ru-RU" sz="1200" baseline="0" dirty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11420"/>
                  </a:ext>
                </a:extLst>
              </a:tr>
              <a:tr h="14134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92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68BFDCC-7442-452C-ACC4-1F904CEA993C}"/>
                  </a:ext>
                </a:extLst>
              </p:cNvPr>
              <p:cNvSpPr/>
              <p:nvPr/>
            </p:nvSpPr>
            <p:spPr>
              <a:xfrm>
                <a:off x="3337313" y="1506501"/>
                <a:ext cx="2429436" cy="460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1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68BFDCC-7442-452C-ACC4-1F904CEA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13" y="1506501"/>
                <a:ext cx="2429436" cy="460639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EB7C0B5-3780-4411-A865-65A6B7CEB445}"/>
                  </a:ext>
                </a:extLst>
              </p:cNvPr>
              <p:cNvSpPr/>
              <p:nvPr/>
            </p:nvSpPr>
            <p:spPr>
              <a:xfrm>
                <a:off x="3320460" y="1932853"/>
                <a:ext cx="2425892" cy="430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1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1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1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EB7C0B5-3780-4411-A865-65A6B7CEB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60" y="1932853"/>
                <a:ext cx="2425892" cy="4309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21F6788-A681-4E55-8A75-77C63EEAA2E9}"/>
                  </a:ext>
                </a:extLst>
              </p:cNvPr>
              <p:cNvSpPr/>
              <p:nvPr/>
            </p:nvSpPr>
            <p:spPr>
              <a:xfrm>
                <a:off x="3699334" y="2319081"/>
                <a:ext cx="1609607" cy="566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1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1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1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1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21F6788-A681-4E55-8A75-77C63EEAA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34" y="2319081"/>
                <a:ext cx="1609607" cy="566950"/>
              </a:xfrm>
              <a:prstGeom prst="rect">
                <a:avLst/>
              </a:prstGeom>
              <a:blipFill>
                <a:blip r:embed="rId10"/>
                <a:stretch>
                  <a:fillRect t="-90323" r="-13258" b="-141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549402E-55C3-4938-9FD8-B34B1F301B69}"/>
                  </a:ext>
                </a:extLst>
              </p:cNvPr>
              <p:cNvSpPr/>
              <p:nvPr/>
            </p:nvSpPr>
            <p:spPr>
              <a:xfrm>
                <a:off x="5565806" y="1653864"/>
                <a:ext cx="24017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549402E-55C3-4938-9FD8-B34B1F30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6" y="1653864"/>
                <a:ext cx="2401719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B7DF680-3BDC-48A7-B158-AC0DEA2965E1}"/>
                  </a:ext>
                </a:extLst>
              </p:cNvPr>
              <p:cNvSpPr/>
              <p:nvPr/>
            </p:nvSpPr>
            <p:spPr>
              <a:xfrm>
                <a:off x="5600439" y="2256325"/>
                <a:ext cx="2401718" cy="29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2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B7DF680-3BDC-48A7-B158-AC0DEA296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439" y="2256325"/>
                <a:ext cx="2401718" cy="291298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672E2A17-939D-4826-803E-F6852231F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289027"/>
                  </p:ext>
                </p:extLst>
              </p:nvPr>
            </p:nvGraphicFramePr>
            <p:xfrm>
              <a:off x="3345693" y="3024410"/>
              <a:ext cx="4730457" cy="2033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0457">
                      <a:extLst>
                        <a:ext uri="{9D8B030D-6E8A-4147-A177-3AD203B41FA5}">
                          <a16:colId xmlns:a16="http://schemas.microsoft.com/office/drawing/2014/main" val="3639927937"/>
                        </a:ext>
                      </a:extLst>
                    </a:gridCol>
                  </a:tblGrid>
                  <a:tr h="22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0930718"/>
                      </a:ext>
                    </a:extLst>
                  </a:tr>
                  <a:tr h="150957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1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10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100" dirty="0"/>
                            <a:t>–</a:t>
                          </a:r>
                          <a:r>
                            <a:rPr lang="ru-RU" sz="1100" dirty="0"/>
                            <a:t> текущая итерация моделирования</a:t>
                          </a:r>
                          <a:endParaRPr lang="ru-RU" sz="110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1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100" dirty="0"/>
                            <a:t> – </a:t>
                          </a:r>
                          <a:r>
                            <a:rPr lang="ru-RU" sz="1100" dirty="0"/>
                            <a:t>плотность</a:t>
                          </a:r>
                          <a:r>
                            <a:rPr lang="ru-RU" sz="1100" baseline="0" dirty="0"/>
                            <a:t>  </a:t>
                          </a:r>
                          <a:r>
                            <a:rPr lang="en-US" sz="1100" dirty="0"/>
                            <a:t>– </a:t>
                          </a:r>
                          <a:r>
                            <a:rPr lang="ru-RU" sz="1100" baseline="0" dirty="0"/>
                            <a:t> 1500 </a:t>
                          </a:r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1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1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100" dirty="0"/>
                            <a:t> – скорость движения иглы</a:t>
                          </a:r>
                          <a:r>
                            <a:rPr lang="ru-RU" sz="1100" baseline="0" dirty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1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1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100" dirty="0"/>
                            <a:t> – длина иглы от 0 до 100 мм – изменяется с</a:t>
                          </a:r>
                          <a:r>
                            <a:rPr lang="ru-RU" sz="1100" baseline="0" dirty="0"/>
                            <a:t> определённым шагом времени</a:t>
                          </a:r>
                          <a:r>
                            <a:rPr lang="ru-RU" sz="1100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1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100" dirty="0"/>
                            <a:t> – модуль Юнга</a:t>
                          </a:r>
                          <a:r>
                            <a:rPr lang="ru-RU" sz="1100" baseline="0" dirty="0"/>
                            <a:t> - </a:t>
                          </a:r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1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1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ru-RU" sz="11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 </m:t>
                              </m:r>
                            </m:oMath>
                          </a14:m>
                          <a:r>
                            <a:rPr lang="ru-RU" sz="1100" dirty="0"/>
                            <a:t>модуль толщина</a:t>
                          </a:r>
                          <a:r>
                            <a:rPr lang="ru-RU" sz="1100" baseline="0" dirty="0"/>
                            <a:t> стенки иглы – 0.1 мм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lang="en-US" sz="11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oMath>
                          </a14:m>
                          <a:r>
                            <a:rPr lang="ru-RU" sz="1100" i="0" baseline="0" dirty="0"/>
                            <a:t>диаметр среднего сечения иглы – 0.9 мм</a:t>
                          </a:r>
                        </a:p>
                        <a:p>
                          <a:r>
                            <a:rPr lang="ru-RU" sz="1100" i="0" baseline="0" dirty="0"/>
                            <a:t>С -  коэффициент лобового сопротивления</a:t>
                          </a:r>
                          <a:endParaRPr lang="ru-RU" sz="1100" i="1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30635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672E2A17-939D-4826-803E-F6852231F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289027"/>
                  </p:ext>
                </p:extLst>
              </p:nvPr>
            </p:nvGraphicFramePr>
            <p:xfrm>
              <a:off x="3345693" y="3024410"/>
              <a:ext cx="4730457" cy="2033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0457">
                      <a:extLst>
                        <a:ext uri="{9D8B030D-6E8A-4147-A177-3AD203B41FA5}">
                          <a16:colId xmlns:a16="http://schemas.microsoft.com/office/drawing/2014/main" val="363992793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0930718"/>
                      </a:ext>
                    </a:extLst>
                  </a:tr>
                  <a:tr h="177412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9" t="-15120" r="-257" b="-2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0635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211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8A49E-EA02-4B7D-AA0D-DAE6D56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</a:t>
            </a:r>
            <a:r>
              <a:rPr lang="ru-RU" dirty="0"/>
              <a:t>х мерная модель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6DA560-09F9-4E7A-8975-999495F87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722E20-22FA-436C-8230-1EDEE60268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93347"/>
            <a:ext cx="3359753" cy="2389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384D40-57B8-49B3-852D-134F63539D32}"/>
                  </a:ext>
                </a:extLst>
              </p:cNvPr>
              <p:cNvSpPr txBox="1"/>
              <p:nvPr/>
            </p:nvSpPr>
            <p:spPr>
              <a:xfrm>
                <a:off x="4572000" y="1546396"/>
                <a:ext cx="3672408" cy="1236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/>
                        </m:ctrlPr>
                      </m:sSubPr>
                      <m:e>
                        <m:r>
                          <a:rPr lang="ru-RU" sz="1200" i="1"/>
                          <m:t>𝑧</m:t>
                        </m:r>
                      </m:e>
                      <m:sub>
                        <m:r>
                          <a:rPr lang="ru-RU" sz="1200" i="1"/>
                          <m:t>𝑛</m:t>
                        </m:r>
                      </m:sub>
                    </m:sSub>
                    <m:r>
                      <a:rPr lang="ru-RU" sz="1200"/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ru-RU" sz="1200" i="1"/>
                        </m:ctrlPr>
                      </m:dPr>
                      <m:e>
                        <m:eqArr>
                          <m:eqArrPr>
                            <m:ctrlPr>
                              <a:rPr lang="ru-RU" sz="1200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1200" i="1"/>
                                </m:ctrlPr>
                              </m:sSubPr>
                              <m:e>
                                <m:r>
                                  <a:rPr lang="ru-RU" sz="1200" i="1"/>
                                  <m:t>𝑦</m:t>
                                </m:r>
                              </m:e>
                              <m:sub>
                                <m:r>
                                  <a:rPr lang="ru-RU" sz="1200" i="1"/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/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/>
                                    </m:ctrlPr>
                                  </m:dPr>
                                  <m:e>
                                    <m:r>
                                      <a:rPr lang="ru-RU" sz="1200" i="1"/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1"/>
                                  <m:t>, 0≤</m:t>
                                </m:r>
                                <m:r>
                                  <a:rPr lang="ru-RU" sz="1200" i="1"/>
                                  <m:t>𝑎𝑛𝑔𝑙𝑒𝑅</m:t>
                                </m:r>
                                <m:r>
                                  <a:rPr lang="ru-RU" sz="1200" i="1"/>
                                  <m:t>≤</m:t>
                                </m:r>
                                <m:f>
                                  <m:fPr>
                                    <m:ctrlPr>
                                      <a:rPr lang="ru-RU" sz="1200" i="1"/>
                                    </m:ctrlPr>
                                  </m:fPr>
                                  <m:num>
                                    <m:r>
                                      <a:rPr lang="ru-RU" sz="1200" i="1"/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1"/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ru-RU" sz="1200" i="1"/>
                                </m:ctrlPr>
                              </m:sSubPr>
                              <m:e>
                                <m:r>
                                  <a:rPr lang="ru-RU" sz="1200" i="1"/>
                                  <m:t>𝑦</m:t>
                                </m:r>
                              </m:e>
                              <m:sub>
                                <m:r>
                                  <a:rPr lang="ru-RU" sz="1200" i="1"/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/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/>
                                    </m:ctrlPr>
                                  </m:dPr>
                                  <m:e>
                                    <m:r>
                                      <a:rPr lang="ru-RU" sz="1200" i="1"/>
                                      <m:t>𝜋</m:t>
                                    </m:r>
                                    <m:r>
                                      <a:rPr lang="ru-RU" sz="1200" i="1"/>
                                      <m:t>−</m:t>
                                    </m:r>
                                    <m:r>
                                      <a:rPr lang="ru-RU" sz="1200" i="1"/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1"/>
                                  <m:t>, </m:t>
                                </m:r>
                                <m:f>
                                  <m:fPr>
                                    <m:ctrlPr>
                                      <a:rPr lang="ru-RU" sz="1200" i="1"/>
                                    </m:ctrlPr>
                                  </m:fPr>
                                  <m:num>
                                    <m:r>
                                      <a:rPr lang="ru-RU" sz="1200" i="1"/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1"/>
                                      <m:t>2</m:t>
                                    </m:r>
                                  </m:den>
                                </m:f>
                                <m:r>
                                  <a:rPr lang="ru-RU" sz="1200" i="1"/>
                                  <m:t>≤</m:t>
                                </m:r>
                                <m:r>
                                  <a:rPr lang="ru-RU" sz="1200" i="1"/>
                                  <m:t>𝑎𝑛𝑔𝑙𝑒𝑅</m:t>
                                </m:r>
                                <m:r>
                                  <a:rPr lang="ru-RU" sz="1200" i="1"/>
                                  <m:t>≤</m:t>
                                </m:r>
                                <m:r>
                                  <a:rPr lang="ru-RU" sz="1200" i="1"/>
                                  <m:t>𝜋</m:t>
                                </m:r>
                              </m:e>
                            </m:func>
                          </m:e>
                          <m:e>
                            <m:r>
                              <a:rPr lang="ru-RU" sz="1200" i="1"/>
                              <m:t>−</m:t>
                            </m:r>
                            <m:sSub>
                              <m:sSubPr>
                                <m:ctrlPr>
                                  <a:rPr lang="ru-RU" sz="1200" i="1"/>
                                </m:ctrlPr>
                              </m:sSubPr>
                              <m:e>
                                <m:r>
                                  <a:rPr lang="ru-RU" sz="1200" i="1"/>
                                  <m:t>𝑦</m:t>
                                </m:r>
                              </m:e>
                              <m:sub>
                                <m:r>
                                  <a:rPr lang="ru-RU" sz="1200" i="1"/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/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/>
                                    </m:ctrlPr>
                                  </m:dPr>
                                  <m:e>
                                    <m:r>
                                      <a:rPr lang="ru-RU" sz="1200" i="1"/>
                                      <m:t>𝑎𝑛𝑔𝑙𝑒𝑅</m:t>
                                    </m:r>
                                    <m:r>
                                      <a:rPr lang="ru-RU" sz="1200" i="1"/>
                                      <m:t>− </m:t>
                                    </m:r>
                                    <m:r>
                                      <a:rPr lang="ru-RU" sz="1200" i="1"/>
                                      <m:t>𝜋</m:t>
                                    </m:r>
                                  </m:e>
                                </m:d>
                                <m:r>
                                  <a:rPr lang="ru-RU" sz="1200" i="1"/>
                                  <m:t>, </m:t>
                                </m:r>
                                <m:r>
                                  <a:rPr lang="ru-RU" sz="1200" i="1"/>
                                  <m:t>𝜋</m:t>
                                </m:r>
                                <m:r>
                                  <a:rPr lang="ru-RU" sz="1200" i="1"/>
                                  <m:t>≤</m:t>
                                </m:r>
                                <m:r>
                                  <a:rPr lang="ru-RU" sz="1200" i="1"/>
                                  <m:t>𝑎𝑛𝑔𝑙𝑒𝑅</m:t>
                                </m:r>
                                <m:r>
                                  <a:rPr lang="ru-RU" sz="1200" i="1"/>
                                  <m:t>≤</m:t>
                                </m:r>
                                <m:f>
                                  <m:fPr>
                                    <m:ctrlPr>
                                      <a:rPr lang="ru-RU" sz="1200" i="1"/>
                                    </m:ctrlPr>
                                  </m:fPr>
                                  <m:num>
                                    <m:r>
                                      <a:rPr lang="ru-RU" sz="1200" i="1"/>
                                      <m:t>3</m:t>
                                    </m:r>
                                    <m:r>
                                      <a:rPr lang="ru-RU" sz="1200" i="1"/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1"/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ru-RU" sz="1200" i="1"/>
                                </m:ctrlPr>
                              </m:sSubPr>
                              <m:e>
                                <m:r>
                                  <a:rPr lang="ru-RU" sz="1200" i="1"/>
                                  <m:t>−</m:t>
                                </m:r>
                                <m:r>
                                  <a:rPr lang="ru-RU" sz="1200" i="1"/>
                                  <m:t>𝑦</m:t>
                                </m:r>
                              </m:e>
                              <m:sub>
                                <m:r>
                                  <a:rPr lang="ru-RU" sz="1200" i="1"/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/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/>
                                    </m:ctrlPr>
                                  </m:dPr>
                                  <m:e>
                                    <m:r>
                                      <a:rPr lang="ru-RU" sz="1200" i="1"/>
                                      <m:t>2</m:t>
                                    </m:r>
                                    <m:r>
                                      <a:rPr lang="ru-RU" sz="1200" i="1"/>
                                      <m:t>𝜋</m:t>
                                    </m:r>
                                    <m:r>
                                      <a:rPr lang="ru-RU" sz="1200" i="1"/>
                                      <m:t>−</m:t>
                                    </m:r>
                                    <m:r>
                                      <a:rPr lang="ru-RU" sz="1200" i="1"/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1"/>
                                  <m:t>, </m:t>
                                </m:r>
                                <m:f>
                                  <m:fPr>
                                    <m:ctrlPr>
                                      <a:rPr lang="ru-RU" sz="1200" i="1"/>
                                    </m:ctrlPr>
                                  </m:fPr>
                                  <m:num>
                                    <m:r>
                                      <a:rPr lang="ru-RU" sz="1200" i="1"/>
                                      <m:t>3</m:t>
                                    </m:r>
                                    <m:r>
                                      <a:rPr lang="ru-RU" sz="1200" i="1"/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1"/>
                                      <m:t>4</m:t>
                                    </m:r>
                                  </m:den>
                                </m:f>
                                <m:r>
                                  <a:rPr lang="ru-RU" sz="1200" i="1"/>
                                  <m:t>≤</m:t>
                                </m:r>
                                <m:r>
                                  <a:rPr lang="ru-RU" sz="1200" i="1"/>
                                  <m:t>𝑎𝑛𝑔𝑙𝑒𝑅</m:t>
                                </m:r>
                                <m:r>
                                  <a:rPr lang="ru-RU" sz="1200" i="1"/>
                                  <m:t>≤2</m:t>
                                </m:r>
                                <m:r>
                                  <a:rPr lang="ru-RU" sz="1200" i="1"/>
                                  <m:t>𝜋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200" dirty="0"/>
                  <a:t> (6)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384D40-57B8-49B3-852D-134F6353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46396"/>
                <a:ext cx="3672408" cy="1236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CB5601-61FE-41EB-BD70-9F6FFF3293F8}"/>
                  </a:ext>
                </a:extLst>
              </p:cNvPr>
              <p:cNvSpPr txBox="1"/>
              <p:nvPr/>
            </p:nvSpPr>
            <p:spPr>
              <a:xfrm>
                <a:off x="4645546" y="3016433"/>
                <a:ext cx="4572000" cy="123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200" i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ru-RU" sz="1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12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𝑎𝑛𝑔𝑙𝑒𝑅</m:t>
                                </m:r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lang="ru-RU" sz="1200" i="0">
                                <a:latin typeface="Cambria Math" panose="02040503050406030204" pitchFamily="18" charset="0"/>
                              </a:rPr>
                              <m:t>&amp;− </m:t>
                            </m:r>
                            <m:sSub>
                              <m:sSubPr>
                                <m:ctrlPr>
                                  <a:rPr lang="ru-RU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f>
                                  <m:f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𝑎𝑛𝑔𝑙𝑒𝑅</m:t>
                                </m:r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</m:e>
                          <m:e>
                            <m:r>
                              <a:rPr lang="ru-RU" sz="1200" i="0"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ru-RU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𝑎𝑛𝑔𝑙𝑒𝑅</m:t>
                                </m:r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lang="ru-RU" sz="12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𝑎𝑛𝑔𝑙𝑒𝑅</m:t>
                                    </m:r>
                                  </m:e>
                                </m:d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f>
                                  <m:fPr>
                                    <m:ctrlPr>
                                      <a:rPr lang="ru-RU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sz="1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𝑎𝑛𝑔𝑙𝑒𝑅</m:t>
                                </m:r>
                                <m:r>
                                  <a:rPr lang="ru-RU" sz="1200" i="0"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200" dirty="0"/>
                  <a:t>         (7)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CB5601-61FE-41EB-BD70-9F6FFF329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46" y="3016433"/>
                <a:ext cx="4572000" cy="1231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00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8A49E-EA02-4B7D-AA0D-DAE6D56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</a:t>
            </a:r>
            <a:r>
              <a:rPr lang="ru-RU" dirty="0"/>
              <a:t>х мерная модель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6DA560-09F9-4E7A-8975-999495F87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D4795D-E535-4F80-8095-511489C906C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DD700D-0DCD-4C2D-B98A-8E4AAB180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7" y="1522998"/>
            <a:ext cx="3600401" cy="2560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3A4758-A96A-4DA2-90E2-988AD12BE6B4}"/>
                  </a:ext>
                </a:extLst>
              </p:cNvPr>
              <p:cNvSpPr txBox="1"/>
              <p:nvPr/>
            </p:nvSpPr>
            <p:spPr>
              <a:xfrm>
                <a:off x="4463148" y="1217864"/>
                <a:ext cx="3960772" cy="1585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1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𝑎𝑛𝑔𝑙𝑒𝑅</m:t>
                    </m:r>
                    <m:r>
                      <a:rPr lang="ru-RU" sz="11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угол, на который повернулась игла;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𝑎𝑙𝑙</m:t>
                        </m:r>
                      </m:sub>
                    </m:sSub>
                    <m:r>
                      <a:rPr lang="ru-RU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компонента отклонения по оси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Oz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𝑎𝑙𝑙</m:t>
                        </m:r>
                      </m:sub>
                    </m:sSub>
                    <m:r>
                      <a:rPr lang="ru-RU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компонента отклонения по оси </a:t>
                </a:r>
                <a:r>
                  <a:rPr lang="en-GB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Oy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отклонение за 1 такт выполнения модели</a:t>
                </a:r>
                <a:r>
                  <a:rPr lang="en-GB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𝑎𝑙𝑙</m:t>
                        </m:r>
                      </m:sub>
                    </m:sSub>
                    <m:r>
                      <a:rPr lang="ru-RU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общее отклонение кончика игла от оси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Ox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>
                  <a:lnSpc>
                    <a:spcPct val="150000"/>
                  </a:lnSpc>
                </a:pPr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3A4758-A96A-4DA2-90E2-988AD12B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8" y="1217864"/>
                <a:ext cx="3960772" cy="1585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E5CAF-297A-4AAD-94ED-F89707BA69A0}"/>
                  </a:ext>
                </a:extLst>
              </p:cNvPr>
              <p:cNvSpPr txBox="1"/>
              <p:nvPr/>
            </p:nvSpPr>
            <p:spPr>
              <a:xfrm>
                <a:off x="5005396" y="3597629"/>
                <a:ext cx="352704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ru-RU" dirty="0"/>
                  <a:t>         </a:t>
                </a:r>
                <a:r>
                  <a:rPr lang="ru-RU" sz="1200" dirty="0"/>
                  <a:t>(10)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E5CAF-297A-4AAD-94ED-F89707BA6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96" y="3597629"/>
                <a:ext cx="3527043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9E0754-E0C0-4C51-AAC2-517DE07CD770}"/>
                  </a:ext>
                </a:extLst>
              </p:cNvPr>
              <p:cNvSpPr txBox="1"/>
              <p:nvPr/>
            </p:nvSpPr>
            <p:spPr>
              <a:xfrm>
                <a:off x="4801344" y="2969676"/>
                <a:ext cx="17868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ru-RU" sz="1600" i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600" i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ru-RU" sz="1600" dirty="0"/>
                  <a:t>   </a:t>
                </a:r>
                <a:r>
                  <a:rPr lang="ru-RU" sz="1200" dirty="0"/>
                  <a:t>(8)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9E0754-E0C0-4C51-AAC2-517DE07C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44" y="2969676"/>
                <a:ext cx="1786880" cy="338554"/>
              </a:xfrm>
              <a:prstGeom prst="rect">
                <a:avLst/>
              </a:prstGeom>
              <a:blipFill>
                <a:blip r:embed="rId5"/>
                <a:stretch>
                  <a:fillRect t="-107143" b="-169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EF1B59-E53F-4A35-B6CB-2117C0B8D7E1}"/>
                  </a:ext>
                </a:extLst>
              </p:cNvPr>
              <p:cNvSpPr txBox="1"/>
              <p:nvPr/>
            </p:nvSpPr>
            <p:spPr>
              <a:xfrm>
                <a:off x="6880700" y="2954709"/>
                <a:ext cx="1838400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ru-RU" sz="1600" i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16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ru-RU" sz="1200" dirty="0"/>
                  <a:t> (9)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EF1B59-E53F-4A35-B6CB-2117C0B8D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00" y="2954709"/>
                <a:ext cx="1838400" cy="347788"/>
              </a:xfrm>
              <a:prstGeom prst="rect">
                <a:avLst/>
              </a:prstGeom>
              <a:blipFill>
                <a:blip r:embed="rId6"/>
                <a:stretch>
                  <a:fillRect t="-101754" b="-16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839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1126</Words>
  <Application>Microsoft Office PowerPoint</Application>
  <PresentationFormat>Экран (16:9)</PresentationFormat>
  <Paragraphs>211</Paragraphs>
  <Slides>20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Робототехника в современной медицине</vt:lpstr>
      <vt:lpstr>Операция брахитерапии</vt:lpstr>
      <vt:lpstr>Управление иглой</vt:lpstr>
      <vt:lpstr>Постановка задачи</vt:lpstr>
      <vt:lpstr>2-х мерная модель</vt:lpstr>
      <vt:lpstr>2-х мерная модель</vt:lpstr>
      <vt:lpstr>3-х мерная модель </vt:lpstr>
      <vt:lpstr>3-х мерная модель </vt:lpstr>
      <vt:lpstr>Реализация модели</vt:lpstr>
      <vt:lpstr>Результаты моделирования 2-х мерной модели</vt:lpstr>
      <vt:lpstr>Результаты моделирования 3-х мерная модель</vt:lpstr>
      <vt:lpstr>Подбор коэффициентов для двух мерной модели </vt:lpstr>
      <vt:lpstr>Подбор коэффициентов для двух мерной модели </vt:lpstr>
      <vt:lpstr>Подбор коэффициентов для двух мерной модели </vt:lpstr>
      <vt:lpstr>Выводы</vt:lpstr>
      <vt:lpstr>Результаты работы были представлены</vt:lpstr>
      <vt:lpstr>Презентация PowerPoint</vt:lpstr>
      <vt:lpstr>Положения выносимые на защиту</vt:lpstr>
      <vt:lpstr>Что необходимо доделать для защиты кандидатской диссертации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vasily.dr.mob@gmail.com</dc:creator>
  <cp:lastModifiedBy>vasily.dr.mob@gmail.com</cp:lastModifiedBy>
  <cp:revision>6</cp:revision>
  <dcterms:created xsi:type="dcterms:W3CDTF">2020-10-21T20:20:38Z</dcterms:created>
  <dcterms:modified xsi:type="dcterms:W3CDTF">2020-10-22T07:06:06Z</dcterms:modified>
</cp:coreProperties>
</file>