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80" r:id="rId2"/>
    <p:sldId id="281" r:id="rId3"/>
    <p:sldId id="294" r:id="rId4"/>
    <p:sldId id="295" r:id="rId5"/>
    <p:sldId id="296" r:id="rId6"/>
    <p:sldId id="286" r:id="rId7"/>
    <p:sldId id="297" r:id="rId8"/>
    <p:sldId id="293" r:id="rId9"/>
    <p:sldId id="287" r:id="rId10"/>
    <p:sldId id="298" r:id="rId11"/>
    <p:sldId id="299" r:id="rId12"/>
    <p:sldId id="27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9" d="100"/>
          <a:sy n="109" d="100"/>
        </p:scale>
        <p:origin x="8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ilii\Documents\MyWorks\trunk\Dissertacia\MyWork\DocWorkAsp\Data%20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ilii\Documents\MyWorks\trunk\Dissertacia\MyWork\DocWorkAsp\Data%20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ilii\Documents\MyWorks\trunk\Dissertacia\MyWork\DocWorkAsp\Data%20(version%20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ilii\Documents\MyWorks\trunk\Dissertacia\MyWork\DocWorkAsp\Data%20(version%201)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ilii\Documents\MyWorks\trunk\Dissertacia\MyWork\DocWorkAsp\Data%20(version%201)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800" dirty="0"/>
              <a:t>Отклонение в зависимости от скорости при вращательной скорости 1 рад/с</a:t>
            </a:r>
          </a:p>
        </c:rich>
      </c:tx>
      <c:overlay val="0"/>
      <c:spPr>
        <a:solidFill>
          <a:schemeClr val="bg2"/>
        </a:solidFill>
        <a:ln>
          <a:solidFill>
            <a:schemeClr val="bg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0668546828289306"/>
          <c:y val="0.10786160732084817"/>
          <c:w val="0.85850687485482535"/>
          <c:h val="0.73724959582248739"/>
        </c:manualLayout>
      </c:layout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sq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Лист4!$C$3:$C$12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Лист4!$E$3:$E$12</c:f>
              <c:numCache>
                <c:formatCode>General</c:formatCode>
                <c:ptCount val="10"/>
                <c:pt idx="0">
                  <c:v>0.25</c:v>
                </c:pt>
                <c:pt idx="1">
                  <c:v>0.36</c:v>
                </c:pt>
                <c:pt idx="2">
                  <c:v>0.55000000000000004</c:v>
                </c:pt>
                <c:pt idx="3">
                  <c:v>0.79</c:v>
                </c:pt>
                <c:pt idx="4">
                  <c:v>1.19</c:v>
                </c:pt>
                <c:pt idx="5">
                  <c:v>1.77</c:v>
                </c:pt>
                <c:pt idx="6">
                  <c:v>2.64</c:v>
                </c:pt>
                <c:pt idx="7">
                  <c:v>3.97</c:v>
                </c:pt>
                <c:pt idx="8">
                  <c:v>5.96</c:v>
                </c:pt>
                <c:pt idx="9">
                  <c:v>8.91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D0C-47B7-8D04-A0CE8D5B01FF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xVal>
            <c:numRef>
              <c:f>Лист4!$C$16:$C$25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Лист4!$E$16:$E$25</c:f>
              <c:numCache>
                <c:formatCode>0.00</c:formatCode>
                <c:ptCount val="10"/>
                <c:pt idx="0" formatCode="General">
                  <c:v>4.2946936119307296E-3</c:v>
                </c:pt>
                <c:pt idx="1">
                  <c:v>3.4061293053983102E-2</c:v>
                </c:pt>
                <c:pt idx="2">
                  <c:v>0.113118761870242</c:v>
                </c:pt>
                <c:pt idx="3">
                  <c:v>0.26472046659153903</c:v>
                </c:pt>
                <c:pt idx="4">
                  <c:v>0.49869751779173299</c:v>
                </c:pt>
                <c:pt idx="5">
                  <c:v>0.80903670358304902</c:v>
                </c:pt>
                <c:pt idx="6">
                  <c:v>1.19012580993734</c:v>
                </c:pt>
                <c:pt idx="7">
                  <c:v>1.63797454654778</c:v>
                </c:pt>
                <c:pt idx="8">
                  <c:v>2.15061070354666</c:v>
                </c:pt>
                <c:pt idx="9">
                  <c:v>2.7288692316062502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D0C-47B7-8D04-A0CE8D5B0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01112"/>
        <c:axId val="199301504"/>
      </c:scatterChart>
      <c:valAx>
        <c:axId val="199301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050"/>
                  <a:t>Скорость, мм/с</a:t>
                </a:r>
              </a:p>
            </c:rich>
          </c:tx>
          <c:overlay val="0"/>
          <c:spPr>
            <a:noFill/>
            <a:ln>
              <a:solidFill>
                <a:schemeClr val="bg2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504"/>
        <c:crosses val="autoZero"/>
        <c:crossBetween val="midCat"/>
      </c:valAx>
      <c:valAx>
        <c:axId val="1993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050"/>
                  <a:t>Отклонение, мм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41144774500513"/>
          <c:y val="0.13800188143240294"/>
          <c:w val="0.53953603951445606"/>
          <c:h val="7.7385491419152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800"/>
              <a:t>Отклонение в зависимотси от скорости при вращательной скорости 4 рад/с</a:t>
            </a:r>
          </a:p>
        </c:rich>
      </c:tx>
      <c:overlay val="0"/>
      <c:spPr>
        <a:solidFill>
          <a:schemeClr val="bg2"/>
        </a:solidFill>
        <a:ln>
          <a:solidFill>
            <a:schemeClr val="bg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40566902058037"/>
          <c:y val="0.11710375528219499"/>
          <c:w val="0.79224532568283568"/>
          <c:h val="0.73225534364335165"/>
        </c:manualLayout>
      </c:layout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Лист4!$C$3:$C$12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Лист4!$G$3:$G$12</c:f>
              <c:numCache>
                <c:formatCode>General</c:formatCode>
                <c:ptCount val="10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0.31</c:v>
                </c:pt>
                <c:pt idx="4">
                  <c:v>0.36</c:v>
                </c:pt>
                <c:pt idx="5">
                  <c:v>0.41</c:v>
                </c:pt>
                <c:pt idx="6">
                  <c:v>0.42</c:v>
                </c:pt>
                <c:pt idx="7">
                  <c:v>0.44</c:v>
                </c:pt>
                <c:pt idx="8">
                  <c:v>0.47</c:v>
                </c:pt>
                <c:pt idx="9">
                  <c:v>0.49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C18-4083-9E89-C52D85B34CAA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xVal>
            <c:numRef>
              <c:f>Лист4!$C$16:$C$25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Лист4!$G$16:$G$25</c:f>
              <c:numCache>
                <c:formatCode>0.00</c:formatCode>
                <c:ptCount val="10"/>
                <c:pt idx="0" formatCode="General">
                  <c:v>1.07642061337181E-3</c:v>
                </c:pt>
                <c:pt idx="1">
                  <c:v>8.6053486818039194E-3</c:v>
                </c:pt>
                <c:pt idx="2">
                  <c:v>2.9016751238680999E-2</c:v>
                </c:pt>
                <c:pt idx="3">
                  <c:v>6.8684813919684395E-2</c:v>
                </c:pt>
                <c:pt idx="4">
                  <c:v>0.13393360514366601</c:v>
                </c:pt>
                <c:pt idx="5">
                  <c:v>0.23092220627965801</c:v>
                </c:pt>
                <c:pt idx="6">
                  <c:v>0.365703291723593</c:v>
                </c:pt>
                <c:pt idx="7">
                  <c:v>0.54437894078765403</c:v>
                </c:pt>
                <c:pt idx="8">
                  <c:v>0.77323414505616295</c:v>
                </c:pt>
                <c:pt idx="9">
                  <c:v>1.0567536979552301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C18-4083-9E89-C52D85B34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01112"/>
        <c:axId val="199301504"/>
      </c:scatterChart>
      <c:valAx>
        <c:axId val="199301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000"/>
                  <a:t>Скорость, мм/с</a:t>
                </a:r>
              </a:p>
            </c:rich>
          </c:tx>
          <c:overlay val="0"/>
          <c:spPr>
            <a:noFill/>
            <a:ln>
              <a:solidFill>
                <a:schemeClr val="bg2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504"/>
        <c:crosses val="autoZero"/>
        <c:crossBetween val="midCat"/>
      </c:valAx>
      <c:valAx>
        <c:axId val="1993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000"/>
                  <a:t>Отклонение, мм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670019767890297"/>
          <c:y val="0.14553701134116021"/>
          <c:w val="0.53398428137832687"/>
          <c:h val="8.51856247967039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800"/>
              <a:t>Отклонение в зависимотси от скорости при вращательной скорости 3 рад/с</a:t>
            </a:r>
          </a:p>
        </c:rich>
      </c:tx>
      <c:overlay val="0"/>
      <c:spPr>
        <a:solidFill>
          <a:schemeClr val="bg2"/>
        </a:solidFill>
        <a:ln>
          <a:solidFill>
            <a:schemeClr val="bg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483172721105382"/>
          <c:y val="9.9338768821956816E-2"/>
          <c:w val="0.83619951918082092"/>
          <c:h val="0.68576451061026589"/>
        </c:manualLayout>
      </c:layout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Лист4!$C$3:$C$12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Лист4!$F$3:$F$12</c:f>
              <c:numCache>
                <c:formatCode>General</c:formatCode>
                <c:ptCount val="10"/>
                <c:pt idx="0">
                  <c:v>0.11</c:v>
                </c:pt>
                <c:pt idx="1">
                  <c:v>0.15</c:v>
                </c:pt>
                <c:pt idx="2">
                  <c:v>0.31</c:v>
                </c:pt>
                <c:pt idx="3">
                  <c:v>0.6</c:v>
                </c:pt>
                <c:pt idx="4">
                  <c:v>0.65</c:v>
                </c:pt>
                <c:pt idx="5">
                  <c:v>0.71</c:v>
                </c:pt>
                <c:pt idx="6">
                  <c:v>2.58</c:v>
                </c:pt>
                <c:pt idx="7">
                  <c:v>3</c:v>
                </c:pt>
                <c:pt idx="8">
                  <c:v>3.52</c:v>
                </c:pt>
                <c:pt idx="9">
                  <c:v>4.05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734-4D88-8895-CDBE313F6772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xVal>
            <c:numRef>
              <c:f>Лист4!$C$16:$C$25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Лист4!$F$16:$F$25</c:f>
              <c:numCache>
                <c:formatCode>0.00</c:formatCode>
                <c:ptCount val="10"/>
                <c:pt idx="0" formatCode="General">
                  <c:v>1.43503434428353E-3</c:v>
                </c:pt>
                <c:pt idx="1">
                  <c:v>1.1467544324816101E-2</c:v>
                </c:pt>
                <c:pt idx="2">
                  <c:v>3.8643724489030702E-2</c:v>
                </c:pt>
                <c:pt idx="3">
                  <c:v>9.1370681688901195E-2</c:v>
                </c:pt>
                <c:pt idx="4">
                  <c:v>0.17797746994348901</c:v>
                </c:pt>
                <c:pt idx="5">
                  <c:v>0.30633723304288102</c:v>
                </c:pt>
                <c:pt idx="6">
                  <c:v>0.48476066451402999</c:v>
                </c:pt>
                <c:pt idx="7">
                  <c:v>0.71872302766567797</c:v>
                </c:pt>
                <c:pt idx="8">
                  <c:v>1.01674648029989</c:v>
                </c:pt>
                <c:pt idx="9">
                  <c:v>1.38974903315475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734-4D88-8895-CDBE313F67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01112"/>
        <c:axId val="199301504"/>
      </c:scatterChart>
      <c:valAx>
        <c:axId val="199301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000"/>
                  <a:t>Скорость, мм/с</a:t>
                </a:r>
              </a:p>
            </c:rich>
          </c:tx>
          <c:overlay val="0"/>
          <c:spPr>
            <a:noFill/>
            <a:ln>
              <a:solidFill>
                <a:schemeClr val="bg2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504"/>
        <c:crosses val="autoZero"/>
        <c:crossBetween val="midCat"/>
      </c:valAx>
      <c:valAx>
        <c:axId val="1993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000"/>
                  <a:t>Отклонение, мм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13269439749046"/>
          <c:y val="0.1013865057691154"/>
          <c:w val="0.51400889791814253"/>
          <c:h val="9.66903250856738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800"/>
              <a:t>Отклонение в зависимотси от скорости при вращательной скорости </a:t>
            </a:r>
            <a:r>
              <a:rPr lang="en-US" sz="800"/>
              <a:t>5</a:t>
            </a:r>
            <a:r>
              <a:rPr lang="ru-RU" sz="800"/>
              <a:t> рад/с</a:t>
            </a:r>
          </a:p>
        </c:rich>
      </c:tx>
      <c:layout>
        <c:manualLayout>
          <c:xMode val="edge"/>
          <c:yMode val="edge"/>
          <c:x val="0.11509504310324938"/>
          <c:y val="2.737020792378295E-2"/>
        </c:manualLayout>
      </c:layout>
      <c:overlay val="0"/>
      <c:spPr>
        <a:solidFill>
          <a:schemeClr val="bg2"/>
        </a:solidFill>
        <a:ln>
          <a:solidFill>
            <a:schemeClr val="bg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489131668637022"/>
          <c:y val="0.11557088255271369"/>
          <c:w val="0.82943576780633477"/>
          <c:h val="0.72669877577585729"/>
        </c:manualLayout>
      </c:layout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Лист4!$C$3:$C$12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Лист4!$H$3:$H$12</c:f>
              <c:numCache>
                <c:formatCode>General</c:formatCode>
                <c:ptCount val="10"/>
                <c:pt idx="0">
                  <c:v>0.15</c:v>
                </c:pt>
                <c:pt idx="1">
                  <c:v>0.25</c:v>
                </c:pt>
                <c:pt idx="2">
                  <c:v>0.38</c:v>
                </c:pt>
                <c:pt idx="3">
                  <c:v>0.64</c:v>
                </c:pt>
                <c:pt idx="4">
                  <c:v>0.96</c:v>
                </c:pt>
                <c:pt idx="5">
                  <c:v>1.46</c:v>
                </c:pt>
                <c:pt idx="6">
                  <c:v>2.65</c:v>
                </c:pt>
                <c:pt idx="7">
                  <c:v>3.36</c:v>
                </c:pt>
                <c:pt idx="8">
                  <c:v>4.95</c:v>
                </c:pt>
                <c:pt idx="9">
                  <c:v>6.11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852-4EF6-8EC6-59C7A661E640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xVal>
            <c:numRef>
              <c:f>Лист4!$C$16:$C$25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Лист4!$H$16:$H$25</c:f>
              <c:numCache>
                <c:formatCode>0.00</c:formatCode>
                <c:ptCount val="10"/>
                <c:pt idx="0" formatCode="General">
                  <c:v>8.6118983931827097E-4</c:v>
                </c:pt>
                <c:pt idx="1">
                  <c:v>6.8859848955758196E-3</c:v>
                </c:pt>
                <c:pt idx="2">
                  <c:v>2.3226399210317598E-2</c:v>
                </c:pt>
                <c:pt idx="3">
                  <c:v>5.5000961417522497E-2</c:v>
                </c:pt>
                <c:pt idx="4">
                  <c:v>0.10731213679285399</c:v>
                </c:pt>
                <c:pt idx="5">
                  <c:v>0.18514914705479199</c:v>
                </c:pt>
                <c:pt idx="6">
                  <c:v>0.29348922399098099</c:v>
                </c:pt>
                <c:pt idx="7">
                  <c:v>0.43737963091159199</c:v>
                </c:pt>
                <c:pt idx="8">
                  <c:v>0.62111720194480402</c:v>
                </c:pt>
                <c:pt idx="9">
                  <c:v>0.850780080604019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852-4EF6-8EC6-59C7A661E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01112"/>
        <c:axId val="199301504"/>
      </c:scatterChart>
      <c:valAx>
        <c:axId val="199301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000"/>
                  <a:t>Скорость, мм/с</a:t>
                </a:r>
              </a:p>
            </c:rich>
          </c:tx>
          <c:overlay val="0"/>
          <c:spPr>
            <a:noFill/>
            <a:ln>
              <a:solidFill>
                <a:schemeClr val="bg2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504"/>
        <c:crosses val="autoZero"/>
        <c:crossBetween val="midCat"/>
      </c:valAx>
      <c:valAx>
        <c:axId val="1993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000"/>
                  <a:t>Отклонение, мм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9947607933471212E-2"/>
          <c:y val="0.11887542209206807"/>
          <c:w val="0.68329932509567992"/>
          <c:h val="8.73888759181767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708996934651042E-2"/>
          <c:y val="8.6804254789331542E-2"/>
          <c:w val="0.89346565499720132"/>
          <c:h val="0.80993552544070946"/>
        </c:manualLayout>
      </c:layout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Лист4!$C$3:$C$12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Лист4!$D$3:$D$12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</c:v>
                </c:pt>
                <c:pt idx="3">
                  <c:v>0.39</c:v>
                </c:pt>
                <c:pt idx="4">
                  <c:v>0.62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F6-45CA-B8F7-06AED60368BB}"/>
            </c:ext>
          </c:extLst>
        </c:ser>
        <c:ser>
          <c:idx val="1"/>
          <c:order val="1"/>
          <c:tx>
            <c:v>Модель(сила лоб.сопротив.)</c:v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xVal>
            <c:numRef>
              <c:f>Лист4!$C$16:$C$25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Лист4!$D$16:$D$25</c:f>
              <c:numCache>
                <c:formatCode>0.00</c:formatCode>
                <c:ptCount val="10"/>
                <c:pt idx="0" formatCode="General">
                  <c:v>3.07594921847625E-2</c:v>
                </c:pt>
                <c:pt idx="1">
                  <c:v>0.122997777675971</c:v>
                </c:pt>
                <c:pt idx="2">
                  <c:v>0.27673208310983499</c:v>
                </c:pt>
                <c:pt idx="3">
                  <c:v>0.49183038771590198</c:v>
                </c:pt>
                <c:pt idx="4">
                  <c:v>0.76841324131293498</c:v>
                </c:pt>
                <c:pt idx="5">
                  <c:v>1.10599865679196</c:v>
                </c:pt>
                <c:pt idx="6">
                  <c:v>1.5051059758774099</c:v>
                </c:pt>
                <c:pt idx="7">
                  <c:v>1.96521035334926</c:v>
                </c:pt>
                <c:pt idx="8">
                  <c:v>2.4865226847256099</c:v>
                </c:pt>
                <c:pt idx="9">
                  <c:v>3.0715014512901302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5F6-45CA-B8F7-06AED60368BB}"/>
            </c:ext>
          </c:extLst>
        </c:ser>
        <c:ser>
          <c:idx val="3"/>
          <c:order val="2"/>
          <c:tx>
            <c:v>Модель(Вязкоупругий эл.)</c:v>
          </c:tx>
          <c:spPr>
            <a:ln w="19050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98500"/>
                </a:schemeClr>
              </a:solidFill>
              <a:ln w="9525">
                <a:solidFill>
                  <a:schemeClr val="dk1">
                    <a:tint val="98500"/>
                  </a:schemeClr>
                </a:solidFill>
              </a:ln>
              <a:effectLst/>
            </c:spPr>
          </c:marker>
          <c:xVal>
            <c:numRef>
              <c:f>Лист4!$C$42:$C$51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Лист4!$D$42:$D$51</c:f>
              <c:numCache>
                <c:formatCode>0.00</c:formatCode>
                <c:ptCount val="10"/>
                <c:pt idx="0">
                  <c:v>0.34046217186989097</c:v>
                </c:pt>
                <c:pt idx="1">
                  <c:v>0.73799166048998199</c:v>
                </c:pt>
                <c:pt idx="2">
                  <c:v>1.1355710460905</c:v>
                </c:pt>
                <c:pt idx="3">
                  <c:v>1.5328119613187801</c:v>
                </c:pt>
                <c:pt idx="4">
                  <c:v>1.9301709790658199</c:v>
                </c:pt>
                <c:pt idx="5">
                  <c:v>2.3267214880941598</c:v>
                </c:pt>
                <c:pt idx="6">
                  <c:v>2.7236081709048099</c:v>
                </c:pt>
                <c:pt idx="7">
                  <c:v>3.1199931426969001</c:v>
                </c:pt>
                <c:pt idx="8">
                  <c:v>3.51629651550869</c:v>
                </c:pt>
                <c:pt idx="9">
                  <c:v>3.9152287002582402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5F6-45CA-B8F7-06AED6036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01112"/>
        <c:axId val="199301504"/>
      </c:scatterChart>
      <c:valAx>
        <c:axId val="199301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Скорость, мм/с</a:t>
                </a:r>
              </a:p>
            </c:rich>
          </c:tx>
          <c:overlay val="0"/>
          <c:spPr>
            <a:noFill/>
            <a:ln>
              <a:solidFill>
                <a:schemeClr val="bg2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504"/>
        <c:crosses val="autoZero"/>
        <c:crossBetween val="midCat"/>
      </c:valAx>
      <c:valAx>
        <c:axId val="1993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Отклонение, мм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9301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0.84215</cdr:x>
      <cdr:y>0.19934</cdr:y>
    </cdr:from>
    <cdr:to>
      <cdr:x>0.92061</cdr:x>
      <cdr:y>0.28578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52562" y="689969"/>
          <a:ext cx="405542" cy="299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cdr:txBody>
    </cdr:sp>
  </cdr:relSizeAnchor>
  <cdr:relSizeAnchor xmlns:cdr="http://schemas.openxmlformats.org/drawingml/2006/chartDrawing">
    <cdr:from>
      <cdr:x>0.84198</cdr:x>
      <cdr:y>0.33432</cdr:y>
    </cdr:from>
    <cdr:to>
      <cdr:x>0.92045</cdr:x>
      <cdr:y>0.42076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351705" y="1157166"/>
          <a:ext cx="405542" cy="299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0.84215</cdr:x>
      <cdr:y>0.19934</cdr:y>
    </cdr:from>
    <cdr:to>
      <cdr:x>0.92061</cdr:x>
      <cdr:y>0.28578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52562" y="689969"/>
          <a:ext cx="405542" cy="299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cdr:txBody>
    </cdr:sp>
  </cdr:relSizeAnchor>
  <cdr:relSizeAnchor xmlns:cdr="http://schemas.openxmlformats.org/drawingml/2006/chartDrawing">
    <cdr:from>
      <cdr:x>0.84198</cdr:x>
      <cdr:y>0.33432</cdr:y>
    </cdr:from>
    <cdr:to>
      <cdr:x>0.92045</cdr:x>
      <cdr:y>0.42076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351705" y="1157166"/>
          <a:ext cx="405542" cy="299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0.84215</cdr:x>
      <cdr:y>0.19934</cdr:y>
    </cdr:from>
    <cdr:to>
      <cdr:x>0.92061</cdr:x>
      <cdr:y>0.28578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52562" y="689969"/>
          <a:ext cx="405542" cy="299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0.84198</cdr:x>
      <cdr:y>0.33432</cdr:y>
    </cdr:from>
    <cdr:to>
      <cdr:x>0.92045</cdr:x>
      <cdr:y>0.42076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351705" y="1157166"/>
          <a:ext cx="405542" cy="299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0.84564</cdr:x>
      <cdr:y>0.13505</cdr:y>
    </cdr:from>
    <cdr:to>
      <cdr:x>0.92347</cdr:x>
      <cdr:y>0.22319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59ED3F2A-5DF1-42F7-BE8A-3B1384842A33}"/>
            </a:ext>
          </a:extLst>
        </cdr:cNvPr>
        <cdr:cNvSpPr txBox="1"/>
      </cdr:nvSpPr>
      <cdr:spPr>
        <a:xfrm xmlns:a="http://schemas.openxmlformats.org/drawingml/2006/main">
          <a:off x="6268027" y="570346"/>
          <a:ext cx="576928" cy="3722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600" b="1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600" b="1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cdr:txBody>
    </cdr:sp>
  </cdr:relSizeAnchor>
  <cdr:relSizeAnchor xmlns:cdr="http://schemas.openxmlformats.org/drawingml/2006/chartDrawing">
    <cdr:from>
      <cdr:x>0.84176</cdr:x>
      <cdr:y>0.30277</cdr:y>
    </cdr:from>
    <cdr:to>
      <cdr:x>0.91961</cdr:x>
      <cdr:y>0.39091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07819550-953A-4428-A2FE-D1D5F652F2EC}"/>
            </a:ext>
          </a:extLst>
        </cdr:cNvPr>
        <cdr:cNvSpPr txBox="1"/>
      </cdr:nvSpPr>
      <cdr:spPr>
        <a:xfrm xmlns:a="http://schemas.openxmlformats.org/drawingml/2006/main">
          <a:off x="6239296" y="1278651"/>
          <a:ext cx="577000" cy="3722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600" b="1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ru-RU" sz="1600" b="1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cdr:txBody>
    </cdr:sp>
  </cdr:relSizeAnchor>
  <cdr:relSizeAnchor xmlns:cdr="http://schemas.openxmlformats.org/drawingml/2006/chartDrawing">
    <cdr:from>
      <cdr:x>0.84761</cdr:x>
      <cdr:y>0.42415</cdr:y>
    </cdr:from>
    <cdr:to>
      <cdr:x>0.92545</cdr:x>
      <cdr:y>0.51229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C1BB4B32-0426-48B2-86EC-09A35BE9729E}"/>
            </a:ext>
          </a:extLst>
        </cdr:cNvPr>
        <cdr:cNvSpPr txBox="1"/>
      </cdr:nvSpPr>
      <cdr:spPr>
        <a:xfrm xmlns:a="http://schemas.openxmlformats.org/drawingml/2006/main">
          <a:off x="6282637" y="1791236"/>
          <a:ext cx="577000" cy="3722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600" b="1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–</a:t>
          </a:r>
          <a:r>
            <a:rPr lang="en-US" sz="1600" b="1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</a:t>
          </a:r>
          <a:endParaRPr lang="ru-RU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15.05.2019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8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Санкт-Петербургский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>
                <a:solidFill>
                  <a:schemeClr val="bg1"/>
                </a:solidFill>
              </a:rPr>
              <a:t> университет</a:t>
            </a:r>
            <a:br>
              <a:rPr lang="ru-RU" baseline="0" dirty="0">
                <a:solidFill>
                  <a:schemeClr val="bg1"/>
                </a:solidFill>
              </a:rPr>
            </a:br>
            <a:r>
              <a:rPr lang="en-US" b="1" baseline="0" dirty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estnik.pstu.ru/biomech/archives/?id=&amp;folder_id=7920" TargetMode="External"/><Relationship Id="rId2" Type="http://schemas.openxmlformats.org/officeDocument/2006/relationships/hyperlink" Target="https://proxy.library.spbu.ru:2090/record/display.uri?eid=2-s2.0-85059617883&amp;origin=resultslist&amp;sort=plf-f&amp;src=s&amp;st1=MODEL+OF+THE+DEVIATION+OF+THE+MEDICAL+NEEDLE+DURING+THE+MOVEMENT+IN+HUMAN+TISSUE&amp;st2=&amp;sid=625a1ed3ca591e7fe606254d18199049&amp;sot=b&amp;sdt=b&amp;sl=95&amp;s=TITLE-ABS-KEY%28MODEL+OF+THE+DEVIATION+OF+THE+MEDICAL+NEEDLE+DURING+THE+MOVEMENT+IN+HUMAN+TISSUE%29&amp;relpos=0&amp;citeCnt=0&amp;searchTerm=#referenc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_________Microsoft_Visio222.vsdx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0.png"/><Relationship Id="rId11" Type="http://schemas.openxmlformats.org/officeDocument/2006/relationships/package" Target="../embeddings/_________Microsoft_Visio333.vsdx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990656" cy="1470025"/>
          </a:xfrm>
        </p:spPr>
        <p:txBody>
          <a:bodyPr/>
          <a:lstStyle/>
          <a:p>
            <a:r>
              <a:rPr lang="ru-RU" dirty="0"/>
              <a:t>Модель деформируемого объекта управления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4208" y="349002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</a:rPr>
              <a:t>Дружинин В. Г.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42930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д.ф-м.н</a:t>
            </a:r>
            <a:r>
              <a:rPr lang="ru-RU" sz="2400" dirty="0">
                <a:solidFill>
                  <a:schemeClr val="bg1"/>
                </a:solidFill>
              </a:rPr>
              <a:t> Морозов В.А.</a:t>
            </a: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FF51B-0547-4E4C-9A4F-094F07E5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333370"/>
            <a:ext cx="6624736" cy="706090"/>
          </a:xfrm>
        </p:spPr>
        <p:txBody>
          <a:bodyPr/>
          <a:lstStyle/>
          <a:p>
            <a:r>
              <a:rPr lang="ru-RU" dirty="0"/>
              <a:t>Публикации и конференции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6A8DE3-C930-4378-BD74-FE53B7F9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296044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0742FF1-15FF-4E3D-BDD2-EC0B8FB8D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04895"/>
              </p:ext>
            </p:extLst>
          </p:nvPr>
        </p:nvGraphicFramePr>
        <p:xfrm>
          <a:off x="179512" y="1018041"/>
          <a:ext cx="8856984" cy="14984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167465629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380195783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9342506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7222282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788917085"/>
                    </a:ext>
                  </a:extLst>
                </a:gridCol>
              </a:tblGrid>
              <a:tr h="2605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</a:rPr>
                        <a:t>№ п.п.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u="sng" dirty="0">
                          <a:solidFill>
                            <a:schemeClr val="tx1"/>
                          </a:solidFill>
                          <a:effectLst/>
                        </a:rPr>
                        <a:t>Название статьи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u="sng">
                          <a:solidFill>
                            <a:schemeClr val="tx1"/>
                          </a:solidFill>
                          <a:effectLst/>
                        </a:rPr>
                        <a:t>Выходные данные  (с указанием электронной ссылки из наукометрической базы)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u="sng">
                          <a:solidFill>
                            <a:schemeClr val="tx1"/>
                          </a:solidFill>
                          <a:effectLst/>
                        </a:rPr>
                        <a:t>Объем в с.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u="sng">
                          <a:solidFill>
                            <a:schemeClr val="tx1"/>
                          </a:solidFill>
                          <a:effectLst/>
                        </a:rPr>
                        <a:t>Год публикации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47667"/>
                  </a:ext>
                </a:extLst>
              </a:tr>
              <a:tr h="11929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900" cap="all" dirty="0">
                          <a:solidFill>
                            <a:schemeClr val="tx1"/>
                          </a:solidFill>
                          <a:effectLst/>
                        </a:rPr>
                        <a:t>model of the deviation of the medical needle during the movement in human TISSUE</a:t>
                      </a:r>
                      <a:r>
                        <a:rPr lang="ru-RU" sz="900" cap="all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ru-RU" sz="900" cap="all" dirty="0">
                          <a:solidFill>
                            <a:schemeClr val="tx1"/>
                          </a:solidFill>
                          <a:effectLst/>
                        </a:rPr>
                        <a:t>Журнал «Российский журнал биомеханики»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u="sng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roxy.library.spbu.ru:2090/record/display.uri?eid=2-s2.0-85059617883&amp;origin=resultslist&amp;sort=plf-f&amp;src=s&amp;st1=MODEL+OF+THE+DEVIATION+OF+THE+MEDICAL+NEEDLE+DURING+THE+MOVEMENT+IN+HUMAN+TISSUE&amp;st2=&amp;sid=625a1ed3ca591e7fe606254d18199049&amp;sot=b&amp;sdt=b&amp;sl=95&amp;s=TITLE-ABS-KEY%28MODEL+OF+THE+DEVIATION+OF+THE+MEDICAL+NEEDLE+DURING+THE+MOVEMENT+IN+HUMAN+TISSUE%29&amp;relpos=0&amp;citeCnt=0&amp;searchTerm=#references</a:t>
                      </a:r>
                      <a:endParaRPr lang="ru-RU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u="sng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http://vestnik.pstu.ru/biomech/archives/?id=&amp;folder_id=7920</a:t>
                      </a:r>
                      <a:endParaRPr lang="ru-RU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BY" sz="9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BY" sz="900" dirty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648909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09BCD17-3ED4-4496-BCC9-1C37D4077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24771"/>
              </p:ext>
            </p:extLst>
          </p:nvPr>
        </p:nvGraphicFramePr>
        <p:xfrm>
          <a:off x="181472" y="4178931"/>
          <a:ext cx="8856984" cy="236201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76181">
                  <a:extLst>
                    <a:ext uri="{9D8B030D-6E8A-4147-A177-3AD203B41FA5}">
                      <a16:colId xmlns:a16="http://schemas.microsoft.com/office/drawing/2014/main" val="1873103505"/>
                    </a:ext>
                  </a:extLst>
                </a:gridCol>
                <a:gridCol w="2790211">
                  <a:extLst>
                    <a:ext uri="{9D8B030D-6E8A-4147-A177-3AD203B41FA5}">
                      <a16:colId xmlns:a16="http://schemas.microsoft.com/office/drawing/2014/main" val="298494215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573756649"/>
                    </a:ext>
                  </a:extLst>
                </a:gridCol>
                <a:gridCol w="1586136">
                  <a:extLst>
                    <a:ext uri="{9D8B030D-6E8A-4147-A177-3AD203B41FA5}">
                      <a16:colId xmlns:a16="http://schemas.microsoft.com/office/drawing/2014/main" val="4098188875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</a:rPr>
                        <a:t>№ </a:t>
                      </a:r>
                      <a:r>
                        <a:rPr lang="ru-RU" sz="900" dirty="0" err="1">
                          <a:solidFill>
                            <a:schemeClr val="tx1"/>
                          </a:solidFill>
                          <a:effectLst/>
                        </a:rPr>
                        <a:t>п.п</a:t>
                      </a: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u="sng" dirty="0">
                          <a:solidFill>
                            <a:schemeClr val="tx1"/>
                          </a:solidFill>
                          <a:effectLst/>
                        </a:rPr>
                        <a:t>Название мероприятия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u="sng">
                          <a:solidFill>
                            <a:schemeClr val="tx1"/>
                          </a:solidFill>
                          <a:effectLst/>
                        </a:rPr>
                        <a:t>Статус мероприятия</a:t>
                      </a: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</a:rPr>
                        <a:t> (международное, всероссийское, региональное, городское, субъектное, иное)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u="sng" dirty="0">
                          <a:solidFill>
                            <a:schemeClr val="tx1"/>
                          </a:solidFill>
                          <a:effectLst/>
                        </a:rPr>
                        <a:t>Результаты 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13598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</a:rPr>
                        <a:t>СПИСОК-2019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</a:rPr>
                        <a:t>Всероссийская научная конференция по проблемам информатики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BY" sz="900">
                          <a:solidFill>
                            <a:schemeClr val="tx1"/>
                          </a:solidFill>
                          <a:effectLst/>
                        </a:rPr>
                        <a:t>В</a:t>
                      </a: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</a:rPr>
                        <a:t>сероссийская научная конференция по проблемам информатики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</a:rPr>
                        <a:t>23-26 апреля</a:t>
                      </a:r>
                      <a:r>
                        <a:rPr lang="ru-BY" sz="900" dirty="0">
                          <a:solidFill>
                            <a:schemeClr val="tx1"/>
                          </a:solidFill>
                          <a:effectLst/>
                        </a:rPr>
                        <a:t> 2019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</a:rPr>
                        <a:t>Сборник тезисов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222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</a:rPr>
                        <a:t>XII Всероссийская научная конференция молодых ученых «НАУКА. ТЕХНОЛОГИИ. ИННОВАЦИИ»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</a:rPr>
                        <a:t>Всероссийская научная конференция молодых ученых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</a:rPr>
                        <a:t>3-7.12.2018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</a:rPr>
                        <a:t>Сборник тезисов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14566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</a:rPr>
                        <a:t>Конференция «Актуальные проблемы прикладной математики, информатики и механики» 2018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</a:rPr>
                        <a:t>Международная научно-техническая конференция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</a:rPr>
                        <a:t>17-19.12.2018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</a:rPr>
                        <a:t>Сборник тезисов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59586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</a:rPr>
                        <a:t>XIV Международн</a:t>
                      </a:r>
                      <a:r>
                        <a:rPr lang="ru-BY" sz="900">
                          <a:solidFill>
                            <a:schemeClr val="tx1"/>
                          </a:solidFill>
                          <a:effectLst/>
                        </a:rPr>
                        <a:t>ая</a:t>
                      </a: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</a:rPr>
                        <a:t> конференци</a:t>
                      </a:r>
                      <a:r>
                        <a:rPr lang="ru-BY" sz="900">
                          <a:solidFill>
                            <a:schemeClr val="tx1"/>
                          </a:solidFill>
                          <a:effectLst/>
                        </a:rPr>
                        <a:t>я</a:t>
                      </a: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</a:rPr>
                        <a:t> «Комплексная безопасность и физическая защита».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</a:rPr>
                        <a:t>Международн</a:t>
                      </a:r>
                      <a:r>
                        <a:rPr lang="ru-BY" sz="900">
                          <a:solidFill>
                            <a:schemeClr val="tx1"/>
                          </a:solidFill>
                          <a:effectLst/>
                        </a:rPr>
                        <a:t>ая</a:t>
                      </a: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</a:rPr>
                        <a:t> конференци</a:t>
                      </a:r>
                      <a:r>
                        <a:rPr lang="ru-BY" sz="900">
                          <a:solidFill>
                            <a:schemeClr val="tx1"/>
                          </a:solidFill>
                          <a:effectLst/>
                        </a:rPr>
                        <a:t>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</a:rPr>
                        <a:t>01-03.08.2018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</a:rPr>
                        <a:t>Сборник тезисов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089407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8C891B62-278E-4AF9-A452-A662A2152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34061"/>
              </p:ext>
            </p:extLst>
          </p:nvPr>
        </p:nvGraphicFramePr>
        <p:xfrm>
          <a:off x="179512" y="2612406"/>
          <a:ext cx="8856984" cy="14961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62991">
                  <a:extLst>
                    <a:ext uri="{9D8B030D-6E8A-4147-A177-3AD203B41FA5}">
                      <a16:colId xmlns:a16="http://schemas.microsoft.com/office/drawing/2014/main" val="689558322"/>
                    </a:ext>
                  </a:extLst>
                </a:gridCol>
                <a:gridCol w="1149177">
                  <a:extLst>
                    <a:ext uri="{9D8B030D-6E8A-4147-A177-3AD203B41FA5}">
                      <a16:colId xmlns:a16="http://schemas.microsoft.com/office/drawing/2014/main" val="3662350462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3602029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10181757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553480523"/>
                    </a:ext>
                  </a:extLst>
                </a:gridCol>
              </a:tblGrid>
              <a:tr h="624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№ </a:t>
                      </a:r>
                      <a:r>
                        <a:rPr lang="ru-RU" sz="9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п.п</a:t>
                      </a:r>
                      <a:r>
                        <a:rPr lang="ru-RU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u="sng" dirty="0">
                          <a:solidFill>
                            <a:sysClr val="windowText" lastClr="000000"/>
                          </a:solidFill>
                          <a:effectLst/>
                        </a:rPr>
                        <a:t>Статус мероприятия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u="sng" dirty="0">
                          <a:solidFill>
                            <a:sysClr val="windowText" lastClr="000000"/>
                          </a:solidFill>
                          <a:effectLst/>
                        </a:rPr>
                        <a:t>Название мероприятия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u="sng" dirty="0">
                          <a:solidFill>
                            <a:sysClr val="windowText" lastClr="000000"/>
                          </a:solidFill>
                          <a:effectLst/>
                        </a:rPr>
                        <a:t>Тип награды</a:t>
                      </a:r>
                      <a:r>
                        <a:rPr lang="ru-RU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 (победитель, либо призер)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u="sng">
                          <a:solidFill>
                            <a:sysClr val="windowText" lastClr="000000"/>
                          </a:solidFill>
                          <a:effectLst/>
                        </a:rPr>
                        <a:t>Год вручения награды</a:t>
                      </a:r>
                      <a:endParaRPr lang="ru-RU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782240"/>
                  </a:ext>
                </a:extLst>
              </a:tr>
              <a:tr h="871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BY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Р</a:t>
                      </a:r>
                      <a:r>
                        <a:rPr lang="ru-RU" sz="9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егиональное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BY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К</a:t>
                      </a:r>
                      <a:r>
                        <a:rPr lang="ru-RU" sz="9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онкурс</a:t>
                      </a:r>
                      <a:r>
                        <a:rPr lang="ru-RU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 грантов 2018 года для студентов вузов, расположенных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на территории Санкт-Петербурга, аспирантов вузов, отраслевых и академических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институтов, расположенных на территории Санкт-Петербурга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Победитель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BY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2018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21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25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EFC48-842B-4FE5-97C8-9D44B5B5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на следующий учебный год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540850-D176-4971-993A-B0174D2C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6EF8E-6BAE-4E28-8612-BEFFEE4E406D}"/>
              </a:ext>
            </a:extLst>
          </p:cNvPr>
          <p:cNvSpPr txBox="1"/>
          <p:nvPr/>
        </p:nvSpPr>
        <p:spPr>
          <a:xfrm>
            <a:off x="300844" y="1731582"/>
            <a:ext cx="85423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Публикация новой статьи в Журнале «Российский журнал биомеханики»;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Внедрение в модель двухмерных, трехмерных вязкоупругих элементов;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Внедрить в модель действие силы трения;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Проведение новых экспериментов;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Усовершенствование программной среды;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16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11560" y="620688"/>
            <a:ext cx="799065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СПАСИБО ЗА ВНИМАНИЕ!!!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19872" y="2051530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</a:rPr>
              <a:t>Аспирант 2- курса Дружинин В. Г.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0032" y="3429000"/>
            <a:ext cx="3987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д.ф-м.н</a:t>
            </a:r>
            <a:r>
              <a:rPr lang="ru-RU" sz="2400" dirty="0">
                <a:solidFill>
                  <a:schemeClr val="bg1"/>
                </a:solidFill>
              </a:rPr>
              <a:t>. Морозов В.А.</a:t>
            </a: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Робототехника в современной медицине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80" y="1052736"/>
            <a:ext cx="3979568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43204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14" y="1088007"/>
            <a:ext cx="8820472" cy="3241826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088" y="4235130"/>
            <a:ext cx="3248025" cy="2162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44371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Из-за несимметричности кончика иглы, при ее движении в тканях человека она будет отклоняться от  прямолинейного движения</a:t>
            </a:r>
          </a:p>
        </p:txBody>
      </p:sp>
    </p:spTree>
    <p:extLst>
      <p:ext uri="{BB962C8B-B14F-4D97-AF65-F5344CB8AC3E}">
        <p14:creationId xmlns:p14="http://schemas.microsoft.com/office/powerpoint/2010/main" val="112988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управления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79" y="2034414"/>
            <a:ext cx="5946452" cy="180979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436096" y="4175197"/>
            <a:ext cx="3052029" cy="77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Движение по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заданной траектории</a:t>
            </a:r>
          </a:p>
        </p:txBody>
      </p:sp>
      <p:sp>
        <p:nvSpPr>
          <p:cNvPr id="8" name="Выноска со стрелкой вправо 7"/>
          <p:cNvSpPr/>
          <p:nvPr/>
        </p:nvSpPr>
        <p:spPr>
          <a:xfrm>
            <a:off x="1115616" y="4082210"/>
            <a:ext cx="4015681" cy="83884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95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Поступательное движение,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Вращательное движение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341235" y="5182338"/>
            <a:ext cx="3456384" cy="853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Поступательное движение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Вращательное движение</a:t>
            </a:r>
          </a:p>
        </p:txBody>
      </p:sp>
      <p:sp>
        <p:nvSpPr>
          <p:cNvPr id="10" name="Выноска со стрелкой вправо 9"/>
          <p:cNvSpPr/>
          <p:nvPr/>
        </p:nvSpPr>
        <p:spPr>
          <a:xfrm>
            <a:off x="1115616" y="5306346"/>
            <a:ext cx="4044367" cy="80599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789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Заданная траектория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6922" y="1150077"/>
            <a:ext cx="8727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Цель: </a:t>
            </a:r>
            <a:r>
              <a:rPr lang="ru-RU" dirty="0"/>
              <a:t>расчёт и прогнозирование отклонения иглы от прямолинейного движения при перемещении иглы в мягких тканях пациента в режиме реального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1736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5B472-4223-49C6-9242-87A9B6B6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среда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02EEA2-0FC5-40AF-857C-685652E1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89EF45A-15FC-46EA-9862-13AD733EB461}"/>
              </a:ext>
            </a:extLst>
          </p:cNvPr>
          <p:cNvSpPr/>
          <p:nvPr/>
        </p:nvSpPr>
        <p:spPr>
          <a:xfrm>
            <a:off x="3347864" y="1335633"/>
            <a:ext cx="2597626" cy="2787820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BY" dirty="0"/>
              <a:t>Ядро м</a:t>
            </a:r>
            <a:r>
              <a:rPr lang="ru-RU" dirty="0"/>
              <a:t>о</a:t>
            </a:r>
            <a:r>
              <a:rPr lang="ru-BY" dirty="0"/>
              <a:t>д</a:t>
            </a:r>
            <a:r>
              <a:rPr lang="ru-RU" dirty="0"/>
              <a:t>е</a:t>
            </a:r>
            <a:r>
              <a:rPr lang="ru-BY" dirty="0"/>
              <a:t>ли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95C9178-47D0-49DB-B2D7-2B0ACCBF9475}"/>
              </a:ext>
            </a:extLst>
          </p:cNvPr>
          <p:cNvSpPr/>
          <p:nvPr/>
        </p:nvSpPr>
        <p:spPr>
          <a:xfrm>
            <a:off x="1304059" y="4368821"/>
            <a:ext cx="2043804" cy="1510464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BY" dirty="0"/>
              <a:t>Генерация библиотек для использования в </a:t>
            </a:r>
            <a:r>
              <a:rPr lang="ru-RU" dirty="0"/>
              <a:t>сторонних</a:t>
            </a:r>
            <a:r>
              <a:rPr lang="ru-BY" dirty="0"/>
              <a:t> приложения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D179831-A32C-4BBF-A959-9F5DC499F00E}"/>
              </a:ext>
            </a:extLst>
          </p:cNvPr>
          <p:cNvSpPr/>
          <p:nvPr/>
        </p:nvSpPr>
        <p:spPr>
          <a:xfrm>
            <a:off x="3600392" y="4704832"/>
            <a:ext cx="2092569" cy="753782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BY" dirty="0"/>
              <a:t>Использование в моделях </a:t>
            </a:r>
            <a:r>
              <a:rPr lang="en-US" dirty="0"/>
              <a:t>Simulink </a:t>
            </a:r>
            <a:r>
              <a:rPr lang="ru-BY" dirty="0"/>
              <a:t> 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A7FB48-2FF6-4BB0-957A-47B752377259}"/>
              </a:ext>
            </a:extLst>
          </p:cNvPr>
          <p:cNvSpPr/>
          <p:nvPr/>
        </p:nvSpPr>
        <p:spPr>
          <a:xfrm>
            <a:off x="5945490" y="4368821"/>
            <a:ext cx="2092569" cy="1510464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BY" dirty="0"/>
              <a:t>Программная оболочка для проведения параметрических </a:t>
            </a:r>
            <a:r>
              <a:rPr lang="ru-RU" dirty="0"/>
              <a:t>расчётов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E3FB782-0ACD-42A9-9FE2-1355845773C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646677" y="4123453"/>
            <a:ext cx="0" cy="58137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0E3DF1B-0FB4-4225-BE0B-35BAD3DBF02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5945490" y="2729543"/>
            <a:ext cx="1046285" cy="1639278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04087EC-E339-4C55-95D0-B50B620C82A8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2325961" y="2729543"/>
            <a:ext cx="1021903" cy="1639278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E5D222-06DD-431B-8016-E2E28E72614B}"/>
              </a:ext>
            </a:extLst>
          </p:cNvPr>
          <p:cNvSpPr/>
          <p:nvPr/>
        </p:nvSpPr>
        <p:spPr>
          <a:xfrm>
            <a:off x="3600392" y="1819392"/>
            <a:ext cx="2092569" cy="753782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BY" dirty="0"/>
              <a:t>2-</a:t>
            </a:r>
            <a:r>
              <a:rPr lang="ru-RU" dirty="0"/>
              <a:t>м</a:t>
            </a:r>
            <a:r>
              <a:rPr lang="ru-BY" dirty="0"/>
              <a:t>е</a:t>
            </a:r>
            <a:r>
              <a:rPr lang="ru-RU" dirty="0"/>
              <a:t>р</a:t>
            </a:r>
            <a:r>
              <a:rPr lang="ru-BY" dirty="0"/>
              <a:t>н</a:t>
            </a:r>
            <a:r>
              <a:rPr lang="ru-RU" dirty="0"/>
              <a:t>а</a:t>
            </a:r>
            <a:r>
              <a:rPr lang="ru-BY" dirty="0"/>
              <a:t>я </a:t>
            </a:r>
            <a:r>
              <a:rPr lang="ru-RU" dirty="0"/>
              <a:t>модель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FE716EA-590E-4FA1-B11E-3AC161D84063}"/>
              </a:ext>
            </a:extLst>
          </p:cNvPr>
          <p:cNvSpPr/>
          <p:nvPr/>
        </p:nvSpPr>
        <p:spPr>
          <a:xfrm>
            <a:off x="3599558" y="3172291"/>
            <a:ext cx="2092569" cy="753782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BY" dirty="0"/>
              <a:t>3-</a:t>
            </a:r>
            <a:r>
              <a:rPr lang="ru-RU" dirty="0"/>
              <a:t>м</a:t>
            </a:r>
            <a:r>
              <a:rPr lang="ru-BY" dirty="0"/>
              <a:t>е</a:t>
            </a:r>
            <a:r>
              <a:rPr lang="ru-RU" dirty="0"/>
              <a:t>р</a:t>
            </a:r>
            <a:r>
              <a:rPr lang="ru-BY" dirty="0"/>
              <a:t>н</a:t>
            </a:r>
            <a:r>
              <a:rPr lang="ru-RU" dirty="0"/>
              <a:t>а</a:t>
            </a:r>
            <a:r>
              <a:rPr lang="ru-BY" dirty="0"/>
              <a:t>я </a:t>
            </a:r>
            <a:r>
              <a:rPr lang="ru-RU" dirty="0"/>
              <a:t>модель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4DEA11B-9593-4966-AFED-237558EA45A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645843" y="2573174"/>
            <a:ext cx="834" cy="599117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0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81097"/>
            <a:ext cx="6624736" cy="706090"/>
          </a:xfrm>
        </p:spPr>
        <p:txBody>
          <a:bodyPr/>
          <a:lstStyle/>
          <a:p>
            <a:r>
              <a:rPr lang="en-GB" dirty="0"/>
              <a:t>2-</a:t>
            </a:r>
            <a:r>
              <a:rPr lang="ru-RU" dirty="0"/>
              <a:t>х мерная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97984"/>
              </p:ext>
            </p:extLst>
          </p:nvPr>
        </p:nvGraphicFramePr>
        <p:xfrm>
          <a:off x="3958538" y="1018383"/>
          <a:ext cx="5000613" cy="25824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0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38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Расчет</a:t>
                      </a:r>
                      <a:r>
                        <a:rPr lang="ru-RU" sz="1400" baseline="0" dirty="0"/>
                        <a:t> отклонения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Воздействие</a:t>
                      </a:r>
                      <a:r>
                        <a:rPr lang="ru-RU" sz="1400" baseline="0" dirty="0"/>
                        <a:t> внешней среды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0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137917" y="1328567"/>
                <a:ext cx="2429436" cy="760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      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917" y="1328567"/>
                <a:ext cx="2429436" cy="7609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117445" y="1970874"/>
                <a:ext cx="24258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445" y="1970874"/>
                <a:ext cx="242589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520085" y="1502416"/>
                <a:ext cx="24017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85" y="1502416"/>
                <a:ext cx="240171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  <a:blipFill rotWithShape="0">
                <a:blip r:embed="rId6"/>
                <a:stretch>
                  <a:fillRect r="-761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078515"/>
                  </p:ext>
                </p:extLst>
              </p:nvPr>
            </p:nvGraphicFramePr>
            <p:xfrm>
              <a:off x="3949463" y="3631157"/>
              <a:ext cx="5036438" cy="2915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4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41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8002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ru-RU" i="1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/>
                            <a:t>–</a:t>
                          </a:r>
                          <a:r>
                            <a:rPr lang="ru-RU" dirty="0"/>
                            <a:t> текущая итерация моделирования</a:t>
                          </a:r>
                          <a:endParaRPr lang="ru-RU" i="1" dirty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 – </a:t>
                          </a:r>
                          <a:r>
                            <a:rPr lang="ru-RU" dirty="0"/>
                            <a:t>плотность</a:t>
                          </a:r>
                          <a:r>
                            <a:rPr lang="ru-RU" baseline="0" dirty="0"/>
                            <a:t>  </a:t>
                          </a:r>
                          <a:r>
                            <a:rPr lang="en-US" dirty="0"/>
                            <a:t>– </a:t>
                          </a:r>
                          <a:r>
                            <a:rPr lang="ru-RU" baseline="0" dirty="0"/>
                            <a:t> 1500 </a:t>
                          </a: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dirty="0"/>
                            <a:t> – скорость движения иглы</a:t>
                          </a:r>
                          <a:r>
                            <a:rPr lang="ru-RU" baseline="0" dirty="0"/>
                            <a:t>  - от 3 до 30 мм/с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тела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dirty="0"/>
                            <a:t> – длина иглы от 0 до 100 мм – изменяется с</a:t>
                          </a:r>
                          <a:r>
                            <a:rPr lang="ru-RU" baseline="0" dirty="0"/>
                            <a:t> определённым шагом времени</a:t>
                          </a:r>
                          <a:r>
                            <a:rPr lang="ru-RU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dirty="0"/>
                            <a:t> – модуль Юнга</a:t>
                          </a:r>
                          <a:r>
                            <a:rPr lang="ru-RU" baseline="0" dirty="0"/>
                            <a:t> - </a:t>
                          </a: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lang="ru-RU" sz="18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− </m:t>
                              </m:r>
                            </m:oMath>
                          </a14:m>
                          <a:r>
                            <a:rPr lang="ru-RU" dirty="0"/>
                            <a:t>модуль толщина</a:t>
                          </a:r>
                          <a:r>
                            <a:rPr lang="ru-RU" baseline="0" dirty="0"/>
                            <a:t> стенки иглы – 0.1 мм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</m:oMath>
                          </a14:m>
                          <a:r>
                            <a:rPr lang="ru-RU" i="0" baseline="0" dirty="0"/>
                            <a:t>диаметр среднего сечения иглы – 0.9 мм</a:t>
                          </a:r>
                          <a:endParaRPr lang="ru-RU" i="1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078515"/>
                  </p:ext>
                </p:extLst>
              </p:nvPr>
            </p:nvGraphicFramePr>
            <p:xfrm>
              <a:off x="3949463" y="3631157"/>
              <a:ext cx="5036438" cy="2915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43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58002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21" t="-13443" r="-242" b="-3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536129" y="4840749"/>
            <a:ext cx="5574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01247"/>
              </p:ext>
            </p:extLst>
          </p:nvPr>
        </p:nvGraphicFramePr>
        <p:xfrm>
          <a:off x="3210249" y="2503620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r:id="rId8" imgW="666627" imgH="914400" progId="">
                  <p:embed/>
                </p:oleObj>
              </mc:Choice>
              <mc:Fallback>
                <p:oleObj r:id="rId8" imgW="666627" imgH="9144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249" y="2503620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4"/>
          <p:cNvSpPr>
            <a:spLocks noChangeArrowheads="1"/>
          </p:cNvSpPr>
          <p:nvPr/>
        </p:nvSpPr>
        <p:spPr bwMode="auto">
          <a:xfrm>
            <a:off x="543754" y="909009"/>
            <a:ext cx="7549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973272" y="2617205"/>
                <a:ext cx="2506199" cy="869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72" y="2617205"/>
                <a:ext cx="2506199" cy="8690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08"/>
          <p:cNvSpPr>
            <a:spLocks noChangeArrowheads="1"/>
          </p:cNvSpPr>
          <p:nvPr/>
        </p:nvSpPr>
        <p:spPr bwMode="auto">
          <a:xfrm flipV="1">
            <a:off x="772673" y="620227"/>
            <a:ext cx="87227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150210"/>
              </p:ext>
            </p:extLst>
          </p:nvPr>
        </p:nvGraphicFramePr>
        <p:xfrm>
          <a:off x="457569" y="1052276"/>
          <a:ext cx="2560816" cy="347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Visio" r:id="rId11" imgW="1514399" imgH="2219498" progId="Visio.Drawing.15">
                  <p:embed/>
                </p:oleObj>
              </mc:Choice>
              <mc:Fallback>
                <p:oleObj name="Visio" r:id="rId11" imgW="1514399" imgH="2219498" progId="Visio.Drawing.15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69" y="1052276"/>
                        <a:ext cx="2560816" cy="3473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56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C6EF5-C006-4AAD-A2C9-48EEB469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3-мерная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D67AB1-E0D0-4B52-8DA7-83BA1382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7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0AD137D-D6D7-4F41-82ED-C8166C0E7DEB}"/>
                  </a:ext>
                </a:extLst>
              </p:cNvPr>
              <p:cNvSpPr/>
              <p:nvPr/>
            </p:nvSpPr>
            <p:spPr>
              <a:xfrm>
                <a:off x="-468560" y="1205422"/>
                <a:ext cx="4572000" cy="53550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ru-RU" sz="17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ru-RU" sz="17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𝑎𝑛𝑔𝑙𝑒𝑅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ru-RU" sz="17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ru-RU" sz="17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𝑎𝑛𝑔𝑙𝑒𝑅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𝑎𝑛𝑔𝑙𝑒𝑅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 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𝑎𝑛𝑔𝑙𝑒𝑅</m:t>
                      </m:r>
                    </m:oMath>
                  </m:oMathPara>
                </a14:m>
                <a:endParaRPr lang="ru-RU" sz="1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ru-RU" sz="17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ru-RU" sz="17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m:t>𝑎𝑛𝑔𝑙𝑒𝑅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ru-RU" sz="17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ru-RU" sz="17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𝑎𝑛𝑔𝑙𝑒𝑅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𝑎𝑛𝑔𝑙𝑒𝑅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𝑎𝑛𝑔𝑙𝑒𝑅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endParaRPr lang="ru-RU" sz="1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ru-RU" sz="17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ru-RU" sz="17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𝑎𝑛𝑔𝑙𝑒𝑅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ru-RU" sz="17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ru-RU" sz="17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𝑎𝑛𝑔𝑙𝑒𝑅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𝑎𝑛𝑔𝑙𝑒𝑅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=2∙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 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𝑎𝑛𝑔𝑙𝑒𝑅</m:t>
                      </m:r>
                    </m:oMath>
                  </m:oMathPara>
                </a14:m>
                <a:endParaRPr lang="ru-RU" sz="1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ru-RU" sz="17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ru-RU" sz="17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𝑎𝑛𝑔𝑙𝑒𝑅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ru-RU" sz="17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ru-RU" sz="17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𝑎𝑛𝑔𝑙𝑒𝑅</m:t>
                      </m:r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700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ru-RU" sz="1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𝑜𝑓𝑓𝑠𝑒𝑡</m:t>
                          </m:r>
                        </m:e>
                        <m:sub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ru-RU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  <m:sup>
                              <m:r>
                                <a:rPr lang="ru-RU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17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7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17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𝑎𝑙𝑙</m:t>
                              </m:r>
                            </m:sub>
                            <m:sup>
                              <m:r>
                                <a:rPr lang="ru-RU" sz="17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1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0AD137D-D6D7-4F41-82ED-C8166C0E7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560" y="1205422"/>
                <a:ext cx="4572000" cy="5355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CF5BFC-D19F-4EE3-94C6-AFC2807E45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539868"/>
            <a:ext cx="5688632" cy="404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0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 Моделирования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DCC669F-9DF3-466B-8575-52647C7A40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680370"/>
              </p:ext>
            </p:extLst>
          </p:nvPr>
        </p:nvGraphicFramePr>
        <p:xfrm>
          <a:off x="150578" y="1040994"/>
          <a:ext cx="4378347" cy="2784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2775356C-0691-4848-96E6-E2364B2A29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921300"/>
              </p:ext>
            </p:extLst>
          </p:nvPr>
        </p:nvGraphicFramePr>
        <p:xfrm>
          <a:off x="4574450" y="1004991"/>
          <a:ext cx="4493651" cy="2856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8C8B05A2-6577-4A76-A192-AE413D6C96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511498"/>
              </p:ext>
            </p:extLst>
          </p:nvPr>
        </p:nvGraphicFramePr>
        <p:xfrm>
          <a:off x="75899" y="3797300"/>
          <a:ext cx="4668283" cy="2784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90686D54-8235-4F2F-8A19-E09BAD98DB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16950"/>
              </p:ext>
            </p:extLst>
          </p:nvPr>
        </p:nvGraphicFramePr>
        <p:xfrm>
          <a:off x="4603604" y="3749279"/>
          <a:ext cx="4334244" cy="2784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0113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Вязкоупругий элемент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4098" name="Рисунок 1">
            <a:extLst>
              <a:ext uri="{FF2B5EF4-FFF2-40B4-BE49-F238E27FC236}">
                <a16:creationId xmlns:a16="http://schemas.microsoft.com/office/drawing/2014/main" id="{D3E1D9B1-E541-473F-8919-D8CC95767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225925"/>
            <a:ext cx="1692275" cy="124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1B38B526-220C-42AA-B935-AE73A6349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37551"/>
            <a:ext cx="2622229" cy="62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1E54B067-688B-4473-829F-E96D1333A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898511"/>
              </p:ext>
            </p:extLst>
          </p:nvPr>
        </p:nvGraphicFramePr>
        <p:xfrm>
          <a:off x="1231923" y="2536310"/>
          <a:ext cx="6680153" cy="3638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03795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2708</TotalTime>
  <Words>869</Words>
  <Application>Microsoft Office PowerPoint</Application>
  <PresentationFormat>Экран (4:3)</PresentationFormat>
  <Paragraphs>153</Paragraphs>
  <Slides>12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Тема Office</vt:lpstr>
      <vt:lpstr>Visio</vt:lpstr>
      <vt:lpstr>Модель деформируемого объекта управления</vt:lpstr>
      <vt:lpstr>Робототехника в современной медицине</vt:lpstr>
      <vt:lpstr>Операция</vt:lpstr>
      <vt:lpstr>Цель управления</vt:lpstr>
      <vt:lpstr>Программная среда</vt:lpstr>
      <vt:lpstr>2-х мерная Модель</vt:lpstr>
      <vt:lpstr>3-мерная модель</vt:lpstr>
      <vt:lpstr>Результаты Моделирования</vt:lpstr>
      <vt:lpstr>Вязкоупругий элемент</vt:lpstr>
      <vt:lpstr>Публикации и конференции</vt:lpstr>
      <vt:lpstr>План на следующий учебный год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деформируемого объекта управления</dc:title>
  <dc:creator>User</dc:creator>
  <cp:lastModifiedBy>Vasily Druzhinin</cp:lastModifiedBy>
  <cp:revision>91</cp:revision>
  <dcterms:created xsi:type="dcterms:W3CDTF">2018-04-19T17:59:03Z</dcterms:created>
  <dcterms:modified xsi:type="dcterms:W3CDTF">2019-05-16T10:55:26Z</dcterms:modified>
</cp:coreProperties>
</file>