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292" r:id="rId14"/>
  </p:sldIdLst>
  <p:sldSz cx="9144000" cy="5143500" type="screen16x9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pos="2880">
          <p15:clr>
            <a:srgbClr val="A4A3A4"/>
          </p15:clr>
        </p15:guide>
        <p15:guide id="3" pos="431">
          <p15:clr>
            <a:srgbClr val="A4A3A4"/>
          </p15:clr>
        </p15:guide>
        <p15:guide id="4" pos="295">
          <p15:clr>
            <a:srgbClr val="A4A3A4"/>
          </p15:clr>
        </p15:guide>
        <p15:guide id="5" pos="5465">
          <p15:clr>
            <a:srgbClr val="A4A3A4"/>
          </p15:clr>
        </p15:guide>
        <p15:guide id="6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FFFFFF"/>
    <a:srgbClr val="F2F2F2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4" autoAdjust="0"/>
    <p:restoredTop sz="77423" autoAdjust="0"/>
  </p:normalViewPr>
  <p:slideViewPr>
    <p:cSldViewPr showGuides="1">
      <p:cViewPr varScale="1">
        <p:scale>
          <a:sx n="124" d="100"/>
          <a:sy n="124" d="100"/>
        </p:scale>
        <p:origin x="1542" y="102"/>
      </p:cViewPr>
      <p:guideLst>
        <p:guide orient="horz" pos="2981"/>
        <p:guide pos="2880"/>
        <p:guide pos="431"/>
        <p:guide pos="295"/>
        <p:guide pos="5465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Отклонение </a:t>
            </a:r>
            <a:r>
              <a:rPr lang="ru-RU" sz="1800" dirty="0"/>
              <a:t>иглы в зависимости </a:t>
            </a:r>
            <a:r>
              <a:rPr lang="ru-RU" sz="1800" dirty="0" smtClean="0"/>
              <a:t>от скорости при различной </a:t>
            </a:r>
            <a:r>
              <a:rPr lang="ru-RU" sz="1800" dirty="0"/>
              <a:t>плотности материала</a:t>
            </a:r>
          </a:p>
        </c:rich>
      </c:tx>
      <c:layout>
        <c:manualLayout>
          <c:xMode val="edge"/>
          <c:yMode val="edge"/>
          <c:x val="0.13049199243562309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E25-4459-ACD3-6EA86BD5A999}"/>
            </c:ext>
          </c:extLst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2.6834709055307708E-2</c:v>
                </c:pt>
                <c:pt idx="1">
                  <c:v>0.10733883622123103</c:v>
                </c:pt>
                <c:pt idx="2">
                  <c:v>0.24151238149775911</c:v>
                </c:pt>
                <c:pt idx="3">
                  <c:v>0.42935534488492411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1.7174213795396891</c:v>
                </c:pt>
                <c:pt idx="8">
                  <c:v>2.1736114334798686</c:v>
                </c:pt>
                <c:pt idx="9">
                  <c:v>2.6834709055309309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E25-4459-ACD3-6EA86BD5A999}"/>
            </c:ext>
          </c:extLst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0.54889177613131923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BE25-4459-ACD3-6EA86BD5A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689056"/>
        <c:axId val="240074088"/>
      </c:scatterChart>
      <c:valAx>
        <c:axId val="239689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0074088"/>
        <c:crosses val="autoZero"/>
        <c:crossBetween val="midCat"/>
      </c:valAx>
      <c:valAx>
        <c:axId val="240074088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Отклонение, </a:t>
                </a:r>
                <a:r>
                  <a:rPr lang="ru-RU" dirty="0"/>
                  <a:t>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9689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Отклонение иглы </a:t>
            </a:r>
            <a:r>
              <a:rPr lang="ru-RU" sz="1800" baseline="0" dirty="0"/>
              <a:t>в зависимости от </a:t>
            </a:r>
            <a:r>
              <a:rPr lang="ru-RU" sz="1800" baseline="0" dirty="0" smtClean="0"/>
              <a:t> скорости при различных углах </a:t>
            </a:r>
            <a:r>
              <a:rPr lang="ru-RU" sz="1800" baseline="0" dirty="0"/>
              <a:t>острия</a:t>
            </a:r>
            <a:endParaRPr lang="ru-RU" sz="18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2.5875006470093321E-2</c:v>
                </c:pt>
                <c:pt idx="1">
                  <c:v>0.10350002588037302</c:v>
                </c:pt>
                <c:pt idx="2">
                  <c:v>0.23287505823082993</c:v>
                </c:pt>
                <c:pt idx="3">
                  <c:v>0.41400010352149302</c:v>
                </c:pt>
                <c:pt idx="4">
                  <c:v>0.64687516175232773</c:v>
                </c:pt>
                <c:pt idx="5">
                  <c:v>0.93150023292332118</c:v>
                </c:pt>
                <c:pt idx="6">
                  <c:v>1.2678753170346091</c:v>
                </c:pt>
                <c:pt idx="7">
                  <c:v>1.6560004140859701</c:v>
                </c:pt>
                <c:pt idx="8">
                  <c:v>2.0958755240775191</c:v>
                </c:pt>
                <c:pt idx="9">
                  <c:v>2.5875006470093118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A9E-42A7-9B6E-C9283844DF8F}"/>
            </c:ext>
          </c:extLst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A9E-42A7-9B6E-C9283844DF8F}"/>
            </c:ext>
          </c:extLst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4.4816825850438946E-2</c:v>
                </c:pt>
                <c:pt idx="1">
                  <c:v>0.17926730340175606</c:v>
                </c:pt>
                <c:pt idx="2">
                  <c:v>0.40335143265391993</c:v>
                </c:pt>
                <c:pt idx="3">
                  <c:v>0.71706921360702225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</c:v>
                </c:pt>
                <c:pt idx="8">
                  <c:v>3.6301628938851191</c:v>
                </c:pt>
                <c:pt idx="9">
                  <c:v>4.4816825850437034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0A9E-42A7-9B6E-C9283844D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843312"/>
        <c:axId val="239844720"/>
      </c:scatterChart>
      <c:valAx>
        <c:axId val="239843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9844720"/>
        <c:crosses val="autoZero"/>
        <c:crossBetween val="midCat"/>
      </c:valAx>
      <c:valAx>
        <c:axId val="23984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9843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0.24000000000000005</c:v>
                </c:pt>
                <c:pt idx="3">
                  <c:v>0.39000000000000012</c:v>
                </c:pt>
                <c:pt idx="4">
                  <c:v>0.62000000000000022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CB9-4964-8F69-919FF85D19B2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DCB9-4964-8F69-919FF85D1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987152"/>
        <c:axId val="239987536"/>
      </c:scatterChart>
      <c:valAx>
        <c:axId val="239987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9987536"/>
        <c:crosses val="autoZero"/>
        <c:crossBetween val="midCat"/>
      </c:valAx>
      <c:valAx>
        <c:axId val="23998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9987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BEAC-2F39-4C46-AD57-FBC90A5A3359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DF27-0468-4656-931E-5B03ECC24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4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50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14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95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1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06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</a:t>
            </a:r>
            <a:r>
              <a:rPr lang="en-US" dirty="0" smtClean="0"/>
              <a:t>T,N</a:t>
            </a:r>
            <a:r>
              <a:rPr lang="ru-RU" dirty="0" smtClean="0"/>
              <a:t>– тангенциальная и перерезывающая силы;</a:t>
            </a:r>
            <a:r>
              <a:rPr lang="en-US" dirty="0" smtClean="0"/>
              <a:t> M</a:t>
            </a:r>
            <a:r>
              <a:rPr lang="ru-RU" dirty="0" smtClean="0"/>
              <a:t> – изгибающий момент;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Pn</a:t>
            </a:r>
            <a:r>
              <a:rPr lang="ru-RU" dirty="0" smtClean="0"/>
              <a:t>– тангенциальная и нормальная компоненты распределенной нагрузки; </a:t>
            </a:r>
            <a:r>
              <a:rPr lang="en-US" dirty="0" smtClean="0"/>
              <a:t>A </a:t>
            </a:r>
            <a:r>
              <a:rPr lang="ru-RU" dirty="0" smtClean="0"/>
              <a:t>– параметр Ламе; </a:t>
            </a:r>
            <a:r>
              <a:rPr lang="en-US" dirty="0" smtClean="0"/>
              <a:t>R(a)</a:t>
            </a:r>
            <a:r>
              <a:rPr lang="ru-RU" dirty="0" smtClean="0"/>
              <a:t> – радиус  кривизны стержня.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ru-RU" dirty="0" smtClean="0"/>
              <a:t> и </a:t>
            </a:r>
            <a:r>
              <a:rPr lang="en-US" dirty="0" smtClean="0"/>
              <a:t>G </a:t>
            </a:r>
            <a:r>
              <a:rPr lang="ru-RU" dirty="0" smtClean="0"/>
              <a:t>– жесткости на растяжение и изгиб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65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3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5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3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20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80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987574"/>
            <a:ext cx="7920880" cy="3744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0368-00B8-4017-863A-6ABC361B8C22}" type="datetime1">
              <a:rPr lang="ru-RU" smtClean="0"/>
              <a:t>29.05.2018</a:t>
            </a:fld>
            <a:endParaRPr lang="ru-RU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0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41A-D213-4A1F-A319-B8CDF0038E0C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4644008" y="91556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3959671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4643438" y="915988"/>
            <a:ext cx="3960812" cy="3816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492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FBCC-1D47-4103-A4CF-04153C48D428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8207376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05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88C1-89F8-4F33-9222-94C9FFAFC368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2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>
            <a:lvl1pPr>
              <a:buClr>
                <a:srgbClr val="A50021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EFCC-B0E1-4F30-AEE7-11053420714B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54E7-EB1F-4D6A-9946-28F93AB8D68F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4" r:id="rId3"/>
    <p:sldLayoutId id="2147483661" r:id="rId4"/>
    <p:sldLayoutId id="214748366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339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§"/>
        <a:tabLst>
          <a:tab pos="53816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6033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1666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package" Target="../embeddings/_________Microsoft_Visio1111111.vsdx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0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0.png"/><Relationship Id="rId12" Type="http://schemas.openxmlformats.org/officeDocument/2006/relationships/package" Target="../embeddings/_________Microsoft_Visio2333333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11" Type="http://schemas.openxmlformats.org/officeDocument/2006/relationships/image" Target="../media/image19.png"/><Relationship Id="rId5" Type="http://schemas.openxmlformats.org/officeDocument/2006/relationships/image" Target="../media/image19.emf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package" Target="../embeddings/_________Microsoft_Visio3222222.vsdx"/><Relationship Id="rId9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750985" y="3035931"/>
            <a:ext cx="4386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Руководитель</a:t>
            </a: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В.В. Харламов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endParaRPr lang="ru-RU" sz="1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В.Г. Дружинин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61577" y="915566"/>
            <a:ext cx="6570663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Модель, описывающая отклонение инъекционной иглы при движении в тканях человека</a:t>
            </a:r>
            <a:endParaRPr lang="ru-RU" sz="2800" b="1" i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endParaRPr lang="ru-RU" sz="2800" b="1" i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215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</a:t>
            </a:r>
            <a:r>
              <a:rPr lang="ru-RU" sz="2000" b="1" dirty="0">
                <a:solidFill>
                  <a:srgbClr val="003399"/>
                </a:solidFill>
              </a:rPr>
              <a:t>при разном угле острия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0432" y="312678"/>
            <a:ext cx="50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98757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054434435"/>
              </p:ext>
            </p:extLst>
          </p:nvPr>
        </p:nvGraphicFramePr>
        <p:xfrm>
          <a:off x="1043608" y="1327378"/>
          <a:ext cx="7241996" cy="3597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64508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сравнение </a:t>
            </a:r>
            <a:r>
              <a:rPr lang="ru-RU" sz="2000" b="1" dirty="0">
                <a:solidFill>
                  <a:srgbClr val="003399"/>
                </a:solidFill>
              </a:rPr>
              <a:t>с экспериментом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5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12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987574"/>
            <a:ext cx="366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Плотность материала  </a:t>
            </a:r>
            <a:r>
              <a:rPr lang="en-US" dirty="0" smtClean="0"/>
              <a:t>– </a:t>
            </a:r>
            <a:r>
              <a:rPr lang="ru-RU" dirty="0" smtClean="0"/>
              <a:t> 1500 </a:t>
            </a:r>
            <a:r>
              <a:rPr lang="ru-RU" dirty="0" smtClean="0">
                <a:solidFill>
                  <a:schemeClr val="dk1"/>
                </a:solidFill>
              </a:rPr>
              <a:t>кг/м</a:t>
            </a:r>
            <a:r>
              <a:rPr lang="ru-RU" baseline="30000" dirty="0" smtClean="0">
                <a:solidFill>
                  <a:schemeClr val="dk1"/>
                </a:solidFill>
              </a:rPr>
              <a:t>3</a:t>
            </a:r>
            <a:endParaRPr lang="ru-RU" baseline="30000" dirty="0">
              <a:solidFill>
                <a:schemeClr val="dk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40152" y="987574"/>
            <a:ext cx="2541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772329946"/>
              </p:ext>
            </p:extLst>
          </p:nvPr>
        </p:nvGraphicFramePr>
        <p:xfrm>
          <a:off x="827584" y="1275606"/>
          <a:ext cx="7246168" cy="3737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54063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Выводы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5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12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48458" y="1275606"/>
            <a:ext cx="7567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Разработана модель, описывающая отклонение иглы при движении в тканях человека в реальном времени</a:t>
            </a:r>
            <a:r>
              <a:rPr lang="en-US" dirty="0"/>
              <a:t>;</a:t>
            </a:r>
            <a:endParaRPr lang="ru-RU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4309998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65706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Спасибо за внимание!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750985" y="3035931"/>
            <a:ext cx="4386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Руководитель</a:t>
            </a: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В.В. Харламов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endParaRPr lang="ru-RU" sz="1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В.Г. Дружинин</a:t>
            </a:r>
          </a:p>
        </p:txBody>
      </p:sp>
    </p:spTree>
    <p:extLst>
      <p:ext uri="{BB962C8B-B14F-4D97-AF65-F5344CB8AC3E}">
        <p14:creationId xmlns:p14="http://schemas.microsoft.com/office/powerpoint/2010/main" val="1665257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Робототехника в современной медицине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2</a:t>
            </a:r>
            <a:endParaRPr lang="ru-RU" dirty="0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539750" y="915988"/>
            <a:ext cx="7920038" cy="3743325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ПНИЭР по теме: </a:t>
            </a:r>
            <a:r>
              <a:rPr lang="ru-RU" sz="1400" dirty="0" smtClean="0">
                <a:latin typeface="Arial" charset="0"/>
                <a:cs typeface="Arial" charset="0"/>
              </a:rPr>
              <a:t>исследование </a:t>
            </a:r>
            <a:r>
              <a:rPr lang="ru-RU" sz="1400" dirty="0">
                <a:latin typeface="Arial" charset="0"/>
                <a:cs typeface="Arial" charset="0"/>
              </a:rPr>
              <a:t>принципов построения и создания робототехнических </a:t>
            </a:r>
            <a:r>
              <a:rPr lang="ru-RU" sz="1400" dirty="0" smtClean="0">
                <a:latin typeface="Arial" charset="0"/>
                <a:cs typeface="Arial" charset="0"/>
              </a:rPr>
              <a:t>средств </a:t>
            </a:r>
            <a:r>
              <a:rPr lang="ru-RU" sz="1400" dirty="0">
                <a:latin typeface="Arial" charset="0"/>
                <a:cs typeface="Arial" charset="0"/>
              </a:rPr>
              <a:t>доставки радионуклидных микроисточников в опухолевую </a:t>
            </a:r>
            <a:r>
              <a:rPr lang="ru-RU" sz="1400" dirty="0" smtClean="0">
                <a:latin typeface="Arial" charset="0"/>
                <a:cs typeface="Arial" charset="0"/>
              </a:rPr>
              <a:t>область </a:t>
            </a:r>
            <a:r>
              <a:rPr lang="ru-RU" sz="1400" dirty="0">
                <a:latin typeface="Arial" charset="0"/>
                <a:cs typeface="Arial" charset="0"/>
              </a:rPr>
              <a:t>при </a:t>
            </a:r>
            <a:r>
              <a:rPr lang="ru-RU" sz="1400" dirty="0" smtClean="0">
                <a:latin typeface="Arial" charset="0"/>
                <a:cs typeface="Arial" charset="0"/>
              </a:rPr>
              <a:t>операциях брахитерапии.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u-RU" sz="1400" b="1" dirty="0">
                <a:latin typeface="Arial" charset="0"/>
                <a:cs typeface="Arial" charset="0"/>
              </a:rPr>
              <a:t>Срок реализации проекта: </a:t>
            </a:r>
            <a:r>
              <a:rPr lang="ru-RU" sz="1400" dirty="0" smtClean="0">
                <a:latin typeface="Arial" charset="0"/>
                <a:cs typeface="Arial" charset="0"/>
              </a:rPr>
              <a:t>17.06.2014-31.12.2016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Основные задачи проекта: </a:t>
            </a:r>
            <a:endParaRPr lang="ru-RU" sz="1400" b="1" dirty="0">
              <a:latin typeface="Arial" charset="0"/>
              <a:cs typeface="Arial" charset="0"/>
            </a:endParaRP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Разработка подходов к созданию роботизированной системы для проведения манипуляций по введению радионуклидных микроисточников в опухолевую область с минимальной травматичностью для пациента.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Разработка математической модели движения кончика иглы в теле пациента по линейной и криволинейной траекториям.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Разработка алгоритмов функционирования макета роботизированной системы.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Изготовление макета роботизированной системы.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Проведение экспериментальных исследований по перемещению иглы по линейной криволинейной траекториям.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Разработка проекта ТЗ на ОКР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endParaRPr lang="ru-RU" sz="14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720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Результаты мат. моделирования и экспериментальных исследований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3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074" y="2842108"/>
            <a:ext cx="3146558" cy="144016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9693" y="911198"/>
            <a:ext cx="3146558" cy="173256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11198"/>
            <a:ext cx="282949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2787774"/>
            <a:ext cx="3477910" cy="4719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3259684"/>
            <a:ext cx="1945285" cy="2188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774" y="3475881"/>
            <a:ext cx="1616968" cy="4689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201" y="3878355"/>
            <a:ext cx="1790700" cy="4191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661" y="4265285"/>
            <a:ext cx="2733675" cy="3143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817" y="4500561"/>
            <a:ext cx="2822777" cy="39953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9189" y="3322986"/>
            <a:ext cx="1313707" cy="5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983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Цель управления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68" y="987574"/>
            <a:ext cx="6450508" cy="196319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318" y="3225498"/>
            <a:ext cx="3679526" cy="775344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245884" y="3225498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Движение по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заданной траектории</a:t>
            </a:r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870" y="4017586"/>
            <a:ext cx="3675974" cy="734304"/>
          </a:xfrm>
          <a:prstGeom prst="rect">
            <a:avLst/>
          </a:prstGeom>
        </p:spPr>
      </p:pic>
      <p:sp>
        <p:nvSpPr>
          <p:cNvPr id="14" name="Объект 2"/>
          <p:cNvSpPr txBox="1">
            <a:spLocks/>
          </p:cNvSpPr>
          <p:nvPr/>
        </p:nvSpPr>
        <p:spPr>
          <a:xfrm>
            <a:off x="5227807" y="4026289"/>
            <a:ext cx="3052029" cy="72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Поступательное движение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Вращательное движение</a:t>
            </a:r>
            <a:endParaRPr lang="ru-RU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53575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5</a:t>
            </a:r>
            <a:endParaRPr lang="ru-RU" sz="2000" b="1" dirty="0" smtClean="0">
              <a:solidFill>
                <a:srgbClr val="003399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13" y="987575"/>
            <a:ext cx="4288476" cy="201622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86981" y="987575"/>
            <a:ext cx="38884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dirty="0" smtClean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 err="1" smtClean="0"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needle</a:t>
            </a:r>
            <a:r>
              <a:rPr lang="en-US" i="1" dirty="0" smtClean="0">
                <a:ea typeface="Calibri" panose="020F0502020204030204" pitchFamily="34" charset="0"/>
                <a:cs typeface="Arial" panose="020B0604020202020204" pitchFamily="34" charset="0"/>
              </a:rPr>
              <a:t>  - </a:t>
            </a:r>
            <a:r>
              <a:rPr lang="ru-RU" dirty="0" smtClean="0">
                <a:ea typeface="Calibri" panose="020F0502020204030204" pitchFamily="34" charset="0"/>
                <a:cs typeface="Arial" panose="020B0604020202020204" pitchFamily="34" charset="0"/>
              </a:rPr>
              <a:t>сила с которой внедряется игла.</a:t>
            </a:r>
            <a:endParaRPr lang="ru-RU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4860" y="3080561"/>
                <a:ext cx="3470181" cy="45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860" y="3080561"/>
                <a:ext cx="3470181" cy="4522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/>
          <p:cNvSpPr txBox="1">
            <a:spLocks/>
          </p:cNvSpPr>
          <p:nvPr/>
        </p:nvSpPr>
        <p:spPr>
          <a:xfrm>
            <a:off x="497429" y="3619129"/>
            <a:ext cx="8166460" cy="13288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Расчет движения иглы в плоскости </a:t>
            </a:r>
            <a:r>
              <a:rPr lang="en-US" i="1" dirty="0" smtClean="0"/>
              <a:t>Oxy</a:t>
            </a:r>
            <a:r>
              <a:rPr lang="ru-RU" i="1" dirty="0" smtClean="0"/>
              <a:t>, </a:t>
            </a:r>
            <a:r>
              <a:rPr lang="ru-RU" dirty="0" smtClean="0"/>
              <a:t>деформация иглы в зависимости от поступательного движения;</a:t>
            </a:r>
          </a:p>
          <a:p>
            <a:r>
              <a:rPr lang="ru-RU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0817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39552" y="985129"/>
            <a:ext cx="8092080" cy="38908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Wingdings" pitchFamily="2" charset="2"/>
              <a:buNone/>
            </a:pPr>
            <a:r>
              <a:rPr lang="ru-RU" sz="2000" dirty="0" smtClean="0"/>
              <a:t>Дополнительные подзадачи, повышающие точность решения:</a:t>
            </a:r>
            <a:endParaRPr lang="en-US" sz="2000" dirty="0" smtClean="0"/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процесса прокола, получение изгиба иглы перед внедрением ее в ткани (нагрузка и разгрузка иглы в процессе прокола);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движение иглы через материалы различной плотности различной (кожа, мышцы, орган);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влияние сил, создаваемых тканью при деформации на поверхность иглы;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силы трения при внедрении иглы в ткань;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деформации ткани человека.</a:t>
            </a:r>
          </a:p>
          <a:p>
            <a:pPr marL="0" indent="0">
              <a:lnSpc>
                <a:spcPct val="114000"/>
              </a:lnSpc>
              <a:buFont typeface="Wingdings" pitchFamily="2" charset="2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18833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 </a:t>
            </a:r>
            <a:r>
              <a:rPr lang="ru-RU" sz="2000" b="1" dirty="0" smtClean="0">
                <a:solidFill>
                  <a:srgbClr val="003399"/>
                </a:solidFill>
              </a:rPr>
              <a:t>Постановка </a:t>
            </a:r>
            <a:r>
              <a:rPr lang="ru-RU" sz="2000" b="1" dirty="0">
                <a:solidFill>
                  <a:srgbClr val="003399"/>
                </a:solidFill>
              </a:rPr>
              <a:t>решаемой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467544" y="987574"/>
                <a:ext cx="5400600" cy="30079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003399"/>
                  </a:buClr>
                  <a:buFont typeface="Wingdings" pitchFamily="2" charset="2"/>
                  <a:buChar char="q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5475" indent="-179388" algn="l" defTabSz="914400" rtl="0" eaLnBrk="1" latinLnBrk="0" hangingPunct="1">
                  <a:spcBef>
                    <a:spcPct val="20000"/>
                  </a:spcBef>
                  <a:buClr>
                    <a:srgbClr val="003399"/>
                  </a:buClr>
                  <a:buFont typeface="Wingdings" pitchFamily="2" charset="2"/>
                  <a:buChar char="§"/>
                  <a:tabLst>
                    <a:tab pos="538163" algn="l"/>
                  </a:tabLst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8525" indent="-160338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66813" indent="-166688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i="1" dirty="0" smtClean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</a:t>
                </a:r>
                <a:r>
                  <a:rPr lang="ru-RU" sz="2000" dirty="0" smtClean="0"/>
                  <a:t>тканях человека;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</a:t>
                </a:r>
                <a:r>
                  <a:rPr lang="ru-RU" sz="2000" dirty="0" smtClean="0"/>
                  <a:t>.</a:t>
                </a:r>
              </a:p>
              <a:p>
                <a:r>
                  <a:rPr lang="en-US" sz="2000" i="1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 i="1" baseline="-25000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needle</a:t>
                </a:r>
                <a:r>
                  <a:rPr lang="en-US" sz="2000" i="1" dirty="0">
                    <a:ea typeface="Calibri" panose="020F0502020204030204" pitchFamily="34" charset="0"/>
                    <a:cs typeface="Arial" panose="020B0604020202020204" pitchFamily="34" charset="0"/>
                  </a:rPr>
                  <a:t>  - </a:t>
                </a:r>
                <a:r>
                  <a:rPr lang="ru-RU" sz="2000" dirty="0">
                    <a:ea typeface="Calibri" panose="020F0502020204030204" pitchFamily="34" charset="0"/>
                    <a:cs typeface="Arial" panose="020B0604020202020204" pitchFamily="34" charset="0"/>
                  </a:rPr>
                  <a:t>сила с которой внедряется игла.</a:t>
                </a:r>
              </a:p>
              <a:p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7574"/>
                <a:ext cx="5400600" cy="3007939"/>
              </a:xfrm>
              <a:prstGeom prst="rect">
                <a:avLst/>
              </a:prstGeom>
              <a:blipFill rotWithShape="0">
                <a:blip r:embed="rId4"/>
                <a:stretch>
                  <a:fillRect l="-1016" t="-10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32557"/>
              </p:ext>
            </p:extLst>
          </p:nvPr>
        </p:nvGraphicFramePr>
        <p:xfrm>
          <a:off x="6001245" y="843558"/>
          <a:ext cx="2664296" cy="398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5" imgW="1514399" imgH="2266950" progId="Visio.Drawing.15">
                  <p:embed/>
                </p:oleObj>
              </mc:Choice>
              <mc:Fallback>
                <p:oleObj name="Visio" r:id="rId5" imgW="1514399" imgH="226695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45" y="843558"/>
                        <a:ext cx="2664296" cy="3986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87595" y="3472612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458035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Модель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8</a:t>
            </a:r>
            <a:endParaRPr lang="ru-RU" sz="2000" b="1" dirty="0" smtClean="0">
              <a:solidFill>
                <a:srgbClr val="003399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443032"/>
              </p:ext>
            </p:extLst>
          </p:nvPr>
        </p:nvGraphicFramePr>
        <p:xfrm>
          <a:off x="539552" y="915566"/>
          <a:ext cx="1805128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4" imgW="1514399" imgH="2219498" progId="Visio.Drawing.15">
                  <p:embed/>
                </p:oleObj>
              </mc:Choice>
              <mc:Fallback>
                <p:oleObj name="Visio" r:id="rId4" imgW="1514399" imgH="221949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15566"/>
                        <a:ext cx="1805128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804248" y="6237312"/>
            <a:ext cx="2133600" cy="365125"/>
          </a:xfrm>
          <a:prstGeom prst="rect">
            <a:avLst/>
          </a:prstGeom>
        </p:spPr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8408"/>
              </p:ext>
            </p:extLst>
          </p:nvPr>
        </p:nvGraphicFramePr>
        <p:xfrm>
          <a:off x="3631019" y="941665"/>
          <a:ext cx="5000613" cy="20621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02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193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Расчет</a:t>
                      </a:r>
                      <a:r>
                        <a:rPr lang="ru-RU" sz="1200" baseline="0" dirty="0" smtClean="0"/>
                        <a:t> отклонения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Воздействие</a:t>
                      </a:r>
                      <a:r>
                        <a:rPr lang="ru-RU" sz="1200" baseline="0" dirty="0" smtClean="0"/>
                        <a:t> внешней среды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8781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995936" y="1279964"/>
                <a:ext cx="2429436" cy="494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        (1)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279964"/>
                <a:ext cx="2429436" cy="494110"/>
              </a:xfrm>
              <a:prstGeom prst="rect">
                <a:avLst/>
              </a:prstGeom>
              <a:blipFill rotWithShape="0"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951726" y="1791444"/>
                <a:ext cx="24258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726" y="1791444"/>
                <a:ext cx="2425892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173239" y="1391715"/>
                <a:ext cx="2401719" cy="523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39" y="1391715"/>
                <a:ext cx="2401719" cy="523157"/>
              </a:xfrm>
              <a:prstGeom prst="rect">
                <a:avLst/>
              </a:prstGeom>
              <a:blipFill rotWithShape="0">
                <a:blip r:embed="rId9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022823" y="1973510"/>
                <a:ext cx="2401718" cy="324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4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23" y="1973510"/>
                <a:ext cx="2401718" cy="324384"/>
              </a:xfrm>
              <a:prstGeom prst="rect">
                <a:avLst/>
              </a:prstGeom>
              <a:blipFill rotWithShape="0">
                <a:blip r:embed="rId1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185847"/>
                  </p:ext>
                </p:extLst>
              </p:nvPr>
            </p:nvGraphicFramePr>
            <p:xfrm>
              <a:off x="3635897" y="3056157"/>
              <a:ext cx="4995735" cy="1948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573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217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67456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ru-RU" sz="140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400" dirty="0" smtClean="0"/>
                            <a:t>–</a:t>
                          </a:r>
                          <a:r>
                            <a:rPr lang="ru-RU" sz="1400" dirty="0" smtClean="0"/>
                            <a:t> текущая итерация моделирования</a:t>
                          </a:r>
                          <a:endParaRPr lang="ru-RU" sz="140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400" dirty="0" smtClean="0"/>
                            <a:t> – </a:t>
                          </a:r>
                          <a:r>
                            <a:rPr lang="ru-RU" sz="1400" dirty="0" smtClean="0"/>
                            <a:t>плотность</a:t>
                          </a:r>
                          <a:r>
                            <a:rPr lang="ru-RU" sz="1400" baseline="0" dirty="0" smtClean="0"/>
                            <a:t>  </a:t>
                          </a:r>
                          <a:r>
                            <a:rPr lang="en-US" sz="1400" dirty="0" smtClean="0"/>
                            <a:t>– </a:t>
                          </a:r>
                          <a:r>
                            <a:rPr lang="ru-RU" sz="1400" baseline="0" dirty="0" smtClean="0"/>
                            <a:t> 1500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sz="1400" dirty="0" smtClean="0"/>
                            <a:t> – скорость движения иглы</a:t>
                          </a:r>
                          <a:r>
                            <a:rPr lang="ru-RU" sz="1400" baseline="0" dirty="0" smtClean="0"/>
                            <a:t>  - от 3 до 30 мм/с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sz="1400" dirty="0" smtClean="0"/>
                            <a:t> – длина иглы от 0 до 100 мм – изменяется с</a:t>
                          </a:r>
                          <a:r>
                            <a:rPr lang="ru-RU" sz="1400" baseline="0" dirty="0" smtClean="0"/>
                            <a:t> определённым шагом времени</a:t>
                          </a:r>
                          <a:r>
                            <a:rPr lang="ru-RU" sz="1400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400" dirty="0" smtClean="0"/>
                            <a:t> – модуль Юнга</a:t>
                          </a:r>
                          <a:r>
                            <a:rPr lang="ru-RU" sz="1400" baseline="0" dirty="0" smtClean="0"/>
                            <a:t> -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185847"/>
                  </p:ext>
                </p:extLst>
              </p:nvPr>
            </p:nvGraphicFramePr>
            <p:xfrm>
              <a:off x="3635897" y="3056157"/>
              <a:ext cx="4995735" cy="1948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573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6745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22" t="-16667" r="-366" b="-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67227"/>
              </p:ext>
            </p:extLst>
          </p:nvPr>
        </p:nvGraphicFramePr>
        <p:xfrm>
          <a:off x="2619317" y="1256176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r:id="rId12" imgW="666627" imgH="914400" progId="">
                  <p:embed/>
                </p:oleObj>
              </mc:Choice>
              <mc:Fallback>
                <p:oleObj r:id="rId12" imgW="666627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17" y="1256176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11250"/>
              </p:ext>
            </p:extLst>
          </p:nvPr>
        </p:nvGraphicFramePr>
        <p:xfrm>
          <a:off x="539552" y="3291830"/>
          <a:ext cx="3075806" cy="171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7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6626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1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1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4287733" y="2297894"/>
                <a:ext cx="1735090" cy="610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12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sz="1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733" y="2297894"/>
                <a:ext cx="1735090" cy="61016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766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</a:t>
            </a:r>
            <a:r>
              <a:rPr lang="ru-RU" sz="2000" b="1" dirty="0">
                <a:solidFill>
                  <a:srgbClr val="003399"/>
                </a:solidFill>
              </a:rPr>
              <a:t>при разной плотности материла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98757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797821655"/>
              </p:ext>
            </p:extLst>
          </p:nvPr>
        </p:nvGraphicFramePr>
        <p:xfrm>
          <a:off x="1331640" y="1491630"/>
          <a:ext cx="6624736" cy="3449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89171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763</Words>
  <Application>Microsoft Office PowerPoint</Application>
  <PresentationFormat>Экран (16:9)</PresentationFormat>
  <Paragraphs>133</Paragraphs>
  <Slides>13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</dc:creator>
  <cp:lastModifiedBy>User</cp:lastModifiedBy>
  <cp:revision>231</cp:revision>
  <cp:lastPrinted>2016-01-28T13:41:37Z</cp:lastPrinted>
  <dcterms:created xsi:type="dcterms:W3CDTF">2013-10-29T10:35:50Z</dcterms:created>
  <dcterms:modified xsi:type="dcterms:W3CDTF">2018-05-28T21:04:35Z</dcterms:modified>
</cp:coreProperties>
</file>